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Default Extension="m4v" ContentType="video/unknown"/>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647" r:id="rId83"/>
    <p:sldId id="332" r:id="rId84"/>
    <p:sldId id="333" r:id="rId85"/>
    <p:sldId id="334" r:id="rId86"/>
    <p:sldId id="335" r:id="rId87"/>
    <p:sldId id="336" r:id="rId88"/>
    <p:sldId id="337" r:id="rId89"/>
    <p:sldId id="338"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648" r:id="rId155"/>
    <p:sldId id="649"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650"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517" r:id="rId271"/>
    <p:sldId id="518" r:id="rId272"/>
    <p:sldId id="519" r:id="rId273"/>
    <p:sldId id="520" r:id="rId274"/>
    <p:sldId id="521" r:id="rId275"/>
    <p:sldId id="522" r:id="rId276"/>
    <p:sldId id="523" r:id="rId277"/>
    <p:sldId id="524" r:id="rId278"/>
    <p:sldId id="525" r:id="rId279"/>
    <p:sldId id="526" r:id="rId280"/>
    <p:sldId id="527" r:id="rId281"/>
    <p:sldId id="651" r:id="rId282"/>
    <p:sldId id="652" r:id="rId283"/>
    <p:sldId id="653" r:id="rId284"/>
    <p:sldId id="654" r:id="rId285"/>
    <p:sldId id="655" r:id="rId286"/>
    <p:sldId id="656" r:id="rId287"/>
    <p:sldId id="657" r:id="rId288"/>
    <p:sldId id="658" r:id="rId289"/>
    <p:sldId id="659" r:id="rId290"/>
    <p:sldId id="660" r:id="rId291"/>
    <p:sldId id="661" r:id="rId292"/>
    <p:sldId id="669" r:id="rId293"/>
    <p:sldId id="668" r:id="rId294"/>
    <p:sldId id="663" r:id="rId295"/>
    <p:sldId id="664" r:id="rId296"/>
    <p:sldId id="665" r:id="rId297"/>
    <p:sldId id="666" r:id="rId298"/>
    <p:sldId id="667" r:id="rId299"/>
    <p:sldId id="670" r:id="rId300"/>
    <p:sldId id="709" r:id="rId301"/>
    <p:sldId id="710" r:id="rId302"/>
    <p:sldId id="711" r:id="rId303"/>
    <p:sldId id="712" r:id="rId304"/>
    <p:sldId id="713" r:id="rId305"/>
    <p:sldId id="565" r:id="rId306"/>
    <p:sldId id="566" r:id="rId307"/>
    <p:sldId id="567" r:id="rId308"/>
    <p:sldId id="568" r:id="rId309"/>
    <p:sldId id="569" r:id="rId310"/>
    <p:sldId id="570" r:id="rId311"/>
    <p:sldId id="571" r:id="rId312"/>
    <p:sldId id="572" r:id="rId313"/>
    <p:sldId id="573" r:id="rId314"/>
    <p:sldId id="574" r:id="rId315"/>
    <p:sldId id="575" r:id="rId316"/>
    <p:sldId id="576" r:id="rId317"/>
    <p:sldId id="577" r:id="rId318"/>
    <p:sldId id="578" r:id="rId319"/>
    <p:sldId id="579" r:id="rId320"/>
    <p:sldId id="580"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602" r:id="rId343"/>
    <p:sldId id="603" r:id="rId344"/>
    <p:sldId id="604" r:id="rId345"/>
    <p:sldId id="605" r:id="rId346"/>
    <p:sldId id="606" r:id="rId347"/>
    <p:sldId id="607" r:id="rId348"/>
    <p:sldId id="608" r:id="rId349"/>
    <p:sldId id="609" r:id="rId350"/>
    <p:sldId id="610" r:id="rId351"/>
    <p:sldId id="611" r:id="rId352"/>
    <p:sldId id="612" r:id="rId353"/>
    <p:sldId id="613" r:id="rId354"/>
    <p:sldId id="614" r:id="rId355"/>
    <p:sldId id="615" r:id="rId356"/>
    <p:sldId id="616" r:id="rId357"/>
    <p:sldId id="617" r:id="rId358"/>
    <p:sldId id="618" r:id="rId359"/>
    <p:sldId id="619" r:id="rId360"/>
    <p:sldId id="620" r:id="rId361"/>
    <p:sldId id="621" r:id="rId362"/>
    <p:sldId id="622" r:id="rId363"/>
    <p:sldId id="623" r:id="rId364"/>
    <p:sldId id="624" r:id="rId365"/>
    <p:sldId id="625" r:id="rId366"/>
    <p:sldId id="626" r:id="rId367"/>
    <p:sldId id="627" r:id="rId368"/>
    <p:sldId id="628" r:id="rId369"/>
    <p:sldId id="629" r:id="rId370"/>
    <p:sldId id="630" r:id="rId371"/>
    <p:sldId id="631" r:id="rId372"/>
    <p:sldId id="632" r:id="rId373"/>
    <p:sldId id="633" r:id="rId374"/>
    <p:sldId id="634" r:id="rId375"/>
    <p:sldId id="635" r:id="rId376"/>
    <p:sldId id="636" r:id="rId377"/>
    <p:sldId id="637" r:id="rId378"/>
    <p:sldId id="638" r:id="rId379"/>
    <p:sldId id="639" r:id="rId380"/>
    <p:sldId id="640" r:id="rId381"/>
    <p:sldId id="641" r:id="rId382"/>
    <p:sldId id="642" r:id="rId383"/>
    <p:sldId id="643" r:id="rId384"/>
    <p:sldId id="644" r:id="rId385"/>
    <p:sldId id="645" r:id="rId386"/>
    <p:sldId id="708" r:id="rId387"/>
    <p:sldId id="671" r:id="rId388"/>
    <p:sldId id="672" r:id="rId389"/>
    <p:sldId id="673" r:id="rId390"/>
    <p:sldId id="674"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1" r:id="rId418"/>
    <p:sldId id="702" r:id="rId419"/>
    <p:sldId id="703" r:id="rId420"/>
    <p:sldId id="704" r:id="rId421"/>
    <p:sldId id="705" r:id="rId422"/>
    <p:sldId id="706" r:id="rId423"/>
    <p:sldId id="707" r:id="rId424"/>
  </p:sldIdLst>
  <p:sldSz cx="10160000" cy="7620000"/>
  <p:notesSz cx="6858000" cy="9144000"/>
  <p:defaultTextStyle>
    <a:lvl1pPr marL="0" marR="0" indent="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1pPr>
    <a:lvl2pPr marL="0" marR="0" indent="3429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2pPr>
    <a:lvl3pPr marL="0" marR="0" indent="6858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3pPr>
    <a:lvl4pPr marL="0" marR="0" indent="10287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4pPr>
    <a:lvl5pPr marL="0" marR="0" indent="13716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5pPr>
    <a:lvl6pPr marL="0" marR="0" indent="17145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6pPr>
    <a:lvl7pPr marL="0" marR="0" indent="20574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7pPr>
    <a:lvl8pPr marL="0" marR="0" indent="24003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8pPr>
    <a:lvl9pPr marL="0" marR="0" indent="2743200" algn="ctr" defTabSz="457200">
      <a:lnSpc>
        <a:spcPts val="3800"/>
      </a:lnSpc>
      <a:spcBef>
        <a:spcPts val="0"/>
      </a:spcBef>
      <a:spcAft>
        <a:spcPts val="0"/>
      </a:spcAft>
      <a:buNone/>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557954717" val="944" rev64="64" revOS="3"/>
      <pr:smFileRevision xmlns:pr="smNativeData" dt="1557954717" val="101"/>
      <pr:guideOptions xmlns:pr="smNativeData" dt="1557954717"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p:scale>
          <a:sx n="150" d="100"/>
          <a:sy n="150" d="100"/>
        </p:scale>
        <p:origin x="1580" y="508"/>
      </p:cViewPr>
      <p:guideLst x="0" y="0">
        <p:guide orient="horz" pos="2400"/>
        <p:guide pos="3200"/>
      </p:guideLst>
    </p:cSldViewPr>
  </p:slideViewPr>
  <p:outlineViewPr>
    <p:cViewPr>
      <p:scale>
        <a:sx n="33" d="100"/>
        <a:sy n="33" d="100"/>
      </p:scale>
      <p:origin x="0" y="0"/>
    </p:cViewPr>
  </p:outlineViewPr>
  <p:sorterViewPr>
    <p:cViewPr>
      <p:scale>
        <a:sx n="41" d="100"/>
        <a:sy n="41" d="100"/>
      </p:scale>
      <p:origin x="0" y="0"/>
    </p:cViewPr>
  </p:sorterViewPr>
  <p:notesViewPr>
    <p:cSldViewPr snapToObjects="1" showGuides="1">
      <p:cViewPr>
        <p:scale>
          <a:sx n="150" d="100"/>
          <a:sy n="150" d="100"/>
        </p:scale>
        <p:origin x="1580" y="508"/>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slide" Target="slides/slide338.xml"/><Relationship Id="rId345" Type="http://schemas.openxmlformats.org/officeDocument/2006/relationships/slide" Target="slides/slide339.xml"/><Relationship Id="rId346" Type="http://schemas.openxmlformats.org/officeDocument/2006/relationships/slide" Target="slides/slide340.xml"/><Relationship Id="rId347" Type="http://schemas.openxmlformats.org/officeDocument/2006/relationships/slide" Target="slides/slide341.xml"/><Relationship Id="rId348" Type="http://schemas.openxmlformats.org/officeDocument/2006/relationships/slide" Target="slides/slide342.xml"/><Relationship Id="rId349" Type="http://schemas.openxmlformats.org/officeDocument/2006/relationships/slide" Target="slides/slide343.xml"/><Relationship Id="rId350" Type="http://schemas.openxmlformats.org/officeDocument/2006/relationships/slide" Target="slides/slide344.xml"/><Relationship Id="rId351" Type="http://schemas.openxmlformats.org/officeDocument/2006/relationships/slide" Target="slides/slide345.xml"/><Relationship Id="rId352" Type="http://schemas.openxmlformats.org/officeDocument/2006/relationships/slide" Target="slides/slide346.xml"/><Relationship Id="rId353" Type="http://schemas.openxmlformats.org/officeDocument/2006/relationships/slide" Target="slides/slide347.xml"/><Relationship Id="rId354" Type="http://schemas.openxmlformats.org/officeDocument/2006/relationships/slide" Target="slides/slide348.xml"/><Relationship Id="rId355" Type="http://schemas.openxmlformats.org/officeDocument/2006/relationships/slide" Target="slides/slide349.xml"/><Relationship Id="rId356" Type="http://schemas.openxmlformats.org/officeDocument/2006/relationships/slide" Target="slides/slide350.xml"/><Relationship Id="rId357" Type="http://schemas.openxmlformats.org/officeDocument/2006/relationships/slide" Target="slides/slide351.xml"/><Relationship Id="rId358" Type="http://schemas.openxmlformats.org/officeDocument/2006/relationships/slide" Target="slides/slide352.xml"/><Relationship Id="rId359" Type="http://schemas.openxmlformats.org/officeDocument/2006/relationships/slide" Target="slides/slide353.xml"/><Relationship Id="rId360" Type="http://schemas.openxmlformats.org/officeDocument/2006/relationships/slide" Target="slides/slide354.xml"/><Relationship Id="rId361" Type="http://schemas.openxmlformats.org/officeDocument/2006/relationships/slide" Target="slides/slide355.xml"/><Relationship Id="rId362" Type="http://schemas.openxmlformats.org/officeDocument/2006/relationships/slide" Target="slides/slide356.xml"/><Relationship Id="rId363" Type="http://schemas.openxmlformats.org/officeDocument/2006/relationships/slide" Target="slides/slide357.xml"/><Relationship Id="rId364" Type="http://schemas.openxmlformats.org/officeDocument/2006/relationships/slide" Target="slides/slide358.xml"/><Relationship Id="rId365" Type="http://schemas.openxmlformats.org/officeDocument/2006/relationships/slide" Target="slides/slide359.xml"/><Relationship Id="rId366" Type="http://schemas.openxmlformats.org/officeDocument/2006/relationships/slide" Target="slides/slide360.xml"/><Relationship Id="rId367" Type="http://schemas.openxmlformats.org/officeDocument/2006/relationships/slide" Target="slides/slide361.xml"/><Relationship Id="rId368" Type="http://schemas.openxmlformats.org/officeDocument/2006/relationships/slide" Target="slides/slide362.xml"/><Relationship Id="rId369" Type="http://schemas.openxmlformats.org/officeDocument/2006/relationships/slide" Target="slides/slide363.xml"/><Relationship Id="rId370" Type="http://schemas.openxmlformats.org/officeDocument/2006/relationships/slide" Target="slides/slide364.xml"/><Relationship Id="rId371" Type="http://schemas.openxmlformats.org/officeDocument/2006/relationships/slide" Target="slides/slide365.xml"/><Relationship Id="rId372" Type="http://schemas.openxmlformats.org/officeDocument/2006/relationships/slide" Target="slides/slide366.xml"/><Relationship Id="rId373" Type="http://schemas.openxmlformats.org/officeDocument/2006/relationships/slide" Target="slides/slide367.xml"/><Relationship Id="rId374" Type="http://schemas.openxmlformats.org/officeDocument/2006/relationships/slide" Target="slides/slide368.xml"/><Relationship Id="rId375" Type="http://schemas.openxmlformats.org/officeDocument/2006/relationships/slide" Target="slides/slide369.xml"/><Relationship Id="rId376" Type="http://schemas.openxmlformats.org/officeDocument/2006/relationships/slide" Target="slides/slide370.xml"/><Relationship Id="rId377" Type="http://schemas.openxmlformats.org/officeDocument/2006/relationships/slide" Target="slides/slide371.xml"/><Relationship Id="rId378" Type="http://schemas.openxmlformats.org/officeDocument/2006/relationships/slide" Target="slides/slide372.xml"/><Relationship Id="rId379" Type="http://schemas.openxmlformats.org/officeDocument/2006/relationships/slide" Target="slides/slide373.xml"/><Relationship Id="rId380" Type="http://schemas.openxmlformats.org/officeDocument/2006/relationships/slide" Target="slides/slide374.xml"/><Relationship Id="rId381" Type="http://schemas.openxmlformats.org/officeDocument/2006/relationships/slide" Target="slides/slide375.xml"/><Relationship Id="rId382" Type="http://schemas.openxmlformats.org/officeDocument/2006/relationships/slide" Target="slides/slide376.xml"/><Relationship Id="rId383" Type="http://schemas.openxmlformats.org/officeDocument/2006/relationships/slide" Target="slides/slide377.xml"/><Relationship Id="rId384" Type="http://schemas.openxmlformats.org/officeDocument/2006/relationships/slide" Target="slides/slide378.xml"/><Relationship Id="rId385" Type="http://schemas.openxmlformats.org/officeDocument/2006/relationships/slide" Target="slides/slide379.xml"/><Relationship Id="rId386" Type="http://schemas.openxmlformats.org/officeDocument/2006/relationships/slide" Target="slides/slide380.xml"/><Relationship Id="rId387" Type="http://schemas.openxmlformats.org/officeDocument/2006/relationships/slide" Target="slides/slide381.xml"/><Relationship Id="rId388" Type="http://schemas.openxmlformats.org/officeDocument/2006/relationships/slide" Target="slides/slide382.xml"/><Relationship Id="rId389" Type="http://schemas.openxmlformats.org/officeDocument/2006/relationships/slide" Target="slides/slide383.xml"/><Relationship Id="rId390" Type="http://schemas.openxmlformats.org/officeDocument/2006/relationships/slide" Target="slides/slide384.xml"/><Relationship Id="rId391" Type="http://schemas.openxmlformats.org/officeDocument/2006/relationships/slide" Target="slides/slide385.xml"/><Relationship Id="rId392" Type="http://schemas.openxmlformats.org/officeDocument/2006/relationships/slide" Target="slides/slide386.xml"/><Relationship Id="rId393" Type="http://schemas.openxmlformats.org/officeDocument/2006/relationships/slide" Target="slides/slide387.xml"/><Relationship Id="rId394" Type="http://schemas.openxmlformats.org/officeDocument/2006/relationships/slide" Target="slides/slide388.xml"/><Relationship Id="rId395" Type="http://schemas.openxmlformats.org/officeDocument/2006/relationships/slide" Target="slides/slide389.xml"/><Relationship Id="rId396" Type="http://schemas.openxmlformats.org/officeDocument/2006/relationships/slide" Target="slides/slide390.xml"/><Relationship Id="rId397" Type="http://schemas.openxmlformats.org/officeDocument/2006/relationships/slide" Target="slides/slide391.xml"/><Relationship Id="rId398" Type="http://schemas.openxmlformats.org/officeDocument/2006/relationships/slide" Target="slides/slide392.xml"/><Relationship Id="rId399" Type="http://schemas.openxmlformats.org/officeDocument/2006/relationships/slide" Target="slides/slide393.xml"/><Relationship Id="rId400" Type="http://schemas.openxmlformats.org/officeDocument/2006/relationships/slide" Target="slides/slide394.xml"/><Relationship Id="rId401" Type="http://schemas.openxmlformats.org/officeDocument/2006/relationships/slide" Target="slides/slide395.xml"/><Relationship Id="rId402" Type="http://schemas.openxmlformats.org/officeDocument/2006/relationships/slide" Target="slides/slide396.xml"/><Relationship Id="rId403" Type="http://schemas.openxmlformats.org/officeDocument/2006/relationships/slide" Target="slides/slide397.xml"/><Relationship Id="rId404" Type="http://schemas.openxmlformats.org/officeDocument/2006/relationships/slide" Target="slides/slide398.xml"/><Relationship Id="rId405" Type="http://schemas.openxmlformats.org/officeDocument/2006/relationships/slide" Target="slides/slide399.xml"/><Relationship Id="rId406" Type="http://schemas.openxmlformats.org/officeDocument/2006/relationships/slide" Target="slides/slide400.xml"/><Relationship Id="rId407" Type="http://schemas.openxmlformats.org/officeDocument/2006/relationships/slide" Target="slides/slide401.xml"/><Relationship Id="rId408" Type="http://schemas.openxmlformats.org/officeDocument/2006/relationships/slide" Target="slides/slide402.xml"/><Relationship Id="rId409" Type="http://schemas.openxmlformats.org/officeDocument/2006/relationships/slide" Target="slides/slide403.xml"/><Relationship Id="rId410" Type="http://schemas.openxmlformats.org/officeDocument/2006/relationships/slide" Target="slides/slide404.xml"/><Relationship Id="rId411" Type="http://schemas.openxmlformats.org/officeDocument/2006/relationships/slide" Target="slides/slide405.xml"/><Relationship Id="rId412" Type="http://schemas.openxmlformats.org/officeDocument/2006/relationships/slide" Target="slides/slide406.xml"/><Relationship Id="rId413" Type="http://schemas.openxmlformats.org/officeDocument/2006/relationships/slide" Target="slides/slide407.xml"/><Relationship Id="rId414" Type="http://schemas.openxmlformats.org/officeDocument/2006/relationships/slide" Target="slides/slide408.xml"/><Relationship Id="rId415" Type="http://schemas.openxmlformats.org/officeDocument/2006/relationships/slide" Target="slides/slide409.xml"/><Relationship Id="rId416" Type="http://schemas.openxmlformats.org/officeDocument/2006/relationships/slide" Target="slides/slide410.xml"/><Relationship Id="rId417" Type="http://schemas.openxmlformats.org/officeDocument/2006/relationships/slide" Target="slides/slide411.xml"/><Relationship Id="rId418" Type="http://schemas.openxmlformats.org/officeDocument/2006/relationships/slide" Target="slides/slide412.xml"/><Relationship Id="rId419" Type="http://schemas.openxmlformats.org/officeDocument/2006/relationships/slide" Target="slides/slide413.xml"/><Relationship Id="rId420" Type="http://schemas.openxmlformats.org/officeDocument/2006/relationships/slide" Target="slides/slide414.xml"/><Relationship Id="rId421" Type="http://schemas.openxmlformats.org/officeDocument/2006/relationships/slide" Target="slides/slide415.xml"/><Relationship Id="rId422" Type="http://schemas.openxmlformats.org/officeDocument/2006/relationships/slide" Target="slides/slide416.xml"/><Relationship Id="rId423" Type="http://schemas.openxmlformats.org/officeDocument/2006/relationships/slide" Target="slides/slide417.xml"/><Relationship Id="rId424" Type="http://schemas.openxmlformats.org/officeDocument/2006/relationships/slide" Target="slides/slide418.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217"/>
          <p:cNvSpPr>
            <a:spLocks noGrp="1" noChangeArrowheads="1"/>
            <a:extLst>
              <a:ext uri="smNativeData">
                <pr:smNativeData xmlns:pr="smNativeData" val="SMDATA_13_nYDcX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BwAAOAQAACgjAABQGQAAEAAAACYAAAAIAAAAAQ8AAAAAAAA="/>
              </a:ext>
            </a:extLst>
          </p:cNvSpPr>
          <p:nvPr>
            <p:ph type="sldImg"/>
          </p:nvPr>
        </p:nvSpPr>
        <p:spPr>
          <a:xfrm>
            <a:off x="1143000" y="685800"/>
            <a:ext cx="4572000" cy="3429000"/>
          </a:xfrm>
          <a:prstGeom prst="rect">
            <a:avLst/>
          </a:prstGeom>
        </p:spPr>
        <p:txBody>
          <a:bodyPr/>
          <a:lstStyle/>
          <a:p>
            <a:pPr/>
          </a:p>
        </p:txBody>
      </p:sp>
      <p:sp>
        <p:nvSpPr>
          <p:cNvPr id="3" name="Shape 218"/>
          <p:cNvSpPr>
            <a:spLocks noGrp="1" noChangeArrowheads="1"/>
            <a:extLst>
              <a:ext uri="smNativeData">
                <pr:smNativeData xmlns:pr="smNativeData" val="SMDATA_13_nYDcX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gBQAAuBoAAJAkAAAINAAAEAAAACYAAAAIAAAAAQ8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1pPr>
    <a:lvl2pPr marL="0" marR="0" indent="2286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2pPr>
    <a:lvl3pPr marL="0" marR="0" indent="4572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3pPr>
    <a:lvl4pPr marL="0" marR="0" indent="6858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4pPr>
    <a:lvl5pPr marL="0" marR="0" indent="9144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5pPr>
    <a:lvl6pPr marL="0" marR="0" indent="11430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6pPr>
    <a:lvl7pPr marL="0" marR="0" indent="13716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7pPr>
    <a:lvl8pPr marL="0" marR="0" indent="16002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8pPr>
    <a:lvl9pPr marL="0" marR="0" indent="1828800" algn="ctr" defTabSz="457200">
      <a:lnSpc>
        <a:spcPts val="3800"/>
      </a:lnSpc>
      <a:spcBef>
        <a:spcPts val="0"/>
      </a:spcBef>
      <a:spcAft>
        <a:spcPts val="0"/>
      </a:spcAft>
      <a:buNone/>
      <a:tabLst>
        <a:tab pos="838200" algn="l"/>
      </a:tabLst>
      <a:defRPr sz="1600" b="0" i="0" u="none" strike="noStrike" kern="1" spc="0" baseline="0">
        <a:solidFill>
          <a:srgbClr val="000000"/>
        </a:solidFill>
        <a:effectLst/>
        <a:txBgFill val="auto"/>
        <a:latin typeface="Lucida Grande" pitchFamily="0" charset="0"/>
        <a:ea typeface="Lucida Grande" pitchFamily="0" charset="0"/>
        <a:cs typeface="Lucida Grande" pitchFamily="0"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2"/>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0D3E2EE2-ACE0-6BD8-AE86-5A8D60C8580F}"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 Left">
    <p:spTree>
      <p:nvGrpSpPr>
        <p:cNvPr id="1" name=""/>
        <p:cNvGrpSpPr/>
        <p:nvPr/>
      </p:nvGrpSpPr>
      <p:grpSpPr>
        <a:xfrm>
          <a:off x="0" y="0"/>
          <a:ext cx="0" cy="0"/>
          <a:chOff x="0" y="0"/>
          <a:chExt cx="0" cy="0"/>
        </a:xfrm>
      </p:grpSpPr>
      <p:sp>
        <p:nvSpPr>
          <p:cNvPr id="2" name="Shape 89"/>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QAEAAGg4AAD4DAAAEAAAACYAAAAIAAAAPIAAAAAAAAA="/>
              </a:ext>
            </a:extLst>
          </p:cNvSpPr>
          <p:nvPr>
            <p:ph type="title"/>
          </p:nvPr>
        </p:nvSpPr>
        <p:spPr/>
        <p:txBody>
          <a:bodyPr vert="horz" wrap="square" lIns="0" tIns="0" rIns="0" bIns="0" numCol="1"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SA0AAFAeAADIKAAAEAAAACYAAAAIAAAAAY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a:lvl1pPr>
            <a:lvl2pPr marL="997585" indent="-387985" defTabSz="457200">
              <a:lnSpc>
                <a:spcPts val="2800"/>
              </a:lnSpc>
              <a:spcBef>
                <a:spcPts val="3100"/>
              </a:spcBef>
              <a:tabLst>
                <a:tab pos="838200" algn="l"/>
                <a:tab pos="1498600" algn="l"/>
              </a:tabLst>
              <a:defRPr sz="2400"/>
            </a:lvl2pPr>
            <a:lvl3pPr marL="1340485" indent="-387985" defTabSz="457200">
              <a:lnSpc>
                <a:spcPts val="2800"/>
              </a:lnSpc>
              <a:spcBef>
                <a:spcPts val="3100"/>
              </a:spcBef>
              <a:tabLst>
                <a:tab pos="838200" algn="l"/>
                <a:tab pos="1841500" algn="l"/>
              </a:tabLst>
              <a:defRPr sz="2400"/>
            </a:lvl3pPr>
            <a:lvl4pPr marL="1683385" indent="-387985" defTabSz="457200">
              <a:lnSpc>
                <a:spcPts val="2800"/>
              </a:lnSpc>
              <a:spcBef>
                <a:spcPts val="3100"/>
              </a:spcBef>
              <a:tabLst>
                <a:tab pos="838200" algn="l"/>
                <a:tab pos="2184400" algn="l"/>
              </a:tabLst>
              <a:defRPr sz="2400"/>
            </a:lvl4pPr>
            <a:lvl5pPr marL="2038985" indent="-387985" defTabSz="457200">
              <a:lnSpc>
                <a:spcPts val="2800"/>
              </a:lnSpc>
              <a:spcBef>
                <a:spcPts val="3100"/>
              </a:spcBef>
              <a:tabLst>
                <a:tab pos="838200" algn="l"/>
                <a:tab pos="2540000" algn="l"/>
              </a:tabLst>
              <a:defRPr sz="2400"/>
            </a:lvl5pPr>
          </a:lstStyle>
          <a:p>
            <a:pPr/>
            <a:r>
              <a:t>Body Level One</a:t>
            </a:r>
          </a:p>
          <a:p>
            <a:pPr lvl="1"/>
            <a:r>
              <a:t>Body Level Two</a:t>
            </a:r>
          </a:p>
          <a:p>
            <a:pPr lvl="2"/>
            <a:r>
              <a:t>Body Level Three</a:t>
            </a:r>
          </a:p>
          <a:p>
            <a:pPr lvl="3"/>
            <a:r>
              <a:t>Body Level Four</a:t>
            </a:r>
          </a:p>
          <a:p>
            <a:pPr lvl="4"/>
            <a:r>
              <a:t>Body Level Five</a:t>
            </a:r>
          </a:p>
        </p:txBody>
      </p:sp>
      <p:sp>
        <p:nvSpPr>
          <p:cNvPr id="4" name="Shape 91"/>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083F700F-41E5-6A86-AB87-B7D33EC95DE2}" type="slidenum">
              <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 Right">
    <p:spTree>
      <p:nvGrpSpPr>
        <p:cNvPr id="1" name=""/>
        <p:cNvGrpSpPr/>
        <p:nvPr/>
      </p:nvGrpSpPr>
      <p:grpSpPr>
        <a:xfrm>
          <a:off x="0" y="0"/>
          <a:ext cx="0" cy="0"/>
          <a:chOff x="0" y="0"/>
          <a:chExt cx="0" cy="0"/>
        </a:xfrm>
      </p:grpSpPr>
      <p:sp>
        <p:nvSpPr>
          <p:cNvPr id="2" name="Shape 98"/>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QAEAAGg4AAD4DAAAEAAAACYAAAAIAAAAPIAAAAAAAAA="/>
              </a:ext>
            </a:extLst>
          </p:cNvSpPr>
          <p:nvPr>
            <p:ph type="title"/>
          </p:nvPr>
        </p:nvSpPr>
        <p:spPr/>
        <p:txBody>
          <a:bodyPr vert="horz" wrap="square" lIns="0" tIns="0" rIns="0" bIns="0" numCol="1"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EJQAASA0AAGg4AADIKAAAEAAAACYAAAAIAAAAAYAAAAAAAAA="/>
              </a:ext>
            </a:extLst>
          </p:cNvSpPr>
          <p:nvPr>
            <p:ph idx="1"/>
          </p:nvPr>
        </p:nvSpPr>
        <p:spPr>
          <a:xfrm>
            <a:off x="6057900" y="2159000"/>
            <a:ext cx="3111500" cy="4470400"/>
          </a:xfrm>
        </p:spPr>
        <p:txBody>
          <a:bodyPr/>
          <a:lstStyle>
            <a:lvl1pPr marL="641985" indent="-387985" defTabSz="457200">
              <a:lnSpc>
                <a:spcPts val="2800"/>
              </a:lnSpc>
              <a:spcBef>
                <a:spcPts val="3100"/>
              </a:spcBef>
              <a:tabLst>
                <a:tab pos="838200" algn="l"/>
                <a:tab pos="1143000" algn="l"/>
              </a:tabLst>
              <a:defRPr sz="2400"/>
            </a:lvl1pPr>
            <a:lvl2pPr marL="997585" indent="-387985" defTabSz="457200">
              <a:lnSpc>
                <a:spcPts val="2800"/>
              </a:lnSpc>
              <a:spcBef>
                <a:spcPts val="3100"/>
              </a:spcBef>
              <a:tabLst>
                <a:tab pos="838200" algn="l"/>
                <a:tab pos="1498600" algn="l"/>
              </a:tabLst>
              <a:defRPr sz="2400"/>
            </a:lvl2pPr>
            <a:lvl3pPr marL="1340485" indent="-387985" defTabSz="457200">
              <a:lnSpc>
                <a:spcPts val="2800"/>
              </a:lnSpc>
              <a:spcBef>
                <a:spcPts val="3100"/>
              </a:spcBef>
              <a:tabLst>
                <a:tab pos="838200" algn="l"/>
                <a:tab pos="1841500" algn="l"/>
              </a:tabLst>
              <a:defRPr sz="2400"/>
            </a:lvl3pPr>
            <a:lvl4pPr marL="1683385" indent="-387985" defTabSz="457200">
              <a:lnSpc>
                <a:spcPts val="2800"/>
              </a:lnSpc>
              <a:spcBef>
                <a:spcPts val="3100"/>
              </a:spcBef>
              <a:tabLst>
                <a:tab pos="838200" algn="l"/>
                <a:tab pos="2184400" algn="l"/>
              </a:tabLst>
              <a:defRPr sz="2400"/>
            </a:lvl4pPr>
            <a:lvl5pPr marL="2038985" indent="-387985" defTabSz="457200">
              <a:lnSpc>
                <a:spcPts val="2800"/>
              </a:lnSpc>
              <a:spcBef>
                <a:spcPts val="3100"/>
              </a:spcBef>
              <a:tabLst>
                <a:tab pos="838200" algn="l"/>
                <a:tab pos="2540000" algn="l"/>
              </a:tabLst>
              <a:defRPr sz="2400"/>
            </a:lvl5pPr>
          </a:lstStyle>
          <a:p>
            <a:pPr/>
            <a:r>
              <a:t>Body Level One</a:t>
            </a:r>
          </a:p>
          <a:p>
            <a:pPr lvl="1"/>
            <a:r>
              <a:t>Body Level Two</a:t>
            </a:r>
          </a:p>
          <a:p>
            <a:pPr lvl="2"/>
            <a:r>
              <a:t>Body Level Three</a:t>
            </a:r>
          </a:p>
          <a:p>
            <a:pPr lvl="3"/>
            <a:r>
              <a:t>Body Level Four</a:t>
            </a:r>
          </a:p>
          <a:p>
            <a:pPr lvl="4"/>
            <a:r>
              <a:t>Body Level Five</a:t>
            </a:r>
          </a:p>
        </p:txBody>
      </p:sp>
      <p:sp>
        <p:nvSpPr>
          <p:cNvPr id="4" name="Shape 100"/>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62EAAF62-2C8F-BF59-C152-DA0CE11C378F}" type="slidenum">
              <a:t/>
            </a:fld>
          </a:p>
        </p:txBody>
      </p:sp>
    </p:spTree>
  </p:cSld>
  <p:clrMapOvr>
    <a:masterClrMapping/>
  </p:clrMapOvr>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copy">
    <p:spTree>
      <p:nvGrpSpPr>
        <p:cNvPr id="1" name=""/>
        <p:cNvGrpSpPr/>
        <p:nvPr/>
      </p:nvGrpSpPr>
      <p:grpSpPr>
        <a:xfrm>
          <a:off x="0" y="0"/>
          <a:ext cx="0" cy="0"/>
          <a:chOff x="0" y="0"/>
          <a:chExt cx="0" cy="0"/>
        </a:xfrm>
      </p:grpSpPr>
      <p:sp>
        <p:nvSpPr>
          <p:cNvPr id="2" name="Shape 1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0BAAAcCYAAKAPAACMKAAAECAAACYAAAAIAAAA//////////8="/>
              </a:ext>
            </a:extLst>
          </p:cNvSpPr>
          <p:nvPr/>
        </p:nvSpPr>
        <p:spPr>
          <a:xfrm>
            <a:off x="723900" y="6248400"/>
            <a:ext cx="1816100" cy="342900"/>
          </a:xfrm>
          <a:prstGeom prst="rect">
            <a:avLst/>
          </a:prstGeom>
          <a:noFill/>
          <a:ln>
            <a:noFill/>
          </a:ln>
          <a:effectLst/>
        </p:spPr>
        <p:txBody>
          <a:bodyPr vert="horz" wrap="square" lIns="50800" tIns="50800" rIns="50800" bIns="50800" numCol="1" anchor="t"/>
          <a:lstStyle>
            <a:lvl1pPr algn="l" defTabSz="457200">
              <a:lnSpc>
                <a:spcPts val="1500"/>
              </a:lnSpc>
              <a:tabLst>
                <a:tab pos="838200" algn="l"/>
                <a:tab pos="914400" algn="l"/>
                <a:tab pos="1828800" algn="l"/>
              </a:tabLst>
              <a:defRPr sz="1400">
                <a:latin typeface="Times" pitchFamily="0" charset="0"/>
                <a:ea typeface="Gill Sans" pitchFamily="0" charset="0"/>
                <a:cs typeface="Gill Sans" pitchFamily="0" charset="0"/>
              </a:defRPr>
            </a:lvl1pPr>
          </a:lstStyle>
          <a:p>
            <a:pPr/>
            <a:r>
              <a:t> </a:t>
            </a:r>
          </a:p>
        </p:txBody>
      </p:sp>
      <p:sp>
        <p:nvSpPr>
          <p:cNvPr id="3" name="Shape 1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YQ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wEwAAnCcAALQkAAAEKQAAECAAACYAAAAIAAAA//////////8="/>
              </a:ext>
            </a:extLst>
          </p:cNvSpPr>
          <p:nvPr/>
        </p:nvSpPr>
        <p:spPr>
          <a:xfrm>
            <a:off x="3159760" y="6438900"/>
            <a:ext cx="2806700" cy="228600"/>
          </a:xfrm>
          <a:prstGeom prst="rect">
            <a:avLst/>
          </a:prstGeom>
          <a:noFill/>
          <a:ln>
            <a:noFill/>
          </a:ln>
          <a:effectLst/>
        </p:spPr>
        <p:txBody>
          <a:bodyPr vert="horz" wrap="square" lIns="50800" tIns="50800" rIns="50800" bIns="50800" numCol="1" anchor="t"/>
          <a:lstStyle>
            <a:lvl1pPr defTabSz="457200">
              <a:lnSpc>
                <a:spcPts val="1000"/>
              </a:lnSpc>
              <a:tabLst>
                <a:tab pos="838200" algn="l"/>
                <a:tab pos="914400" algn="l"/>
                <a:tab pos="1828800" algn="l"/>
                <a:tab pos="2743200" algn="l"/>
                <a:tab pos="2819400" algn="l"/>
              </a:tabLst>
              <a:defRPr sz="800">
                <a:latin typeface="Helvetica" pitchFamily="0" charset="0"/>
                <a:ea typeface="Gill Sans" pitchFamily="0" charset="0"/>
                <a:cs typeface="Gill Sans" pitchFamily="0" charset="0"/>
              </a:defRPr>
            </a:lvl1pPr>
          </a:lstStyle>
          <a:p>
            <a:pPr/>
            <a:r>
              <a:t>©Brian R. Moore 2003</a:t>
            </a:r>
          </a:p>
        </p:txBody>
      </p:sp>
      <p:sp>
        <p:nvSpPr>
          <p:cNvPr id="4" name="Shape 109"/>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sAwAAAAAAAJY0AACIDgAAEAAAACYAAAAIAAAAPYAAAAAAAAA="/>
              </a:ext>
            </a:extLst>
          </p:cNvSpPr>
          <p:nvPr>
            <p:ph type="title"/>
          </p:nvPr>
        </p:nvSpPr>
        <p:spPr>
          <a:xfrm>
            <a:off x="596900" y="0"/>
            <a:ext cx="7951470" cy="2362200"/>
          </a:xfrm>
        </p:spPr>
        <p:txBody>
          <a:bodyPr vert="horz" wrap="square" lIns="0" tIns="0" rIns="0" bIns="0" numCol="1"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a:latin typeface="Times" pitchFamily="0" charset="0"/>
                <a:ea typeface="Gill Sans" pitchFamily="0" charset="0"/>
                <a:cs typeface="Gill Sans" pitchFamily="0" charset="0"/>
              </a:defRPr>
            </a:lvl1pPr>
          </a:lstStyle>
          <a:p>
            <a:pPr/>
            <a:r>
              <a:t>Title Text</a:t>
            </a:r>
          </a:p>
        </p:txBody>
      </p:sp>
      <p:sp>
        <p:nvSpPr>
          <p:cNvPr id="5" name="Shape 110"/>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gBAAAbAwAAMQzAAA4KgAAEAAAACYAAAAIAAAAgYAAAAAAAAA="/>
              </a:ext>
            </a:extLst>
          </p:cNvSpPr>
          <p:nvPr>
            <p:ph idx="1"/>
          </p:nvPr>
        </p:nvSpPr>
        <p:spPr>
          <a:xfrm>
            <a:off x="711200" y="2019300"/>
            <a:ext cx="7703820" cy="4843780"/>
          </a:xfrm>
        </p:spPr>
        <p:txBody>
          <a:bodyPr vert="horz" wrap="square" lIns="50800" tIns="50800" rIns="50800" bIns="50800" numCol="1"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a:latin typeface="Times" pitchFamily="0" charset="0"/>
                <a:ea typeface="Gill Sans" pitchFamily="0" charset="0"/>
                <a:cs typeface="Gill Sans" pitchFamily="0"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a:latin typeface="Times" pitchFamily="0" charset="0"/>
                <a:ea typeface="Gill Sans" pitchFamily="0" charset="0"/>
                <a:cs typeface="Gill Sans" pitchFamily="0"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a:latin typeface="Times" pitchFamily="0" charset="0"/>
                <a:ea typeface="Gill Sans" pitchFamily="0" charset="0"/>
                <a:cs typeface="Gill Sans" pitchFamily="0"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a:latin typeface="Times" pitchFamily="0" charset="0"/>
                <a:ea typeface="Gill Sans" pitchFamily="0" charset="0"/>
                <a:cs typeface="Gill Sans" pitchFamily="0"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a:latin typeface="Times"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11"/>
          <p:cNvSpPr>
            <a:spLocks noGrp="1" noChangeArrowheads="1"/>
            <a:extLst>
              <a:ext uri="smNativeData">
                <pr:smNativeData xmlns:pr="smNativeData" val="SMDATA_13_nYDcXB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gMgAARCgAAMQzAAAkKgAAECAAACYAAAAIAAAAPYAAAAAAAAA="/>
              </a:ext>
            </a:extLst>
          </p:cNvSpPr>
          <p:nvPr>
            <p:ph type="sldNum" sz="quarter" idx="2"/>
          </p:nvPr>
        </p:nvSpPr>
        <p:spPr>
          <a:xfrm>
            <a:off x="8148320" y="6545580"/>
            <a:ext cx="266700" cy="304800"/>
          </a:xfrm>
        </p:spPr>
        <p:txBody>
          <a:bodyPr vert="horz" wrap="none" lIns="38100" tIns="38100" rIns="38100" bIns="38100" numCol="1" anchor="t">
            <a:prstTxWarp prst="textNoShape">
              <a:avLst/>
            </a:prstTxWarp>
          </a:bodyPr>
          <a:lstStyle>
            <a:lvl1pPr algn="r" defTabSz="457200">
              <a:lnSpc>
                <a:spcPts val="1500"/>
              </a:lnSpc>
              <a:tabLst>
                <a:tab pos="838200" algn="l"/>
                <a:tab pos="914400" algn="l"/>
                <a:tab pos="1828800" algn="l"/>
              </a:tabLst>
              <a:defRPr>
                <a:latin typeface="Times" pitchFamily="0" charset="0"/>
                <a:ea typeface="蘋果儷中黑" pitchFamily="0" charset="0"/>
                <a:cs typeface="蘋果儷中黑" pitchFamily="0" charset="0"/>
              </a:defRPr>
            </a:lvl1pPr>
          </a:lstStyle>
          <a:p>
            <a:pPr/>
            <a:fld id="{2F061376-38C2-53E5-8CBE-CEB05DF07A9B}" type="slidenum">
              <a:t/>
            </a:fld>
          </a:p>
        </p:txBody>
      </p:sp>
    </p:spTree>
  </p:cSld>
  <p:clrMapOvr>
    <a:masterClrMapping/>
  </p:clrMapOvr>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copy 1">
    <p:spTree>
      <p:nvGrpSpPr>
        <p:cNvPr id="1" name=""/>
        <p:cNvGrpSpPr/>
        <p:nvPr/>
      </p:nvGrpSpPr>
      <p:grpSpPr>
        <a:xfrm>
          <a:off x="0" y="0"/>
          <a:ext cx="0" cy="0"/>
          <a:chOff x="0" y="0"/>
          <a:chExt cx="0" cy="0"/>
        </a:xfrm>
      </p:grpSpPr>
      <p:sp>
        <p:nvSpPr>
          <p:cNvPr id="2" name="Shape 1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0BAAAcCYAAKAPAACMKAAAECAAACYAAAAIAAAA//////////8="/>
              </a:ext>
            </a:extLst>
          </p:cNvSpPr>
          <p:nvPr/>
        </p:nvSpPr>
        <p:spPr>
          <a:xfrm>
            <a:off x="723900" y="6248400"/>
            <a:ext cx="1816100" cy="342900"/>
          </a:xfrm>
          <a:prstGeom prst="rect">
            <a:avLst/>
          </a:prstGeom>
          <a:noFill/>
          <a:ln>
            <a:noFill/>
          </a:ln>
          <a:effectLst/>
        </p:spPr>
        <p:txBody>
          <a:bodyPr vert="horz" wrap="square" lIns="50800" tIns="50800" rIns="50800" bIns="50800" numCol="1" anchor="t"/>
          <a:lstStyle>
            <a:lvl1pPr algn="l" defTabSz="457200">
              <a:lnSpc>
                <a:spcPts val="1500"/>
              </a:lnSpc>
              <a:tabLst>
                <a:tab pos="838200" algn="l"/>
                <a:tab pos="914400" algn="l"/>
                <a:tab pos="1828800" algn="l"/>
              </a:tabLst>
              <a:defRPr sz="1400">
                <a:latin typeface="Times" pitchFamily="0" charset="0"/>
                <a:ea typeface="Gill Sans" pitchFamily="0" charset="0"/>
                <a:cs typeface="Gill Sans" pitchFamily="0" charset="0"/>
              </a:defRPr>
            </a:lvl1pPr>
          </a:lstStyle>
          <a:p>
            <a:pPr/>
            <a:r>
              <a:t> </a:t>
            </a:r>
          </a:p>
        </p:txBody>
      </p:sp>
      <p:sp>
        <p:nvSpPr>
          <p:cNvPr id="3" name="Shape 1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wEwAAcCYAALQkAACMKAAAECAAACYAAAAIAAAA//////////8="/>
              </a:ext>
            </a:extLst>
          </p:cNvSpPr>
          <p:nvPr/>
        </p:nvSpPr>
        <p:spPr>
          <a:xfrm>
            <a:off x="3159760" y="6248400"/>
            <a:ext cx="2806700" cy="342900"/>
          </a:xfrm>
          <a:prstGeom prst="rect">
            <a:avLst/>
          </a:prstGeom>
          <a:noFill/>
          <a:ln>
            <a:noFill/>
          </a:ln>
          <a:effectLst/>
        </p:spPr>
        <p:txBody>
          <a:bodyPr vert="horz" wrap="square" lIns="50800" tIns="50800" rIns="50800" bIns="50800" numCol="1" anchor="t"/>
          <a:lstStyle>
            <a:lvl1pPr defTabSz="457200">
              <a:lnSpc>
                <a:spcPts val="1500"/>
              </a:lnSpc>
              <a:tabLst>
                <a:tab pos="838200" algn="l"/>
                <a:tab pos="914400" algn="l"/>
                <a:tab pos="1828800" algn="l"/>
                <a:tab pos="2743200" algn="l"/>
                <a:tab pos="2819400" algn="l"/>
              </a:tabLst>
              <a:defRPr sz="1400">
                <a:latin typeface="Times" pitchFamily="0" charset="0"/>
                <a:ea typeface="Gill Sans" pitchFamily="0" charset="0"/>
                <a:cs typeface="Gill Sans" pitchFamily="0" charset="0"/>
              </a:defRPr>
            </a:lvl1pPr>
          </a:lstStyle>
          <a:p>
            <a:pPr/>
            <a:r>
              <a:t> </a:t>
            </a:r>
          </a:p>
        </p:txBody>
      </p:sp>
      <p:sp>
        <p:nvSpPr>
          <p:cNvPr id="4" name="Shape 120"/>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sAwAAAAAAAJY0AACIDgAAEAAAACYAAAAIAAAAPYAAAAAAAAA="/>
              </a:ext>
            </a:extLst>
          </p:cNvSpPr>
          <p:nvPr>
            <p:ph type="title"/>
          </p:nvPr>
        </p:nvSpPr>
        <p:spPr>
          <a:xfrm>
            <a:off x="596900" y="0"/>
            <a:ext cx="7951470" cy="2362200"/>
          </a:xfrm>
        </p:spPr>
        <p:txBody>
          <a:bodyPr vert="horz" wrap="square" lIns="0" tIns="0" rIns="0" bIns="0" numCol="1"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a:latin typeface="Times" pitchFamily="0" charset="0"/>
                <a:ea typeface="Gill Sans" pitchFamily="0" charset="0"/>
                <a:cs typeface="Gill Sans" pitchFamily="0" charset="0"/>
              </a:defRPr>
            </a:lvl1pPr>
          </a:lstStyle>
          <a:p>
            <a:pPr/>
            <a:r>
              <a:t>Title Text</a:t>
            </a:r>
          </a:p>
        </p:txBody>
      </p:sp>
      <p:sp>
        <p:nvSpPr>
          <p:cNvPr id="5" name="Shape 121"/>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gBAAAbAwAAMQzAAA4KgAAEAAAACYAAAAIAAAAgYAAAAAAAAA="/>
              </a:ext>
            </a:extLst>
          </p:cNvSpPr>
          <p:nvPr>
            <p:ph idx="1"/>
          </p:nvPr>
        </p:nvSpPr>
        <p:spPr>
          <a:xfrm>
            <a:off x="711200" y="2019300"/>
            <a:ext cx="7703820" cy="4843780"/>
          </a:xfrm>
        </p:spPr>
        <p:txBody>
          <a:bodyPr vert="horz" wrap="square" lIns="50800" tIns="50800" rIns="50800" bIns="50800" numCol="1"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a:latin typeface="Times" pitchFamily="0" charset="0"/>
                <a:ea typeface="Gill Sans" pitchFamily="0" charset="0"/>
                <a:cs typeface="Gill Sans" pitchFamily="0"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a:latin typeface="Times" pitchFamily="0" charset="0"/>
                <a:ea typeface="Gill Sans" pitchFamily="0" charset="0"/>
                <a:cs typeface="Gill Sans" pitchFamily="0"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a:latin typeface="Times" pitchFamily="0" charset="0"/>
                <a:ea typeface="Gill Sans" pitchFamily="0" charset="0"/>
                <a:cs typeface="Gill Sans" pitchFamily="0"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a:latin typeface="Times" pitchFamily="0" charset="0"/>
                <a:ea typeface="Gill Sans" pitchFamily="0" charset="0"/>
                <a:cs typeface="Gill Sans" pitchFamily="0"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a:latin typeface="Times"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22"/>
          <p:cNvSpPr>
            <a:spLocks noGrp="1" noChangeArrowheads="1"/>
            <a:extLst>
              <a:ext uri="smNativeData">
                <pr:smNativeData xmlns:pr="smNativeData" val="SMDATA_13_nYDcXB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wMD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gMgAARCgAAMQzAAAkKgAAECAAACYAAAAIAAAAPYAAAAAAAAA="/>
              </a:ext>
            </a:extLst>
          </p:cNvSpPr>
          <p:nvPr>
            <p:ph type="sldNum" sz="quarter" idx="2"/>
          </p:nvPr>
        </p:nvSpPr>
        <p:spPr>
          <a:xfrm>
            <a:off x="8148320" y="6545580"/>
            <a:ext cx="266700" cy="304800"/>
          </a:xfrm>
        </p:spPr>
        <p:txBody>
          <a:bodyPr vert="horz" wrap="none" lIns="38100" tIns="38100" rIns="38100" bIns="38100" numCol="1" anchor="t">
            <a:prstTxWarp prst="textNoShape">
              <a:avLst/>
            </a:prstTxWarp>
          </a:bodyPr>
          <a:lstStyle>
            <a:lvl1pPr algn="r" defTabSz="457200">
              <a:lnSpc>
                <a:spcPts val="1500"/>
              </a:lnSpc>
              <a:tabLst>
                <a:tab pos="838200" algn="l"/>
                <a:tab pos="914400" algn="l"/>
                <a:tab pos="1828800" algn="l"/>
              </a:tabLst>
              <a:defRPr>
                <a:latin typeface="Times" pitchFamily="0" charset="0"/>
                <a:ea typeface="蘋果儷中黑" pitchFamily="0" charset="0"/>
                <a:cs typeface="蘋果儷中黑" pitchFamily="0" charset="0"/>
              </a:defRPr>
            </a:lvl1pPr>
          </a:lstStyle>
          <a:p>
            <a:pPr/>
            <a:fld id="{174E1D5E-10FA-1BEB-B4F6-E6BE53B842B3}" type="slidenum">
              <a:t/>
            </a:fld>
          </a:p>
        </p:txBody>
      </p:sp>
    </p:spTree>
  </p:cSld>
  <p:clrMapOvr>
    <a:masterClrMapping/>
  </p:clrMapOvr>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copy">
    <p:spTree>
      <p:nvGrpSpPr>
        <p:cNvPr id="1" name=""/>
        <p:cNvGrpSpPr/>
        <p:nvPr/>
      </p:nvGrpSpPr>
      <p:grpSpPr>
        <a:xfrm>
          <a:off x="0" y="0"/>
          <a:ext cx="0" cy="0"/>
          <a:chOff x="0" y="0"/>
          <a:chExt cx="0" cy="0"/>
        </a:xfrm>
      </p:grpSpPr>
      <p:sp>
        <p:nvSpPr>
          <p:cNvPr id="2" name="Shape 129"/>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30"/>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1"/>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4BE724D0-9EA6-B2D2-E85F-68876A111E3D}" type="slidenum">
              <a:t/>
            </a:fld>
          </a:p>
        </p:txBody>
      </p:sp>
    </p:spTree>
  </p:cSld>
  <p:clrMapOvr>
    <a:masterClrMapping/>
  </p:clrMapOvr>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copy 2">
    <p:spTree>
      <p:nvGrpSpPr>
        <p:cNvPr id="1" name=""/>
        <p:cNvGrpSpPr/>
        <p:nvPr/>
      </p:nvGrpSpPr>
      <p:grpSpPr>
        <a:xfrm>
          <a:off x="0" y="0"/>
          <a:ext cx="0" cy="0"/>
          <a:chOff x="0" y="0"/>
          <a:chExt cx="0" cy="0"/>
        </a:xfrm>
      </p:grpSpPr>
      <p:sp>
        <p:nvSpPr>
          <p:cNvPr id="2" name="Shape 1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yls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0BAAAcCYAAKAPAACMKAAAECAAACYAAAAIAAAA//////////8="/>
              </a:ext>
            </a:extLst>
          </p:cNvSpPr>
          <p:nvPr/>
        </p:nvSpPr>
        <p:spPr>
          <a:xfrm>
            <a:off x="723900" y="6248400"/>
            <a:ext cx="1816100" cy="342900"/>
          </a:xfrm>
          <a:prstGeom prst="rect">
            <a:avLst/>
          </a:prstGeom>
          <a:noFill/>
          <a:ln>
            <a:noFill/>
          </a:ln>
          <a:effectLst/>
        </p:spPr>
        <p:txBody>
          <a:bodyPr vert="horz" wrap="square" lIns="50800" tIns="50800" rIns="50800" bIns="50800" numCol="1" anchor="t"/>
          <a:lstStyle>
            <a:lvl1pPr algn="l" defTabSz="457200">
              <a:lnSpc>
                <a:spcPts val="1500"/>
              </a:lnSpc>
              <a:tabLst>
                <a:tab pos="838200" algn="l"/>
                <a:tab pos="914400" algn="l"/>
                <a:tab pos="1828800" algn="l"/>
              </a:tabLst>
              <a:defRPr sz="1400">
                <a:latin typeface="Times" pitchFamily="0" charset="0"/>
                <a:ea typeface="Gill Sans" pitchFamily="0" charset="0"/>
                <a:cs typeface="Gill Sans" pitchFamily="0" charset="0"/>
              </a:defRPr>
            </a:lvl1pPr>
          </a:lstStyle>
          <a:p>
            <a:pPr/>
            <a:r>
              <a:t> </a:t>
            </a:r>
          </a:p>
        </p:txBody>
      </p:sp>
      <p:sp>
        <p:nvSpPr>
          <p:cNvPr id="3" name="Shape 139"/>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sAwAAAAAAAJY0AACIDgAAEAAAACYAAAAIAAAAPYAAAAAAAAA="/>
              </a:ext>
            </a:extLst>
          </p:cNvSpPr>
          <p:nvPr>
            <p:ph type="title"/>
          </p:nvPr>
        </p:nvSpPr>
        <p:spPr>
          <a:xfrm>
            <a:off x="596900" y="0"/>
            <a:ext cx="7951470" cy="2362200"/>
          </a:xfrm>
        </p:spPr>
        <p:txBody>
          <a:bodyPr vert="horz" wrap="square" lIns="0" tIns="0" rIns="0" bIns="0" numCol="1"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a:latin typeface="Times" pitchFamily="0" charset="0"/>
                <a:ea typeface="Gill Sans" pitchFamily="0" charset="0"/>
                <a:cs typeface="Gill Sans" pitchFamily="0" charset="0"/>
              </a:defRPr>
            </a:lvl1pPr>
          </a:lstStyle>
          <a:p>
            <a:pPr/>
            <a:r>
              <a:t>Title Text</a:t>
            </a:r>
          </a:p>
        </p:txBody>
      </p:sp>
      <p:sp>
        <p:nvSpPr>
          <p:cNvPr id="4" name="Shape 140"/>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sAwAAzAsAABAzAACYKQAAEAAAACYAAAAIAAAAgYAAAAAAAAA="/>
              </a:ext>
            </a:extLst>
          </p:cNvSpPr>
          <p:nvPr>
            <p:ph idx="1"/>
          </p:nvPr>
        </p:nvSpPr>
        <p:spPr>
          <a:xfrm>
            <a:off x="596900" y="1917700"/>
            <a:ext cx="7703820" cy="4843780"/>
          </a:xfrm>
        </p:spPr>
        <p:txBody>
          <a:bodyPr vert="horz" wrap="square" lIns="50800" tIns="50800" rIns="50800" bIns="50800" numCol="1"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a:latin typeface="Times" pitchFamily="0" charset="0"/>
                <a:ea typeface="Gill Sans" pitchFamily="0" charset="0"/>
                <a:cs typeface="Gill Sans" pitchFamily="0"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a:latin typeface="Times" pitchFamily="0" charset="0"/>
                <a:ea typeface="Gill Sans" pitchFamily="0" charset="0"/>
                <a:cs typeface="Gill Sans" pitchFamily="0"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a:latin typeface="Times" pitchFamily="0" charset="0"/>
                <a:ea typeface="Gill Sans" pitchFamily="0" charset="0"/>
                <a:cs typeface="Gill Sans" pitchFamily="0"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a:latin typeface="Times" pitchFamily="0" charset="0"/>
                <a:ea typeface="Gill Sans" pitchFamily="0" charset="0"/>
                <a:cs typeface="Gill Sans" pitchFamily="0"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a:latin typeface="Times"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5" name="Shape 141"/>
          <p:cNvSpPr>
            <a:spLocks noGrp="1" noChangeArrowheads="1"/>
            <a:extLst>
              <a:ext uri="smNativeData">
                <pr:smNativeData xmlns:pr="smNativeData" val="SMDATA_13_nYDcXB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gMgAARCgAAMQzAAAkKgAAECAAACYAAAAIAAAAPYAAAAAAAAA="/>
              </a:ext>
            </a:extLst>
          </p:cNvSpPr>
          <p:nvPr>
            <p:ph type="sldNum" sz="quarter" idx="2"/>
          </p:nvPr>
        </p:nvSpPr>
        <p:spPr>
          <a:xfrm>
            <a:off x="8148320" y="6545580"/>
            <a:ext cx="266700" cy="304800"/>
          </a:xfrm>
        </p:spPr>
        <p:txBody>
          <a:bodyPr vert="horz" wrap="none" lIns="38100" tIns="38100" rIns="38100" bIns="38100" numCol="1" anchor="t">
            <a:prstTxWarp prst="textNoShape">
              <a:avLst/>
            </a:prstTxWarp>
          </a:bodyPr>
          <a:lstStyle>
            <a:lvl1pPr algn="r" defTabSz="457200">
              <a:lnSpc>
                <a:spcPts val="1500"/>
              </a:lnSpc>
              <a:tabLst>
                <a:tab pos="838200" algn="l"/>
                <a:tab pos="914400" algn="l"/>
                <a:tab pos="1828800" algn="l"/>
              </a:tabLst>
              <a:defRPr>
                <a:latin typeface="Times" pitchFamily="0" charset="0"/>
                <a:ea typeface="蘋果儷中黑" pitchFamily="0" charset="0"/>
                <a:cs typeface="蘋果儷中黑" pitchFamily="0" charset="0"/>
              </a:defRPr>
            </a:lvl1pPr>
          </a:lstStyle>
          <a:p>
            <a:pPr/>
            <a:fld id="{3195DE01-4FDC-C028-922D-B97D906364EC}" type="slidenum">
              <a:t/>
            </a:fld>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48"/>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49"/>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0"/>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65B7CB0E-4088-E23D-C60F-B668854130E3}" type="slidenum">
              <a:t/>
            </a:fld>
          </a:p>
        </p:txBody>
      </p:sp>
    </p:spTree>
  </p:cSld>
  <p:clrMapOvr>
    <a:masterClrMapping/>
  </p:clrMapOvr>
</p:sldLayout>
</file>

<file path=ppt/slideLayouts/slideLayout1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57"/>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58"/>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w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9"/>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1FC0F938-76F2-950F-BC78-805AB7364AD5}" type="slidenum">
              <a:t/>
            </a:fld>
          </a:p>
        </p:txBody>
      </p:sp>
    </p:spTree>
  </p:cSld>
  <p:clrMapOvr>
    <a:masterClrMapping/>
  </p:clrMapOvr>
</p:sldLayout>
</file>

<file path=ppt/slideLayouts/slideLayout1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66"/>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67"/>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68"/>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5644751C-52BB-1183-F5FC-A4D63BB203F1}" type="slidenum">
              <a:t/>
            </a:fld>
          </a:p>
        </p:txBody>
      </p:sp>
    </p:spTree>
  </p:cSld>
  <p:clrMapOvr>
    <a:masterClrMapping/>
  </p:clrMapOvr>
</p:sldLayout>
</file>

<file path=ppt/slideLayouts/slideLayout1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75"/>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600"/>
              </a:lnSpc>
              <a:spcBef>
                <a:spcPts val="200"/>
              </a:spcBef>
              <a:tabLst>
                <a:tab pos="838200" algn="l"/>
                <a:tab pos="977900" algn="l"/>
              </a:tabLst>
              <a:defRPr>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76"/>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1pPr>
            <a:lvl2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2pPr>
            <a:lvl3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3pPr>
            <a:lvl4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4pPr>
            <a:lvl5pPr marL="0" indent="0" algn="ctr" defTabSz="457200">
              <a:lnSpc>
                <a:spcPts val="2800"/>
              </a:lnSpc>
              <a:spcBef>
                <a:spcPts val="200"/>
              </a:spcBef>
              <a:buNone/>
              <a:tabLst>
                <a:tab pos="838200" algn="l"/>
                <a:tab pos="977900" algn="l"/>
              </a:tabLst>
              <a:defRPr sz="24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77"/>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7AFB15E0-AE97-AEE3-D943-58B65B0D2F0D}" type="slidenum">
              <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20"/>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AAAAAAMAAAAEAAAAAAAAAAAAAAAAAAAAAAAAAAeAAAAaAAAAAAAAAAAAAAAAAAAAAAAAAAAAAAAECcAABAnAAAAAAAAAAAAAAAAAAAAAAAAAAAAAAAAAAAAAAAAAAAAAGQAAAAAAAAAwMD/AAAAAAAAAAAAAAAAAAAAAABkAAAAAAAAAH9/fwAKAAAAHwAAAFQAAAAAAAAFAAAAAQAAAAAAAAAAAAAAAAAAAAAAAAAAAAAAAAAAAAAAAAAAAAAAAH9/fwAAAAAAy8vLAMDA/wB/f38AAAAAAAAAAAAAAAAAAAAAAAAAAAAhAAAAGAAAABQAAAAYBgAAQAEAAGg4AADcBQAAEAAAACYAAAAIAAAAPYAAAADgwQE="/>
              </a:ext>
            </a:extLst>
          </p:cNvSpPr>
          <p:nvPr>
            <p:ph type="title"/>
          </p:nvPr>
        </p:nvSpPr>
        <p:spPr>
          <a:xfrm>
            <a:off x="990600" y="203200"/>
            <a:ext cx="8178800" cy="749300"/>
          </a:xfrm>
          <a:effectLst>
            <a:outerShdw blurRad="63500" dist="51187" dir="2700000">
              <a:srgbClr val="000000">
                <a:alpha val="61000"/>
              </a:srgbClr>
            </a:outerShdw>
          </a:effectLst>
        </p:spPr>
        <p:txBody>
          <a:bodyPr vert="horz" wrap="square" lIns="0" tIns="0" rIns="0" bIns="0" numCol="1" anchor="ctr">
            <a:prstTxWarp prst="textNoShape">
              <a:avLst/>
            </a:prstTxWarp>
          </a:bodyPr>
          <a:lstStyle>
            <a:lvl1pPr defTabSz="457200">
              <a:lnSpc>
                <a:spcPts val="5700"/>
              </a:lnSpc>
              <a:spcBef>
                <a:spcPts val="200"/>
              </a:spcBef>
              <a:tabLst>
                <a:tab pos="838200" algn="l"/>
                <a:tab pos="952500" algn="l"/>
              </a:tabLst>
              <a:defRPr sz="4800">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21"/>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jEQ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SA0AAGg4AADIKAAAEAAAACYAAAAIAAAAAYAAAAAAAAA="/>
              </a:ext>
            </a:extLst>
          </p:cNvSpPr>
          <p:nvPr>
            <p:ph idx="1"/>
          </p:nvPr>
        </p:nvSpPr>
        <p:spPr>
          <a:xfrm>
            <a:off x="990600" y="2159000"/>
            <a:ext cx="8178800" cy="4470400"/>
          </a:xfrm>
        </p:spPr>
        <p:txBody>
          <a:bodyPr/>
          <a:lstStyle>
            <a:lvl1pPr marL="538480" indent="-284480" defTabSz="457200">
              <a:lnSpc>
                <a:spcPts val="3800"/>
              </a:lnSpc>
              <a:spcBef>
                <a:spcPts val="2000"/>
              </a:spcBef>
              <a:buSzPts val="2175"/>
              <a:buFont typeface="Wingdings" pitchFamily="2" charset="2"/>
              <a:buBlip>
                <a:blip r:embed="rId2"/>
              </a:buBlip>
              <a:tabLst>
                <a:tab pos="838200" algn="l"/>
                <a:tab pos="1041400" algn="l"/>
              </a:tabLst>
              <a:defRPr>
                <a:solidFill>
                  <a:srgbClr val="021EAA"/>
                </a:solidFill>
                <a:latin typeface="蘋果儷中黑" pitchFamily="0" charset="0"/>
                <a:ea typeface="Gill Sans" pitchFamily="0" charset="0"/>
                <a:cs typeface="Gill Sans" pitchFamily="0" charset="0"/>
              </a:defRPr>
            </a:lvl1pPr>
            <a:lvl2pPr marL="868045" indent="-258445" defTabSz="457200">
              <a:lnSpc>
                <a:spcPts val="3300"/>
              </a:lnSpc>
              <a:spcBef>
                <a:spcPts val="2000"/>
              </a:spcBef>
              <a:buSzPts val="1900"/>
              <a:buFont typeface="Wingdings" pitchFamily="2" charset="2"/>
              <a:buBlip>
                <a:blip r:embed="rId2"/>
              </a:buBlip>
              <a:tabLst>
                <a:tab pos="838200" algn="l"/>
                <a:tab pos="1371600" algn="l"/>
              </a:tabLst>
              <a:defRPr sz="2800">
                <a:solidFill>
                  <a:srgbClr val="021EAA"/>
                </a:solidFill>
                <a:latin typeface="蘋果儷中黑" pitchFamily="0" charset="0"/>
                <a:ea typeface="Gill Sans" pitchFamily="0" charset="0"/>
                <a:cs typeface="Gill Sans" pitchFamily="0" charset="0"/>
              </a:defRPr>
            </a:lvl2pPr>
            <a:lvl3pPr marL="1184910" indent="-232410" defTabSz="457200">
              <a:lnSpc>
                <a:spcPts val="2800"/>
              </a:lnSpc>
              <a:spcBef>
                <a:spcPts val="2000"/>
              </a:spcBef>
              <a:buSzPts val="1630"/>
              <a:buFont typeface="Wingdings" pitchFamily="2" charset="2"/>
              <a:buBlip>
                <a:blip r:embed="rId2"/>
              </a:buBlip>
              <a:tabLst>
                <a:tab pos="838200" algn="l"/>
                <a:tab pos="1689100" algn="l"/>
              </a:tabLst>
              <a:defRPr sz="2400">
                <a:solidFill>
                  <a:srgbClr val="021EAA"/>
                </a:solidFill>
                <a:latin typeface="蘋果儷中黑" pitchFamily="0" charset="0"/>
                <a:ea typeface="Gill Sans" pitchFamily="0" charset="0"/>
                <a:cs typeface="Gill Sans" pitchFamily="0" charset="0"/>
              </a:defRPr>
            </a:lvl3pPr>
            <a:lvl4pPr marL="1527810" indent="-232410" defTabSz="457200">
              <a:lnSpc>
                <a:spcPts val="2800"/>
              </a:lnSpc>
              <a:spcBef>
                <a:spcPts val="2000"/>
              </a:spcBef>
              <a:buSzPts val="1630"/>
              <a:buFont typeface="Wingdings" pitchFamily="2" charset="2"/>
              <a:buBlip>
                <a:blip r:embed="rId2"/>
              </a:buBlip>
              <a:tabLst>
                <a:tab pos="838200" algn="l"/>
                <a:tab pos="2032000" algn="l"/>
              </a:tabLst>
              <a:defRPr sz="2400">
                <a:solidFill>
                  <a:srgbClr val="021EAA"/>
                </a:solidFill>
                <a:latin typeface="蘋果儷中黑" pitchFamily="0" charset="0"/>
                <a:ea typeface="Gill Sans" pitchFamily="0" charset="0"/>
                <a:cs typeface="Gill Sans" pitchFamily="0" charset="0"/>
              </a:defRPr>
            </a:lvl4pPr>
            <a:lvl5pPr marL="1883410" indent="-232410" defTabSz="457200">
              <a:lnSpc>
                <a:spcPts val="2800"/>
              </a:lnSpc>
              <a:spcBef>
                <a:spcPts val="2000"/>
              </a:spcBef>
              <a:buSzPts val="1630"/>
              <a:buFont typeface="Wingdings" pitchFamily="2" charset="2"/>
              <a:buBlip>
                <a:blip r:embed="rId2"/>
              </a:buBlip>
              <a:tabLst>
                <a:tab pos="838200" algn="l"/>
                <a:tab pos="2387600" algn="l"/>
              </a:tabLst>
              <a:defRPr sz="2400">
                <a:solidFill>
                  <a:srgbClr val="021EAA"/>
                </a:solidFill>
                <a:latin typeface="蘋果儷中黑" pitchFamily="0" charset="0"/>
                <a:ea typeface="Gill Sans" pitchFamily="0" charset="0"/>
                <a:cs typeface="Gill Sans" pitchFamily="0"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4" name="Shape 22"/>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fEQ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796A54A3-ED94-3FA2-DAD2-1BF71A9C2C4E}" type="slidenum">
              <a:t/>
            </a:fld>
          </a:p>
        </p:txBody>
      </p:sp>
    </p:spTree>
  </p:cSld>
  <p:clrMapOvr>
    <a:masterClrMapping/>
  </p:clrMapOvr>
</p:sldLayout>
</file>

<file path=ppt/slideLayouts/slideLayout2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84"/>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DsBAAAGAEAADw3AAAIBwAAEAAAACYAAAAIAAAAvYAAAAAAAAA="/>
              </a:ext>
            </a:extLst>
          </p:cNvSpPr>
          <p:nvPr>
            <p:ph type="title"/>
          </p:nvPr>
        </p:nvSpPr>
        <p:spPr>
          <a:xfrm>
            <a:off x="800100" y="177800"/>
            <a:ext cx="8178800" cy="965200"/>
          </a:xfrm>
        </p:spPr>
        <p:txBody>
          <a:bodyPr vert="horz" wrap="square" lIns="0" tIns="0" rIns="0" bIns="0" numCol="1" anchor="b">
            <a:prstTxWarp prst="textNoShape">
              <a:avLst/>
            </a:prstTxWarp>
          </a:bodyPr>
          <a:lstStyle>
            <a:lvl1pPr indent="-12700" defTabSz="457200">
              <a:lnSpc>
                <a:spcPts val="7400"/>
              </a:lnSpc>
              <a:spcBef>
                <a:spcPts val="200"/>
              </a:spcBef>
              <a:tabLst>
                <a:tab pos="838200" algn="l"/>
                <a:tab pos="977900" algn="l"/>
              </a:tabLst>
              <a:defRPr sz="6200">
                <a:solidFill>
                  <a:srgbClr val="021EAA"/>
                </a:solidFill>
                <a:latin typeface="蘋果儷中黑" pitchFamily="0" charset="0"/>
                <a:ea typeface="Gill Sans" pitchFamily="0" charset="0"/>
                <a:cs typeface="Gill Sans" pitchFamily="0" charset="0"/>
              </a:defRPr>
            </a:lvl1pPr>
          </a:lstStyle>
          <a:p>
            <a:pPr/>
            <a:r>
              <a:t>Title Text</a:t>
            </a:r>
          </a:p>
        </p:txBody>
      </p:sp>
      <p:sp>
        <p:nvSpPr>
          <p:cNvPr id="3" name="Shape 185"/>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XCYAAGg4AAA8LQAAEAAAACYAAAAIAAAAgYAAAAAAAAA="/>
              </a:ext>
            </a:extLst>
          </p:cNvSpPr>
          <p:nvPr>
            <p:ph idx="1"/>
          </p:nvPr>
        </p:nvSpPr>
        <p:spPr>
          <a:xfrm>
            <a:off x="990600" y="6235700"/>
            <a:ext cx="8178800" cy="1117600"/>
          </a:xfrm>
        </p:spPr>
        <p:txBody>
          <a:bodyPr vert="horz" wrap="square" lIns="50800" tIns="50800" rIns="50800" bIns="50800" numCol="1" anchor="t">
            <a:prstTxWarp prst="textNoShape">
              <a:avLst/>
            </a:prstTxWarp>
          </a:bodyPr>
          <a:lstStyle>
            <a:lvl1pPr marL="0" indent="0" algn="ctr" defTabSz="457200">
              <a:lnSpc>
                <a:spcPts val="2600"/>
              </a:lnSpc>
              <a:spcBef>
                <a:spcPts val="200"/>
              </a:spcBef>
              <a:buNone/>
              <a:tabLst>
                <a:tab pos="838200" algn="l"/>
                <a:tab pos="977900" algn="l"/>
              </a:tabLst>
              <a:defRPr sz="2200">
                <a:solidFill>
                  <a:srgbClr val="021EAA"/>
                </a:solidFill>
                <a:latin typeface="蘋果儷中黑" pitchFamily="0" charset="0"/>
                <a:ea typeface="Gill Sans" pitchFamily="0" charset="0"/>
                <a:cs typeface="Gill Sans" pitchFamily="0" charset="0"/>
              </a:defRPr>
            </a:lvl1pPr>
            <a:lvl2pPr marL="0" indent="0" algn="ctr" defTabSz="457200">
              <a:lnSpc>
                <a:spcPts val="2600"/>
              </a:lnSpc>
              <a:spcBef>
                <a:spcPts val="200"/>
              </a:spcBef>
              <a:buNone/>
              <a:tabLst>
                <a:tab pos="838200" algn="l"/>
                <a:tab pos="977900" algn="l"/>
              </a:tabLst>
              <a:defRPr sz="2200">
                <a:solidFill>
                  <a:srgbClr val="021EAA"/>
                </a:solidFill>
                <a:latin typeface="蘋果儷中黑" pitchFamily="0" charset="0"/>
                <a:ea typeface="Gill Sans" pitchFamily="0" charset="0"/>
                <a:cs typeface="Gill Sans" pitchFamily="0" charset="0"/>
              </a:defRPr>
            </a:lvl2pPr>
            <a:lvl3pPr marL="0" indent="0" algn="ctr" defTabSz="457200">
              <a:lnSpc>
                <a:spcPts val="2600"/>
              </a:lnSpc>
              <a:spcBef>
                <a:spcPts val="200"/>
              </a:spcBef>
              <a:buNone/>
              <a:tabLst>
                <a:tab pos="838200" algn="l"/>
                <a:tab pos="977900" algn="l"/>
              </a:tabLst>
              <a:defRPr sz="2200">
                <a:solidFill>
                  <a:srgbClr val="021EAA"/>
                </a:solidFill>
                <a:latin typeface="蘋果儷中黑" pitchFamily="0" charset="0"/>
                <a:ea typeface="Gill Sans" pitchFamily="0" charset="0"/>
                <a:cs typeface="Gill Sans" pitchFamily="0" charset="0"/>
              </a:defRPr>
            </a:lvl3pPr>
            <a:lvl4pPr marL="0" indent="0" algn="ctr" defTabSz="457200">
              <a:lnSpc>
                <a:spcPts val="2600"/>
              </a:lnSpc>
              <a:spcBef>
                <a:spcPts val="200"/>
              </a:spcBef>
              <a:buNone/>
              <a:tabLst>
                <a:tab pos="838200" algn="l"/>
                <a:tab pos="977900" algn="l"/>
              </a:tabLst>
              <a:defRPr sz="2200">
                <a:solidFill>
                  <a:srgbClr val="021EAA"/>
                </a:solidFill>
                <a:latin typeface="蘋果儷中黑" pitchFamily="0" charset="0"/>
                <a:ea typeface="Gill Sans" pitchFamily="0" charset="0"/>
                <a:cs typeface="Gill Sans" pitchFamily="0" charset="0"/>
              </a:defRPr>
            </a:lvl4pPr>
            <a:lvl5pPr marL="0" indent="0" algn="ctr" defTabSz="457200">
              <a:lnSpc>
                <a:spcPts val="2600"/>
              </a:lnSpc>
              <a:spcBef>
                <a:spcPts val="200"/>
              </a:spcBef>
              <a:buNone/>
              <a:tabLst>
                <a:tab pos="838200" algn="l"/>
                <a:tab pos="977900" algn="l"/>
              </a:tabLst>
              <a:defRPr sz="2200">
                <a:solidFill>
                  <a:srgbClr val="021EAA"/>
                </a:solidFill>
                <a:latin typeface="蘋果儷中黑" pitchFamily="0" charset="0"/>
                <a:ea typeface="Gill Sans" pitchFamily="0" charset="0"/>
                <a:cs typeface="Gill Sans" pitchFamily="0"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86"/>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CHgAAxCwAAP4fAABULgAAECAAACYAAAAIAAAAvYAAAAAAAAA="/>
              </a:ext>
            </a:extLst>
          </p:cNvSpPr>
          <p:nvPr>
            <p:ph type="sldNum" sz="quarter" idx="2"/>
          </p:nvPr>
        </p:nvSpPr>
        <p:spPr>
          <a:xfrm>
            <a:off x="4959350" y="7277100"/>
            <a:ext cx="241300" cy="254000"/>
          </a:xfrm>
        </p:spPr>
        <p:txBody>
          <a:bodyPr vert="horz" wrap="none" lIns="38100" tIns="38100" rIns="38100" bIns="38100" numCol="1" anchor="ctr">
            <a:prstTxWarp prst="textNoShape">
              <a:avLst/>
            </a:prstTxWarp>
          </a:bodyPr>
          <a:lstStyle>
            <a:lvl1pPr defTabSz="457200">
              <a:lnSpc>
                <a:spcPts val="1400"/>
              </a:lnSpc>
              <a:tabLst>
                <a:tab pos="838200" algn="l"/>
              </a:tabLst>
              <a:defRPr sz="1200"/>
            </a:lvl1pPr>
          </a:lstStyle>
          <a:p>
            <a:pPr/>
            <a:fld id="{0B93D7A9-E7E6-C621-A82B-117499655E44}" type="slidenum">
              <a:t/>
            </a:fld>
          </a:p>
        </p:txBody>
      </p:sp>
    </p:spTree>
  </p:cSld>
  <p:clrMapOvr>
    <a:masterClrMapping/>
  </p:clrMapOvr>
</p:sldLayout>
</file>

<file path=ppt/slideLayouts/slideLayout2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193"/>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QAEAAGg4AAD4DAAAEAAAACYAAAAIAAAAPIAAAAAAAAA="/>
              </a:ext>
            </a:extLst>
          </p:cNvSpPr>
          <p:nvPr>
            <p:ph type="title"/>
          </p:nvPr>
        </p:nvSpPr>
        <p:spPr/>
        <p:txBody>
          <a:bodyPr vert="horz" wrap="square" lIns="0" tIns="0" rIns="0" bIns="0" numCol="1" anchor="ctr">
            <a:prstTxWarp prst="textNoShape">
              <a:avLst/>
            </a:prstTxWarp>
          </a:bodyPr>
          <a:lstStyle>
            <a:lvl1pPr defTabSz="355600">
              <a:lnSpc>
                <a:spcPts val="7600"/>
              </a:lnSpc>
              <a:spcBef>
                <a:spcPts val="200"/>
              </a:spcBef>
              <a:tabLst>
                <a:tab pos="838200" algn="l"/>
                <a:tab pos="952500" algn="l"/>
              </a:tabLst>
            </a:lvl1pPr>
          </a:lstStyle>
          <a:p>
            <a:pPr/>
            <a:r>
              <a:t>Title Text</a:t>
            </a:r>
          </a:p>
        </p:txBody>
      </p:sp>
      <p:sp>
        <p:nvSpPr>
          <p:cNvPr id="3" name="Shape 194"/>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SA0AAGg4AADIKAAAEAAAACYAAAAIAAAAAYAAAAAAAAA="/>
              </a:ext>
            </a:extLst>
          </p:cNvSpPr>
          <p:nvPr>
            <p:ph idx="1"/>
          </p:nvPr>
        </p:nvSpPr>
        <p:spPr>
          <a:xfrm>
            <a:off x="990600" y="2159000"/>
            <a:ext cx="8178800" cy="4470400"/>
          </a:xfrm>
        </p:spPr>
        <p:txBody>
          <a:bodyPr/>
          <a:lstStyle>
            <a:lvl1pPr marL="869950" indent="-552450" defTabSz="355600">
              <a:lnSpc>
                <a:spcPts val="3800"/>
              </a:lnSpc>
              <a:spcBef>
                <a:spcPts val="2000"/>
              </a:spcBef>
              <a:buSzPts val="5470"/>
              <a:tabLst>
                <a:tab pos="838200" algn="l"/>
                <a:tab pos="1181100" algn="l"/>
              </a:tabLst>
            </a:lvl1pPr>
            <a:lvl2pPr marL="1327150" indent="-552450" defTabSz="355600">
              <a:lnSpc>
                <a:spcPts val="3800"/>
              </a:lnSpc>
              <a:spcBef>
                <a:spcPts val="2000"/>
              </a:spcBef>
              <a:buSzPts val="5470"/>
              <a:tabLst>
                <a:tab pos="838200" algn="l"/>
                <a:tab pos="1536700" algn="l"/>
              </a:tabLst>
            </a:lvl2pPr>
            <a:lvl3pPr marL="1771650" indent="-552450" defTabSz="355600">
              <a:lnSpc>
                <a:spcPts val="3800"/>
              </a:lnSpc>
              <a:spcBef>
                <a:spcPts val="2000"/>
              </a:spcBef>
              <a:buSzPts val="5470"/>
              <a:tabLst>
                <a:tab pos="838200" algn="l"/>
                <a:tab pos="1879600" algn="l"/>
              </a:tabLst>
            </a:lvl3pPr>
            <a:lvl4pPr marL="2216150" indent="-552450" defTabSz="355600">
              <a:lnSpc>
                <a:spcPts val="3800"/>
              </a:lnSpc>
              <a:spcBef>
                <a:spcPts val="2000"/>
              </a:spcBef>
              <a:buSzPts val="5470"/>
              <a:tabLst>
                <a:tab pos="838200" algn="l"/>
                <a:tab pos="2235200" algn="l"/>
              </a:tabLst>
            </a:lvl4pPr>
            <a:lvl5pPr marL="2673350" indent="-552450" defTabSz="355600">
              <a:lnSpc>
                <a:spcPts val="3800"/>
              </a:lnSpc>
              <a:spcBef>
                <a:spcPts val="2000"/>
              </a:spcBef>
              <a:buSzPts val="5470"/>
              <a:tabLst>
                <a:tab pos="838200" algn="l"/>
                <a:tab pos="2590800" algn="l"/>
              </a:tabLst>
            </a:lvl5pPr>
          </a:lstStyle>
          <a:p>
            <a:pPr/>
            <a:r>
              <a:t>Body Level One</a:t>
            </a:r>
          </a:p>
          <a:p>
            <a:pPr lvl="1"/>
            <a:r>
              <a:t>Body Level Two</a:t>
            </a:r>
          </a:p>
          <a:p>
            <a:pPr lvl="2"/>
            <a:r>
              <a:t>Body Level Three</a:t>
            </a:r>
          </a:p>
          <a:p>
            <a:pPr lvl="3"/>
            <a:r>
              <a:t>Body Level Four</a:t>
            </a:r>
          </a:p>
          <a:p>
            <a:pPr lvl="4"/>
            <a:r>
              <a:t>Body Level Five</a:t>
            </a:r>
          </a:p>
        </p:txBody>
      </p:sp>
      <p:sp>
        <p:nvSpPr>
          <p:cNvPr id="4" name="Shape 195"/>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zHgAAiCwAABcgAABALgAAECAAACYAAAAIAAAAvYAAAAAAAAA="/>
              </a:ext>
            </a:extLst>
          </p:cNvSpPr>
          <p:nvPr>
            <p:ph type="sldNum" sz="quarter" idx="2"/>
          </p:nvPr>
        </p:nvSpPr>
        <p:spPr>
          <a:xfrm>
            <a:off x="4949825" y="7239000"/>
            <a:ext cx="266700" cy="279400"/>
          </a:xfrm>
        </p:spPr>
        <p:txBody>
          <a:bodyPr vert="horz" wrap="none" lIns="38100" tIns="38100" rIns="38100" bIns="38100" numCol="1" anchor="ctr">
            <a:prstTxWarp prst="textNoShape">
              <a:avLst/>
            </a:prstTxWarp>
          </a:bodyPr>
          <a:lstStyle>
            <a:lvl1pPr defTabSz="355600">
              <a:lnSpc>
                <a:spcPts val="1600"/>
              </a:lnSpc>
              <a:tabLst>
                <a:tab pos="838200" algn="l"/>
              </a:tabLst>
            </a:lvl1pPr>
          </a:lstStyle>
          <a:p>
            <a:pPr/>
            <a:fld id="{5448EC62-2CB9-1D1A-F7F0-DA4FA2BE018F}" type="slidenum">
              <a:t/>
            </a:fld>
          </a:p>
        </p:txBody>
      </p:sp>
    </p:spTree>
  </p:cSld>
  <p:clrMapOvr>
    <a:masterClrMapping/>
  </p:clrMapOvr>
</p:sldLayout>
</file>

<file path=ppt/slideLayouts/slideLayout2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ullets">
    <p:spTree>
      <p:nvGrpSpPr>
        <p:cNvPr id="1" name=""/>
        <p:cNvGrpSpPr/>
        <p:nvPr/>
      </p:nvGrpSpPr>
      <p:grpSpPr>
        <a:xfrm>
          <a:off x="0" y="0"/>
          <a:ext cx="0" cy="0"/>
          <a:chOff x="0" y="0"/>
          <a:chExt cx="0" cy="0"/>
        </a:xfrm>
      </p:grpSpPr>
      <p:sp>
        <p:nvSpPr>
          <p:cNvPr id="2" name="Shape 20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GAYAAGg4AADIKAAAEAAAACYAAAAI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03"/>
          <p:cNvSpPr>
            <a:spLocks noGrp="1" noChangeArrowheads="1"/>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QHgAAdCwAABwgAABULgAAECAAACYAAAAIAAAAAAAAAAAAAAA="/>
              </a:ext>
            </a:extLst>
          </p:cNvSpPr>
          <p:nvPr>
            <p:ph type="sldNum" sz="quarter" idx="2"/>
          </p:nvPr>
        </p:nvSpPr>
        <p:spPr/>
        <p:txBody>
          <a:bodyPr/>
          <a:lstStyle/>
          <a:p>
            <a:pPr/>
            <a:fld id="{7DC860BB-F590-9D96-DE70-03C32E3E2856}" type="slidenum">
              <a:t/>
            </a:fld>
          </a:p>
        </p:txBody>
      </p:sp>
    </p:spTree>
  </p:cSld>
  <p:clrMapOvr>
    <a:masterClrMapping/>
  </p:clrMapOvr>
</p:sldLayout>
</file>

<file path=ppt/slideLayouts/slideLayout2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ullets copy">
    <p:spTree>
      <p:nvGrpSpPr>
        <p:cNvPr id="1" name=""/>
        <p:cNvGrpSpPr/>
        <p:nvPr/>
      </p:nvGrpSpPr>
      <p:grpSpPr>
        <a:xfrm>
          <a:off x="0" y="0"/>
          <a:ext cx="0" cy="0"/>
          <a:chOff x="0" y="0"/>
          <a:chExt cx="0" cy="0"/>
        </a:xfrm>
      </p:grpSpPr>
      <p:sp>
        <p:nvSpPr>
          <p:cNvPr id="2" name="Shape 21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GAYAAGg4AADIKAAAEAAAACYAAAAI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11"/>
          <p:cNvSpPr>
            <a:spLocks noGrp="1" noChangeArrowheads="1"/>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QHgAAdCwAABwgAABULgAAECAAACYAAAAIAAAAAAAAAAAAAAA="/>
              </a:ext>
            </a:extLst>
          </p:cNvSpPr>
          <p:nvPr>
            <p:ph type="sldNum" sz="quarter" idx="2"/>
          </p:nvPr>
        </p:nvSpPr>
        <p:spPr/>
        <p:txBody>
          <a:bodyPr/>
          <a:lstStyle/>
          <a:p>
            <a:pPr/>
            <a:fld id="{35B00DBE-F0D8-E5FB-9608-06AE43466053}" type="slidenum">
              <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ullets">
    <p:bg>
      <p:bgPr>
        <a:gradFill flip="none" rotWithShape="0">
          <a:gsLst>
            <a:gs pos="0">
              <a:srgbClr val="434ED6"/>
            </a:gs>
            <a:gs pos="100000">
              <a:srgbClr val="011279"/>
            </a:gs>
          </a:gsLst>
          <a:lin ang="19740000" scaled="0"/>
          <a:tileRect/>
        </a:gradFill>
        <a:effectLst/>
      </p:bgPr>
    </p:bg>
    <p:spTree>
      <p:nvGrpSpPr>
        <p:cNvPr id="1" name=""/>
        <p:cNvGrpSpPr/>
        <p:nvPr/>
      </p:nvGrpSpPr>
      <p:grpSpPr>
        <a:xfrm>
          <a:off x="0" y="0"/>
          <a:ext cx="0" cy="0"/>
          <a:chOff x="0" y="0"/>
          <a:chExt cx="0" cy="0"/>
        </a:xfrm>
      </p:grpSpPr>
      <p:sp>
        <p:nvSpPr>
          <p:cNvPr id="2" name="Shape 2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Cqrf8AGQAAAGIAAADv////ZAAAAGQAAAAAAAAAy8vLABkAAABiAAAA7////2QAAABkAAAAAAAAABcAAAAUAAAAAAAAAAAAAAD/fwAA/38AAAAAAAAJAAAABAAAAAAAAAAMAAAAEAAAAAAAAAAAAAAAAAAAAAAAAAAeAAAAaAAAAAAAAAAAAAAAAAAAAAAAAAAAAAAAECcAABAnAAAAAAAAAAAAAAAAAAAAAAAAAAAAAAAAAAAAAAAAAAAAAMgAAAAAAAAAwMD/AAAAAAAAAAAAAAAAAAAAAABkAAAAAAAAAH9/fwAKAAAAHwAAAFQAAAD///8AAAAAAQAAAAAAAAAAAAAAAAAAAAAAAAAAAAAAAAAAAAAAAAAAAAAAAH9/fwCqrf8Ay8vLAMDA/wB/f38AAAAAAAAAAAAAAAAAAAAAAAAAAAAhAAAAGAAAABQAAAC0AAAAoAAAAMw9AAAYLgAAEAAAACYAAAAIAAAAAYAAAH/gwQE="/>
              </a:ext>
            </a:extLst>
          </p:cNvSpPr>
          <p:nvPr>
            <p:ph idx="1"/>
          </p:nvPr>
        </p:nvSpPr>
        <p:spPr>
          <a:xfrm>
            <a:off x="114300" y="101600"/>
            <a:ext cx="9931400" cy="7391400"/>
          </a:xfrm>
          <a:solidFill>
            <a:srgbClr val="FFFFFF"/>
          </a:solidFill>
          <a:effectLst>
            <a:outerShdw blurRad="127000" dist="63159" dir="21009532">
              <a:srgbClr val="AAADFF">
                <a:alpha val="75000"/>
              </a:srgbClr>
            </a:outerShdw>
          </a:effectLst>
        </p:spPr>
        <p:txBody>
          <a:bodyPr/>
          <a:lstStyle>
            <a:lvl1pPr marL="586105" indent="-332105" defTabSz="457200">
              <a:lnSpc>
                <a:spcPts val="3800"/>
              </a:lnSpc>
              <a:spcBef>
                <a:spcPts val="3900"/>
              </a:spcBef>
              <a:buSzPts val="2655"/>
              <a:buFont typeface="Wingdings" pitchFamily="2" charset="2"/>
              <a:buBlip>
                <a:blip r:embed="rId2"/>
              </a:buBlip>
              <a:tabLst>
                <a:tab pos="838200" algn="l"/>
                <a:tab pos="1092200" algn="l"/>
              </a:tabLst>
              <a:defRPr>
                <a:solidFill>
                  <a:srgbClr val="4A43D1"/>
                </a:solidFill>
                <a:latin typeface="蘋果儷中黑" pitchFamily="0" charset="0"/>
                <a:ea typeface="Gill Sans" pitchFamily="0" charset="0"/>
                <a:cs typeface="Gill Sans" pitchFamily="0" charset="0"/>
              </a:defRPr>
            </a:lvl1pPr>
            <a:lvl2pPr marL="941705" indent="-332105" defTabSz="457200">
              <a:lnSpc>
                <a:spcPts val="3300"/>
              </a:lnSpc>
              <a:spcBef>
                <a:spcPts val="3900"/>
              </a:spcBef>
              <a:buSzPts val="2660"/>
              <a:buFont typeface="Wingdings" pitchFamily="2" charset="2"/>
              <a:buBlip>
                <a:blip r:embed="rId2"/>
              </a:buBlip>
              <a:tabLst>
                <a:tab pos="838200" algn="l"/>
                <a:tab pos="1447800" algn="l"/>
              </a:tabLst>
              <a:defRPr sz="2800">
                <a:solidFill>
                  <a:srgbClr val="4A43D1"/>
                </a:solidFill>
                <a:latin typeface="蘋果儷中黑" pitchFamily="0" charset="0"/>
                <a:ea typeface="Gill Sans" pitchFamily="0" charset="0"/>
                <a:cs typeface="Gill Sans" pitchFamily="0" charset="0"/>
              </a:defRPr>
            </a:lvl2pPr>
            <a:lvl3pPr marL="1284605" indent="-332105" defTabSz="457200">
              <a:lnSpc>
                <a:spcPts val="2800"/>
              </a:lnSpc>
              <a:spcBef>
                <a:spcPts val="3900"/>
              </a:spcBef>
              <a:buSzPts val="2660"/>
              <a:buFont typeface="Wingdings" pitchFamily="2" charset="2"/>
              <a:buBlip>
                <a:blip r:embed="rId2"/>
              </a:buBlip>
              <a:tabLst>
                <a:tab pos="838200" algn="l"/>
                <a:tab pos="1790700" algn="l"/>
              </a:tabLst>
              <a:defRPr sz="2400">
                <a:solidFill>
                  <a:srgbClr val="4A43D1"/>
                </a:solidFill>
                <a:latin typeface="蘋果儷中黑" pitchFamily="0" charset="0"/>
                <a:ea typeface="Gill Sans" pitchFamily="0" charset="0"/>
                <a:cs typeface="Gill Sans" pitchFamily="0" charset="0"/>
              </a:defRPr>
            </a:lvl3pPr>
            <a:lvl4pPr marL="1627505" indent="-332105" defTabSz="457200">
              <a:lnSpc>
                <a:spcPts val="2800"/>
              </a:lnSpc>
              <a:spcBef>
                <a:spcPts val="3900"/>
              </a:spcBef>
              <a:buSzPts val="2660"/>
              <a:buFont typeface="Wingdings" pitchFamily="2" charset="2"/>
              <a:buBlip>
                <a:blip r:embed="rId2"/>
              </a:buBlip>
              <a:tabLst>
                <a:tab pos="838200" algn="l"/>
                <a:tab pos="2133600" algn="l"/>
              </a:tabLst>
              <a:defRPr sz="2400">
                <a:solidFill>
                  <a:srgbClr val="4A43D1"/>
                </a:solidFill>
                <a:latin typeface="蘋果儷中黑" pitchFamily="0" charset="0"/>
                <a:ea typeface="Gill Sans" pitchFamily="0" charset="0"/>
                <a:cs typeface="Gill Sans" pitchFamily="0" charset="0"/>
              </a:defRPr>
            </a:lvl4pPr>
            <a:lvl5pPr marL="1983105" indent="-332105" defTabSz="457200">
              <a:lnSpc>
                <a:spcPts val="2800"/>
              </a:lnSpc>
              <a:spcBef>
                <a:spcPts val="3900"/>
              </a:spcBef>
              <a:buSzPts val="2660"/>
              <a:buFont typeface="Wingdings" pitchFamily="2" charset="2"/>
              <a:buBlip>
                <a:blip r:embed="rId2"/>
              </a:buBlip>
              <a:tabLst>
                <a:tab pos="838200" algn="l"/>
                <a:tab pos="2489200" algn="l"/>
              </a:tabLst>
              <a:defRPr sz="2400">
                <a:solidFill>
                  <a:srgbClr val="4A43D1"/>
                </a:solidFill>
                <a:latin typeface="蘋果儷中黑" pitchFamily="0" charset="0"/>
                <a:ea typeface="Gill Sans" pitchFamily="0" charset="0"/>
                <a:cs typeface="Gill Sans" pitchFamily="0"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3" name="Shape 30"/>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1800E9E4-AAF5-551F-BBB8-5C4AA7F64D09}" type="slidenum">
              <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hape 37"/>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JBA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0248AA5E-10EF-1D5C-A1F0-E609E4BE57B3}" type="slidenum">
              <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 Top">
    <p:spTree>
      <p:nvGrpSpPr>
        <p:cNvPr id="1" name=""/>
        <p:cNvGrpSpPr/>
        <p:nvPr/>
      </p:nvGrpSpPr>
      <p:grpSpPr>
        <a:xfrm>
          <a:off x="0" y="0"/>
          <a:ext cx="0" cy="0"/>
          <a:chOff x="0" y="0"/>
          <a:chExt cx="0" cy="0"/>
        </a:xfrm>
      </p:grpSpPr>
      <p:sp>
        <p:nvSpPr>
          <p:cNvPr id="2" name="Shape 44"/>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QAEAAGg4AAD4DAAAEAAAACYAAAAIAAAAPIAAAAAAAAA="/>
              </a:ext>
            </a:extLst>
          </p:cNvSpPr>
          <p:nvPr>
            <p:ph type="title"/>
          </p:nvPr>
        </p:nvSpPr>
        <p:spPr/>
        <p:txBody>
          <a:bodyPr vert="horz" wrap="square" lIns="0" tIns="0" rIns="0" bIns="0" numCol="1"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45"/>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15AA6E5F-11F8-FF98-B612-E7CD205C40B2}" type="slidenum">
              <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 Center">
    <p:spTree>
      <p:nvGrpSpPr>
        <p:cNvPr id="1" name=""/>
        <p:cNvGrpSpPr/>
        <p:nvPr/>
      </p:nvGrpSpPr>
      <p:grpSpPr>
        <a:xfrm>
          <a:off x="0" y="0"/>
          <a:ext cx="0" cy="0"/>
          <a:chOff x="0" y="0"/>
          <a:chExt cx="0" cy="0"/>
        </a:xfrm>
      </p:grpSpPr>
      <p:sp>
        <p:nvSpPr>
          <p:cNvPr id="2" name="Shape 52"/>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TA4AAGg4AACUIAAAEAAAACYAAAAIAAAAPYAAAAAAAAA="/>
              </a:ext>
            </a:extLst>
          </p:cNvSpPr>
          <p:nvPr>
            <p:ph type="title"/>
          </p:nvPr>
        </p:nvSpPr>
        <p:spPr>
          <a:xfrm>
            <a:off x="990600" y="2324100"/>
            <a:ext cx="8178800" cy="2971800"/>
          </a:xfrm>
        </p:spPr>
        <p:txBody>
          <a:bodyPr vert="horz" wrap="square" lIns="0" tIns="0" rIns="0" bIns="0" numCol="1"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53"/>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IC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5A17CB93-DDB7-423D-F9AF-2B6885E10F7E}" type="slidenum">
              <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Photo - Horizontal">
    <p:bg>
      <p:bgPr>
        <a:solidFill>
          <a:srgbClr val="EBEBEB"/>
        </a:solidFill>
        <a:effectLst/>
      </p:bgPr>
    </p:bg>
    <p:spTree>
      <p:nvGrpSpPr>
        <p:cNvPr id="1" name=""/>
        <p:cNvGrpSpPr/>
        <p:nvPr/>
      </p:nvGrpSpPr>
      <p:grpSpPr>
        <a:xfrm>
          <a:off x="0" y="0"/>
          <a:ext cx="0" cy="0"/>
          <a:chOff x="0" y="0"/>
          <a:chExt cx="0" cy="0"/>
        </a:xfrm>
      </p:grpSpPr>
      <p:pic>
        <p:nvPicPr>
          <p:cNvPr id="2" name="White_photo-h.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3kwDDAAAABAAAAAAAAAAAAAAAAAAAAAAAAAAHgAAAGgAAAAAAAAAAAAAAAAAAAAAAAAAAAAAABAnAAAQJwAAAAAAAAAAAAAAAAAAAAAAAAAAAAAAAAAAAAAAAAAAAAAUAAAAAAAAAMDA/wAAAAAAZAAAADIAAAAAAAAAZAAAAAAAAAB/f38ACgAAAB8AAABUAAAAAAAABQAAAAEAAAAAAAAAAAAAAAAAAAAAAAAAAAAAAAAAAAAAAAAAAAAAAAJ/f38AAAAAA8zMzADAwP8Af39/AAAAAAAAAAAAAAAAAP///wAAAAAAIQAAABgAAAAUAAAAAAAAAAAAAACAPgAA4C4AABAAAAAmAAAACAAAAP//////////"/>
              </a:ext>
            </a:extLst>
          </p:cNvPicPr>
          <p:nvPr/>
        </p:nvPicPr>
        <p:blipFill>
          <a:blip r:embed="rId2"/>
          <a:stretch>
            <a:fillRect/>
          </a:stretch>
        </p:blipFill>
        <p:spPr>
          <a:xfrm>
            <a:off x="0" y="0"/>
            <a:ext cx="10160000" cy="7620000"/>
          </a:xfrm>
          <a:prstGeom prst="rect">
            <a:avLst/>
          </a:prstGeom>
          <a:noFill/>
          <a:ln>
            <a:noFill/>
          </a:ln>
          <a:effectLst/>
        </p:spPr>
      </p:pic>
      <p:sp>
        <p:nvSpPr>
          <p:cNvPr id="3" name="Shape 61"/>
          <p:cNvSpPr>
            <a:spLocks noGrp="1" noChangeArrowheads="1"/>
            <a:extLst>
              <a:ext uri="smNativeData">
                <pr:smNativeData xmlns:pr="smNativeData" val="SMDATA_13_nYDcXB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ZCMAAGg4AACYKwAAEAAAACYAAAAIAAAAvYAAAAAAAAA="/>
              </a:ext>
            </a:extLst>
          </p:cNvSpPr>
          <p:nvPr>
            <p:ph type="title"/>
          </p:nvPr>
        </p:nvSpPr>
        <p:spPr>
          <a:xfrm>
            <a:off x="990600" y="5753100"/>
            <a:ext cx="8178800" cy="1333500"/>
          </a:xfrm>
        </p:spPr>
        <p:txBody>
          <a:bodyPr vert="horz" wrap="square" lIns="0" tIns="0" rIns="0" bIns="0" numCol="1" anchor="t">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62"/>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40BA1FAB-E5AD-EFE9-E302-13BC514C1546}"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Photo - Vertical">
    <p:bg>
      <p:bgPr>
        <a:solidFill>
          <a:srgbClr val="EBEBEB"/>
        </a:solidFill>
        <a:effectLst/>
      </p:bgPr>
    </p:bg>
    <p:spTree>
      <p:nvGrpSpPr>
        <p:cNvPr id="1" name=""/>
        <p:cNvGrpSpPr/>
        <p:nvPr/>
      </p:nvGrpSpPr>
      <p:grpSpPr>
        <a:xfrm>
          <a:off x="0" y="0"/>
          <a:ext cx="0" cy="0"/>
          <a:chOff x="0" y="0"/>
          <a:chExt cx="0" cy="0"/>
        </a:xfrm>
      </p:grpSpPr>
      <p:pic>
        <p:nvPicPr>
          <p:cNvPr id="2" name="White_photo-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AAAADAAAABAAAAAAAAAAAAAAAAAAAAAAAAAAHgAAAGgAAAAAAAAAAAAAAAAAAAAAAAAAAAAAABAnAAAQJwAAAAAAAAAAAAAAAAAAAAAAAAAAAAAAAAAAAAAAAAAAAAAUAAAAAAAAAMDA/wAAAAAAZAAAADIAAAAAAAAAZAAAAAAAAAB/f38ACgAAAB8AAABUAAAAAAAABQAAAAEAAAAAAAAAAAAAAAAAAAAAAAAAAAAAAAAAAAAAAAAAAAAAAAJ/f38AAAAAA8zMzADAwP8Af39/AAAAAAAAAAAAAAAAAP///wAAAAAAIQAAABgAAAAUAAAAAAAAAAAAAACAPgAA4C4AABAAAAAmAAAACAAAAP//////////"/>
              </a:ext>
            </a:extLst>
          </p:cNvPicPr>
          <p:nvPr/>
        </p:nvPicPr>
        <p:blipFill>
          <a:blip r:embed="rId2"/>
          <a:stretch>
            <a:fillRect/>
          </a:stretch>
        </p:blipFill>
        <p:spPr>
          <a:xfrm>
            <a:off x="0" y="0"/>
            <a:ext cx="10160000" cy="7620000"/>
          </a:xfrm>
          <a:prstGeom prst="rect">
            <a:avLst/>
          </a:prstGeom>
          <a:noFill/>
          <a:ln>
            <a:noFill/>
          </a:ln>
          <a:effectLst/>
        </p:spPr>
      </p:pic>
      <p:sp>
        <p:nvSpPr>
          <p:cNvPr id="3" name="Shape 70"/>
          <p:cNvSpPr>
            <a:spLocks noGrp="1" noChangeArrowheads="1"/>
            <a:extLst>
              <a:ext uri="smNativeData">
                <pr:smNativeData xmlns:pr="smNativeData" val="SMDATA_13_nYDcXB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8AgAAzAYAAEAfAACoFgAAEAAAACYAAAAIAAAAvYAAAAAAAAA="/>
              </a:ext>
            </a:extLst>
          </p:cNvSpPr>
          <p:nvPr>
            <p:ph type="title"/>
          </p:nvPr>
        </p:nvSpPr>
        <p:spPr>
          <a:xfrm>
            <a:off x="444500" y="1104900"/>
            <a:ext cx="4635500" cy="2578100"/>
          </a:xfrm>
        </p:spPr>
        <p:txBody>
          <a:bodyPr vert="horz" wrap="square" lIns="0" tIns="0" rIns="0" bIns="0" numCol="1" anchor="b">
            <a:prstTxWarp prst="textNoShape">
              <a:avLst/>
            </a:prstTxWarp>
          </a:bodyPr>
          <a:lstStyle>
            <a:lvl1pPr defTabSz="457200">
              <a:lnSpc>
                <a:spcPts val="6400"/>
              </a:lnSpc>
              <a:spcBef>
                <a:spcPts val="200"/>
              </a:spcBef>
              <a:tabLst>
                <a:tab pos="838200" algn="l"/>
                <a:tab pos="952500" algn="l"/>
              </a:tabLst>
              <a:defRPr sz="5400"/>
            </a:lvl1pPr>
          </a:lstStyle>
          <a:p>
            <a:pPr/>
            <a:r>
              <a:t>Title Text</a:t>
            </a:r>
          </a:p>
        </p:txBody>
      </p:sp>
      <p:sp>
        <p:nvSpPr>
          <p:cNvPr id="4" name="Shape 71"/>
          <p:cNvSpPr>
            <a:spLocks noGrp="1" noChangeArrowheads="1"/>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8AgAADBcAAEAfAADoJgAAEAAAACYAAAAIAAAAgYAAAAAAAAA="/>
              </a:ext>
            </a:extLst>
          </p:cNvSpPr>
          <p:nvPr>
            <p:ph idx="1"/>
          </p:nvPr>
        </p:nvSpPr>
        <p:spPr>
          <a:xfrm>
            <a:off x="444500" y="3746500"/>
            <a:ext cx="4635500" cy="2578100"/>
          </a:xfrm>
        </p:spPr>
        <p:txBody>
          <a:bodyPr vert="horz" wrap="square" lIns="50800" tIns="50800" rIns="50800" bIns="50800" numCol="1" anchor="t">
            <a:prstTxWarp prst="textNoShape">
              <a:avLst/>
            </a:prstTxWarp>
          </a:bodyPr>
          <a:lstStyle>
            <a:lvl1pPr marL="0" indent="0" algn="ctr" defTabSz="457200">
              <a:lnSpc>
                <a:spcPts val="3100"/>
              </a:lnSpc>
              <a:spcBef>
                <a:spcPts val="200"/>
              </a:spcBef>
              <a:buNone/>
              <a:tabLst>
                <a:tab pos="838200" algn="l"/>
                <a:tab pos="952500" algn="l"/>
              </a:tabLst>
              <a:defRPr sz="2600"/>
            </a:lvl1pPr>
            <a:lvl2pPr marL="0" indent="0" algn="ctr" defTabSz="457200">
              <a:lnSpc>
                <a:spcPts val="3100"/>
              </a:lnSpc>
              <a:spcBef>
                <a:spcPts val="200"/>
              </a:spcBef>
              <a:buNone/>
              <a:tabLst>
                <a:tab pos="838200" algn="l"/>
                <a:tab pos="952500" algn="l"/>
              </a:tabLst>
              <a:defRPr sz="2600"/>
            </a:lvl2pPr>
            <a:lvl3pPr marL="0" indent="0" algn="ctr" defTabSz="457200">
              <a:lnSpc>
                <a:spcPts val="3100"/>
              </a:lnSpc>
              <a:spcBef>
                <a:spcPts val="200"/>
              </a:spcBef>
              <a:buNone/>
              <a:tabLst>
                <a:tab pos="838200" algn="l"/>
                <a:tab pos="952500" algn="l"/>
              </a:tabLst>
              <a:defRPr sz="2600"/>
            </a:lvl3pPr>
            <a:lvl4pPr marL="0" indent="0" algn="ctr" defTabSz="457200">
              <a:lnSpc>
                <a:spcPts val="3100"/>
              </a:lnSpc>
              <a:spcBef>
                <a:spcPts val="200"/>
              </a:spcBef>
              <a:buNone/>
              <a:tabLst>
                <a:tab pos="838200" algn="l"/>
                <a:tab pos="952500" algn="l"/>
              </a:tabLst>
              <a:defRPr sz="2600"/>
            </a:lvl4pPr>
            <a:lvl5pPr marL="0" indent="0" algn="ctr" defTabSz="457200">
              <a:lnSpc>
                <a:spcPts val="3100"/>
              </a:lnSpc>
              <a:spcBef>
                <a:spcPts val="200"/>
              </a:spcBef>
              <a:buNone/>
              <a:tabLst>
                <a:tab pos="838200" algn="l"/>
                <a:tab pos="952500" algn="l"/>
              </a:tabLst>
              <a:defRPr sz="2600"/>
            </a:lvl5pPr>
          </a:lstStyle>
          <a:p>
            <a:pPr/>
            <a:r>
              <a:t>Body Level One</a:t>
            </a:r>
          </a:p>
          <a:p>
            <a:pPr lvl="1"/>
            <a:r>
              <a:t>Body Level Two</a:t>
            </a:r>
          </a:p>
          <a:p>
            <a:pPr lvl="2"/>
            <a:r>
              <a:t>Body Level Three</a:t>
            </a:r>
          </a:p>
          <a:p>
            <a:pPr lvl="3"/>
            <a:r>
              <a:t>Body Level Four</a:t>
            </a:r>
          </a:p>
          <a:p>
            <a:pPr lvl="4"/>
            <a:r>
              <a:t>Body Level Five</a:t>
            </a:r>
          </a:p>
        </p:txBody>
      </p:sp>
      <p:sp>
        <p:nvSpPr>
          <p:cNvPr id="5" name="Shape 72"/>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37E01E0B-45DA-B5E8-9458-B3BD501662E6}" type="slidenum">
              <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Bullets &amp; Photo">
    <p:bg>
      <p:bgPr>
        <a:solidFill>
          <a:srgbClr val="EBEBEB"/>
        </a:solidFill>
        <a:effectLst/>
      </p:bgPr>
    </p:bg>
    <p:spTree>
      <p:nvGrpSpPr>
        <p:cNvPr id="1" name=""/>
        <p:cNvGrpSpPr/>
        <p:nvPr/>
      </p:nvGrpSpPr>
      <p:grpSpPr>
        <a:xfrm>
          <a:off x="0" y="0"/>
          <a:ext cx="0" cy="0"/>
          <a:chOff x="0" y="0"/>
          <a:chExt cx="0" cy="0"/>
        </a:xfrm>
      </p:grpSpPr>
      <p:pic>
        <p:nvPicPr>
          <p:cNvPr id="2" name="White_photo-bullet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yIB1DAAAABAAAAAAAAAAAAAAAAAAAAAAAAAAHgAAAGgAAAAAAAAAAAAAAAAAAAAAAAAAAAAAABAnAAAQJwAAAAAAAAAAAAAAAAAAAAAAAAAAAAAAAAAAAAAAAAAAAAAUAAAAAAAAAMDA/wAAAAAAZAAAADIAAAAAAAAAZAAAAAAAAAB/f38ACgAAAB8AAABUAAAAAAAABQAAAAEAAAAAAAAAAAAAAAAAAAAAAAAAAAAAAAAAAAAAAAAAAAAAAAJ/f38AAAAAA8zMzADAwP8Af39/AAAAAAAAAAAAAAAAAP///wAAAAAAIQAAABgAAAAUAAAAAAAAAAAAAACAPgAA4C4AABAAAAAmAAAACAAAAP//////////"/>
              </a:ext>
            </a:extLst>
          </p:cNvPicPr>
          <p:nvPr/>
        </p:nvPicPr>
        <p:blipFill>
          <a:blip r:embed="rId2"/>
          <a:stretch>
            <a:fillRect/>
          </a:stretch>
        </p:blipFill>
        <p:spPr>
          <a:xfrm>
            <a:off x="0" y="0"/>
            <a:ext cx="10160000" cy="7620000"/>
          </a:xfrm>
          <a:prstGeom prst="rect">
            <a:avLst/>
          </a:prstGeom>
          <a:noFill/>
          <a:ln>
            <a:noFill/>
          </a:ln>
          <a:effectLst/>
        </p:spPr>
      </p:pic>
      <p:sp>
        <p:nvSpPr>
          <p:cNvPr id="3" name="Shape 80"/>
          <p:cNvSpPr>
            <a:spLocks noGrp="1" noChangeArrowheads="1"/>
            <a:extLst>
              <a:ext uri="smNativeData">
                <pr:smNativeData xmlns:pr="smNativeData" val="SMDATA_13_nYDcXB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QAEAAGg4AAD4DAAAEAAAACYAAAAIAAAAPIAAAAAAAAA="/>
              </a:ext>
            </a:extLst>
          </p:cNvSpPr>
          <p:nvPr>
            <p:ph type="title"/>
          </p:nvPr>
        </p:nvSpPr>
        <p:spPr/>
        <p:txBody>
          <a:bodyPr vert="horz" wrap="square" lIns="0" tIns="0" rIns="0" bIns="0" numCol="1"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81"/>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YBgAASA0AAFAeAADIKAAAEAAAACYAAAAIAAAAAY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a:lvl1pPr>
            <a:lvl2pPr marL="997585" indent="-387985" defTabSz="457200">
              <a:lnSpc>
                <a:spcPts val="2800"/>
              </a:lnSpc>
              <a:spcBef>
                <a:spcPts val="3100"/>
              </a:spcBef>
              <a:tabLst>
                <a:tab pos="838200" algn="l"/>
                <a:tab pos="1498600" algn="l"/>
              </a:tabLst>
              <a:defRPr sz="2400"/>
            </a:lvl2pPr>
            <a:lvl3pPr marL="1340485" indent="-387985" defTabSz="457200">
              <a:lnSpc>
                <a:spcPts val="2800"/>
              </a:lnSpc>
              <a:spcBef>
                <a:spcPts val="3100"/>
              </a:spcBef>
              <a:tabLst>
                <a:tab pos="838200" algn="l"/>
                <a:tab pos="1841500" algn="l"/>
              </a:tabLst>
              <a:defRPr sz="2400"/>
            </a:lvl3pPr>
            <a:lvl4pPr marL="1683385" indent="-387985" defTabSz="457200">
              <a:lnSpc>
                <a:spcPts val="2800"/>
              </a:lnSpc>
              <a:spcBef>
                <a:spcPts val="3100"/>
              </a:spcBef>
              <a:tabLst>
                <a:tab pos="838200" algn="l"/>
                <a:tab pos="2184400" algn="l"/>
              </a:tabLst>
              <a:defRPr sz="2400"/>
            </a:lvl4pPr>
            <a:lvl5pPr marL="2038985" indent="-387985" defTabSz="457200">
              <a:lnSpc>
                <a:spcPts val="2800"/>
              </a:lnSpc>
              <a:spcBef>
                <a:spcPts val="3100"/>
              </a:spcBef>
              <a:tabLst>
                <a:tab pos="838200" algn="l"/>
                <a:tab pos="2540000" algn="l"/>
              </a:tabLst>
              <a:defRPr sz="2400"/>
            </a:lvl5pPr>
          </a:lstStyle>
          <a:p>
            <a:pPr/>
            <a:r>
              <a:t>Body Level One</a:t>
            </a:r>
          </a:p>
          <a:p>
            <a:pPr lvl="1"/>
            <a:r>
              <a:t>Body Level Two</a:t>
            </a:r>
          </a:p>
          <a:p>
            <a:pPr lvl="2"/>
            <a:r>
              <a:t>Body Level Three</a:t>
            </a:r>
          </a:p>
          <a:p>
            <a:pPr lvl="3"/>
            <a:r>
              <a:t>Body Level Four</a:t>
            </a:r>
          </a:p>
          <a:p>
            <a:pPr lvl="4"/>
            <a:r>
              <a:t>Body Level Five</a:t>
            </a:r>
          </a:p>
        </p:txBody>
      </p:sp>
      <p:sp>
        <p:nvSpPr>
          <p:cNvPr id="5" name="Shape 82"/>
          <p:cNvSpPr>
            <a:spLocks noGrp="1" noChangeArrowheads="1"/>
            <a:extLst>
              <a:ext uri="smNativeData">
                <pr:smNativeData xmlns:pr="smNativeData" val="SMDATA_13_nYDcXB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kHgAAnCwAAAggAABULgAAECAAACYAAAAIAAAAvYAAAAAAAAA="/>
              </a:ext>
            </a:extLst>
          </p:cNvSpPr>
          <p:nvPr>
            <p:ph type="sldNum" sz="quarter" idx="2"/>
          </p:nvPr>
        </p:nvSpPr>
        <p:spPr>
          <a:xfrm>
            <a:off x="4940300" y="7251700"/>
            <a:ext cx="266700" cy="279400"/>
          </a:xfrm>
        </p:spPr>
        <p:txBody>
          <a:bodyPr vert="horz" wrap="none" lIns="38100" tIns="38100" rIns="38100" bIns="38100" numCol="1" anchor="ctr">
            <a:prstTxWarp prst="textNoShape">
              <a:avLst/>
            </a:prstTxWarp>
          </a:bodyPr>
          <a:lstStyle>
            <a:lvl1pPr defTabSz="457200">
              <a:lnSpc>
                <a:spcPts val="1600"/>
              </a:lnSpc>
              <a:tabLst>
                <a:tab pos="838200" algn="l"/>
              </a:tabLst>
            </a:lvl1pPr>
          </a:lstStyle>
          <a:p>
            <a:pPr/>
            <a:fld id="{1A2AD512-5CF7-7F23-B992-AA769BDC4FFF}" type="slidenum">
              <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YBgAAGAYAAGg4AADIKAAAEAAAACYAAAAIAAAAvQ8AAIAfAAA="/>
              </a:ext>
            </a:extLst>
          </p:cNvSpPr>
          <p:nvPr>
            <p:ph type="body" idx="1"/>
          </p:nvPr>
        </p:nvSpPr>
        <p:spPr>
          <a:xfrm>
            <a:off x="990600" y="990600"/>
            <a:ext cx="8178800" cy="5638800"/>
          </a:xfrm>
          <a:prstGeom prst="rect">
            <a:avLst/>
          </a:prstGeom>
          <a:ln>
            <a:noFill/>
          </a:ln>
        </p:spPr>
        <p:txBody>
          <a:bodyPr vert="horz" wrap="square" lIns="50800" tIns="50800" rIns="50800" bIns="50800" numCol="1"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YBgAAQAEAAGg4AAD4DAAAEAAAACYAAAAIAAAAvQ8AAIAfAAA="/>
              </a:ext>
            </a:extLst>
          </p:cNvSpPr>
          <p:nvPr>
            <p:ph type="title"/>
          </p:nvPr>
        </p:nvSpPr>
        <p:spPr>
          <a:xfrm>
            <a:off x="990600" y="203200"/>
            <a:ext cx="8178800" cy="1905000"/>
          </a:xfrm>
          <a:prstGeom prst="rect">
            <a:avLst/>
          </a:prstGeom>
          <a:ln>
            <a:noFill/>
          </a:ln>
        </p:spPr>
        <p:txBody>
          <a:bodyPr vert="horz" wrap="square" lIns="50800" tIns="50800" rIns="50800" bIns="50800" numCol="1" anchor="ctr">
            <a:prstTxWarp prst="textNoShape">
              <a:avLst/>
            </a:prstTxWarp>
          </a:bodyPr>
          <a:lstStyle/>
          <a:p>
            <a:pPr/>
            <a:r>
              <a:t>Title Text</a:t>
            </a:r>
          </a:p>
        </p:txBody>
      </p:sp>
      <p:sp>
        <p:nvSpPr>
          <p:cNvPr id="4" name="Shape 4"/>
          <p:cNvSpPr>
            <a:spLocks noGrp="1" noChangeArrowheads="1"/>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QHgAAdCwAABwgAABULgAAECAAACYAAAAIAAAAPb8AAIAfAAA="/>
              </a:ext>
            </a:extLst>
          </p:cNvSpPr>
          <p:nvPr>
            <p:ph type="sldNum" sz="quarter" idx="2"/>
          </p:nvPr>
        </p:nvSpPr>
        <p:spPr>
          <a:xfrm>
            <a:off x="4927600" y="7226300"/>
            <a:ext cx="292100" cy="304800"/>
          </a:xfrm>
          <a:prstGeom prst="rect">
            <a:avLst/>
          </a:prstGeom>
          <a:ln>
            <a:noFill/>
          </a:ln>
        </p:spPr>
        <p:txBody>
          <a:bodyPr vert="horz" wrap="none" lIns="50800" tIns="50800" rIns="50800" bIns="50800" numCol="1" anchor="t">
            <a:prstTxWarp prst="textNoShape">
              <a:avLst/>
            </a:prstTxWarp>
          </a:bodyPr>
          <a:lstStyle>
            <a:lvl1pPr defTabSz="457200">
              <a:lnSpc>
                <a:spcPct val="100000"/>
              </a:lnSpc>
              <a:tabLst>
                <a:tab pos="838200" algn="l"/>
              </a:tabLst>
              <a:defRPr sz="1400"/>
            </a:lvl1pPr>
          </a:lstStyle>
          <a:p>
            <a:pPr/>
            <a:fld id="{12E4404F-01FF-B1B6-B15C-F7E30E1247A2}"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1pPr>
      <a:lvl2pPr marL="0" marR="0" indent="2286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5pPr>
      <a:lvl6pPr marL="0" marR="0" indent="11430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6pPr>
      <a:lvl7pPr marL="0" marR="0" indent="13716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7pPr>
      <a:lvl8pPr marL="0" marR="0" indent="16002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8pPr>
      <a:lvl9pPr marL="0" marR="0" indent="1828800" algn="ctr" defTabSz="457200">
        <a:lnSpc>
          <a:spcPct val="100000"/>
        </a:lnSpc>
        <a:spcBef>
          <a:spcPts val="0"/>
        </a:spcBef>
        <a:spcAft>
          <a:spcPts val="0"/>
        </a:spcAft>
        <a:buNone/>
        <a:tabLst>
          <a:tab pos="838200" algn="l"/>
        </a:tabLst>
        <a:defRPr sz="6400" b="0" i="0" u="none" strike="noStrike" kern="1" spc="0" baseline="0">
          <a:solidFill>
            <a:srgbClr val="000000"/>
          </a:solidFill>
          <a:effectLst/>
          <a:txBgFill val="auto"/>
          <a:latin typeface="Gill Sans" pitchFamily="0" charset="0"/>
          <a:ea typeface="Gill Sans" pitchFamily="0" charset="0"/>
          <a:cs typeface="Gill Sans" pitchFamily="0" charset="0"/>
        </a:defRPr>
      </a:lvl9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5pPr>
      <a:lvl6pPr marL="3022600" marR="0" indent="-571500" algn="l" defTabSz="457200">
        <a:lnSpc>
          <a:spcPct val="100000"/>
        </a:lnSpc>
        <a:spcBef>
          <a:spcPts val="3800"/>
        </a:spcBef>
        <a:spcAft>
          <a:spcPts val="0"/>
        </a:spcAft>
        <a:buClrTx/>
        <a:buSzTx/>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6pPr>
      <a:lvl7pPr marL="3378200" marR="0" indent="-571500" algn="l" defTabSz="457200">
        <a:lnSpc>
          <a:spcPct val="100000"/>
        </a:lnSpc>
        <a:spcBef>
          <a:spcPts val="3800"/>
        </a:spcBef>
        <a:spcAft>
          <a:spcPts val="0"/>
        </a:spcAft>
        <a:buClrTx/>
        <a:buSzTx/>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7pPr>
      <a:lvl8pPr marL="3733800" marR="0" indent="-571500" algn="l" defTabSz="457200">
        <a:lnSpc>
          <a:spcPct val="100000"/>
        </a:lnSpc>
        <a:spcBef>
          <a:spcPts val="3800"/>
        </a:spcBef>
        <a:spcAft>
          <a:spcPts val="0"/>
        </a:spcAft>
        <a:buClrTx/>
        <a:buSzTx/>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8pPr>
      <a:lvl9pPr marL="4089400" marR="0" indent="-571500" algn="l" defTabSz="457200">
        <a:lnSpc>
          <a:spcPct val="100000"/>
        </a:lnSpc>
        <a:spcBef>
          <a:spcPts val="3800"/>
        </a:spcBef>
        <a:spcAft>
          <a:spcPts val="0"/>
        </a:spcAft>
        <a:buClrTx/>
        <a:buSzTx/>
        <a:buFontTx/>
        <a:buChar char="•"/>
        <a:tabLst>
          <a:tab pos="838200" algn="l"/>
        </a:tabLst>
        <a:defRPr sz="3200" b="0" i="0" u="none" strike="noStrike" kern="1" spc="0" baseline="0">
          <a:solidFill>
            <a:srgbClr val="000000"/>
          </a:solidFill>
          <a:effectLst/>
          <a:txBgFill val="auto"/>
          <a:latin typeface="Gill Sans" pitchFamily="0" charset="0"/>
          <a:ea typeface="Gill Sans" pitchFamily="0" charset="0"/>
          <a:cs typeface="Gill Sans" pitchFamily="0" charset="0"/>
        </a:defRPr>
      </a:lvl9pPr>
    </p:bodyStyle>
    <p:otherStyle>
      <a:lvl1pPr marL="0" marR="0" indent="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5pPr>
      <a:lvl6pPr marL="0" marR="0" indent="11430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6pPr>
      <a:lvl7pPr marL="0" marR="0" indent="13716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7pPr>
      <a:lvl8pPr marL="0" marR="0" indent="16002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8pPr>
      <a:lvl9pPr marL="0" marR="0" indent="1828800" algn="ctr" defTabSz="457200">
        <a:lnSpc>
          <a:spcPct val="100000"/>
        </a:lnSpc>
        <a:spcBef>
          <a:spcPts val="0"/>
        </a:spcBef>
        <a:spcAft>
          <a:spcPts val="0"/>
        </a:spcAft>
        <a:buNone/>
        <a:tabLst>
          <a:tab pos="838200" algn="l"/>
        </a:tabLst>
        <a:defRPr sz="1400" b="0" i="0" u="none" strike="noStrike" kern="1" spc="0" baseline="0">
          <a:solidFill>
            <a:schemeClr val="tx1"/>
          </a:solidFill>
          <a:effectLst/>
          <a:txBgFill val="auto"/>
          <a:latin typeface="蘋果儷中黑" pitchFamily="0" charset="0"/>
          <a:ea typeface="蘋果儷中黑" pitchFamily="0" charset="0"/>
          <a:cs typeface="蘋果儷中黑"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microsoft.com/office/2007/relationships/media" Target="../media/media1.m4v"/><Relationship Id="rId3" Type="http://schemas.openxmlformats.org/officeDocument/2006/relationships/video" Target="../media/media1.m4v"/><Relationship Id="rId4" Type="http://schemas.openxmlformats.org/officeDocument/2006/relationships/image" Target="../media/image5.png"/><Relationship Id="rId5" Type="http://schemas.openxmlformats.org/officeDocument/2006/relationships/image" Target="../media/image6.tif"/></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_rels/slide1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1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s>
</file>

<file path=ppt/slides/_rels/slide1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52.jpeg"/></Relationships>
</file>

<file path=ppt/slides/_rels/slide1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4.png"/></Relationships>
</file>

<file path=ppt/slides/_rels/slide1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s>
</file>

<file path=ppt/slides/_rels/slide1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 Id="rId4" Type="http://schemas.openxmlformats.org/officeDocument/2006/relationships/image" Target="../media/image52.jpeg"/></Relationships>
</file>

<file path=ppt/slides/_rels/slide1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0.png"/></Relationships>
</file>

<file path=ppt/slides/_rels/slide1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1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4.png"/></Relationships>
</file>

<file path=ppt/slides/_rels/slide1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6.png"/></Relationships>
</file>

<file path=ppt/slides/_rels/slide1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6.png"/></Relationships>
</file>

<file path=ppt/slides/_rels/slide1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57.tif"/></Relationships>
</file>

<file path=ppt/slides/_rels/slide1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4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1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60.png"/></Relationships>
</file>

<file path=ppt/slides/_rels/slide1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5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6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s>
</file>

<file path=ppt/slides/_rels/slide19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1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1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19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2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s>
</file>

<file path=ppt/slides/_rels/slide2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8.png"/><Relationship Id="rId6" Type="http://schemas.openxmlformats.org/officeDocument/2006/relationships/image" Target="../media/image71.png"/></Relationships>
</file>

<file path=ppt/slides/_rels/slide2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4.png"/></Relationships>
</file>

<file path=ppt/slides/_rels/slide2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2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8.png"/><Relationship Id="rId5" Type="http://schemas.openxmlformats.org/officeDocument/2006/relationships/image" Target="../media/image68.png"/></Relationships>
</file>

<file path=ppt/slides/_rels/slide2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68.png"/></Relationships>
</file>

<file path=ppt/slides/_rels/slide2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68.png"/></Relationships>
</file>

<file path=ppt/slides/_rels/slide2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1.png"/><Relationship Id="rId5" Type="http://schemas.openxmlformats.org/officeDocument/2006/relationships/image" Target="../media/image68.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8.png"/></Relationships>
</file>

<file path=ppt/slides/_rels/slide2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0.png"/></Relationships>
</file>

<file path=ppt/slides/_rels/slide2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4.png"/></Relationships>
</file>

<file path=ppt/slides/_rels/slide2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5.png"/></Relationships>
</file>

<file path=ppt/slides/_rels/slide2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6.png"/></Relationships>
</file>

<file path=ppt/slides/_rels/slide22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88.png"/></Relationships>
</file>

<file path=ppt/slides/_rels/slide2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9.png"/><Relationship Id="rId4" Type="http://schemas.openxmlformats.org/officeDocument/2006/relationships/image" Target="../media/image90.png"/></Relationships>
</file>

<file path=ppt/slides/_rels/slide23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s>
</file>

<file path=ppt/slides/_rels/slide2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 Id="rId4" Type="http://schemas.openxmlformats.org/officeDocument/2006/relationships/image" Target="../media/image92.png"/></Relationships>
</file>

<file path=ppt/slides/_rels/slide2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s>
</file>

<file path=ppt/slides/_rels/slide2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68.png"/></Relationships>
</file>

<file path=ppt/slides/_rels/slide2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68.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68.png"/><Relationship Id="rId5" Type="http://schemas.openxmlformats.org/officeDocument/2006/relationships/image" Target="../media/image96.png"/></Relationships>
</file>

<file path=ppt/slides/_rels/slide2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6.png"/></Relationships>
</file>

<file path=ppt/slides/_rels/slide2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4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2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2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68.png"/><Relationship Id="rId4" Type="http://schemas.openxmlformats.org/officeDocument/2006/relationships/image" Target="../media/image99.png"/></Relationships>
</file>

<file path=ppt/slides/_rels/slide2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5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6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s>
</file>

<file path=ppt/slides/_rels/slide2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s>
</file>

<file path=ppt/slides/_rels/slide2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s>
</file>

<file path=ppt/slides/_rels/slide2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s>
</file>

<file path=ppt/slides/_rels/slide2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27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s>
</file>

<file path=ppt/slides/_rels/slide27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7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8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8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8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8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5.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9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29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9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294.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30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jpeg"/></Relationships>
</file>

<file path=ppt/slides/_rels/slide3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0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png"/></Relationships>
</file>

<file path=ppt/slides/_rels/slide3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3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1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1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1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1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1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1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s>
</file>

<file path=ppt/slides/_rels/slide32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tif"/></Relationships>
</file>

<file path=ppt/slides/_rels/slide32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s>
</file>

<file path=ppt/slides/_rels/slide33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s>
</file>

<file path=ppt/slides/_rels/slide3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s>
</file>

<file path=ppt/slides/_rels/slide3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0.png"/></Relationships>
</file>

<file path=ppt/slides/_rels/slide340.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1.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2.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3.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6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3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 Id="rId3" Type="http://schemas.openxmlformats.org/officeDocument/2006/relationships/image" Target="../media/image138.png"/></Relationships>
</file>

<file path=ppt/slides/_rels/slide36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4.png"/></Relationships>
</file>

<file path=ppt/slides/_rels/slide37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3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9.png"/></Relationships>
</file>

<file path=ppt/slides/_rels/slide38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9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 Id="rId3" Type="http://schemas.openxmlformats.org/officeDocument/2006/relationships/image" Target="../media/image141.png"/></Relationships>
</file>

<file path=ppt/slides/_rels/slide3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3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39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 Id="rId3" Type="http://schemas.openxmlformats.org/officeDocument/2006/relationships/image" Target="../media/image144.png"/></Relationships>
</file>

<file path=ppt/slides/_rels/slide3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5.png"/><Relationship Id="rId3" Type="http://schemas.openxmlformats.org/officeDocument/2006/relationships/image" Target="../media/image146.png"/></Relationships>
</file>

<file path=ppt/slides/_rels/slide3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18.png"/></Relationships>
</file>

<file path=ppt/slides/_rels/slide4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s>
</file>

<file path=ppt/slides/_rels/slide4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 Id="rId3" Type="http://schemas.openxmlformats.org/officeDocument/2006/relationships/image" Target="../media/image151.jpeg"/></Relationships>
</file>

<file path=ppt/slides/_rels/slide4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image" Target="../media/image152.png"/></Relationships>
</file>

<file path=ppt/slides/_rels/slide4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8.png"/><Relationship Id="rId8" Type="http://schemas.openxmlformats.org/officeDocument/2006/relationships/image" Target="../media/image159.png"/><Relationship Id="rId9" Type="http://schemas.openxmlformats.org/officeDocument/2006/relationships/image" Target="../media/image160.png"/></Relationships>
</file>

<file path=ppt/slides/_rels/slide4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1.png"/></Relationships>
</file>

<file path=ppt/slides/_rels/slide4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4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18.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s>
</file>

<file path=ppt/slides/_rels/slide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7.png"/></Relationships>
</file>

<file path=ppt/slides/_rels/slide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4.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9.png"/></Relationships>
</file>

<file path=ppt/slides/_rels/slide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9.png"/></Relationships>
</file>

<file path=ppt/slides/_rels/slide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tree_movie.m4v"/>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5f7//yT///+EPwAAYBgAABAAAAAmAAAACAAAAP//////////"/>
              </a:ext>
            </a:extLst>
          </p:cNvPicPr>
          <p:nvPr>
            <a:videoFile r:link="rId3"/>
            <p:extLst>
              <p:ext uri="{DAA4B4D4-6D71-4841-9C94-3DE7FCFB9230}">
                <p14:media xmlns:p14="http://schemas.microsoft.com/office/powerpoint/2010/main" r:embed="rId2"/>
              </p:ext>
            </p:extLst>
          </p:nvPr>
        </p:nvPicPr>
        <p:blipFill>
          <a:blip r:embed="rId4"/>
          <a:stretch>
            <a:fillRect/>
          </a:stretch>
        </p:blipFill>
        <p:spPr>
          <a:xfrm>
            <a:off x="-179705" y="-139700"/>
            <a:ext cx="10504805" cy="4102100"/>
          </a:xfrm>
          <a:prstGeom prst="rect">
            <a:avLst/>
          </a:prstGeom>
          <a:noFill/>
          <a:ln>
            <a:noFill/>
          </a:ln>
          <a:effectLst/>
        </p:spPr>
      </p:pic>
      <p:pic>
        <p:nvPicPr>
          <p:cNvPr id="3" name="Picture1"/>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fymz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AAAAACAPgAAaBgAABAAAAAmAAAACAAAAP//////////"/>
              </a:ext>
            </a:extLst>
          </p:cNvPicPr>
          <p:nvPr/>
        </p:nvPicPr>
        <p:blipFill>
          <a:blip r:embed="rId5"/>
          <a:stretch>
            <a:fillRect/>
          </a:stretch>
        </p:blipFill>
        <p:spPr>
          <a:xfrm>
            <a:off x="0" y="0"/>
            <a:ext cx="10160000" cy="3967480"/>
          </a:xfrm>
          <a:prstGeom prst="rect">
            <a:avLst/>
          </a:prstGeom>
          <a:noFill/>
          <a:ln>
            <a:noFill/>
          </a:ln>
          <a:effectLst/>
        </p:spPr>
      </p:pic>
      <p:sp>
        <p:nvSpPr>
          <p:cNvPr id="4" name="Shape 222"/>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OXPLAP///wgAAAAAAAAAAAAAAAAAAAAAAAAAAAAAAAAAAAAAeAAAAAEAAABAAAAAAAAAAAAAAABaAAAAAAAAAAAAAAAAAAAAAAAAAAAAAAAAAAAAAAAAAAAAAAAAAAAAAAAAAAAAAAAAAAAAAAAAAAAAAAAAAAAAAAAAAAAAAAAAAAAAFAAAADwAAAAA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MAAAAEAAAAAAAAAAAAAAAAAAAAAAAAAAeAAAAaAAAAAAAAAAAAAAAAAAAAAAAAAAAAAAAECcAABAnAAAAAAAAAAAAAAAAAAAAAAAAAAAAAAAAAAAAAAAAAAAAABQAAAAAAAAAwMD/AAAAAABkAAAAMgAAAAAAAABkAAAAAAAAAH9/fwAKAAAAHwAAAFQAAAA5c8sA////AQAAAAAAAAAAAAAAAAAAAAAAAAAAAAAAAAAAAAAAAAAAAAAAAH9/fwDc3uADzMzMAMDA/wB/f38AAAAAAAAAAAAAAAAAAAAAAAAAAAAhAAAAGAAAABQAAADs////JBgAAHRFAADgLgAAEAAAACYAAAAIAAAA//////////8="/>
              </a:ext>
            </a:extLst>
          </p:cNvSpPr>
          <p:nvPr/>
        </p:nvSpPr>
        <p:spPr>
          <a:xfrm>
            <a:off x="-12700" y="3924300"/>
            <a:ext cx="11303000" cy="3695700"/>
          </a:xfrm>
          <a:prstGeom prst="rect">
            <a:avLst/>
          </a:prstGeom>
          <a:solidFill>
            <a:srgbClr val="3973CB"/>
          </a:solidFill>
          <a:ln>
            <a:noFill/>
          </a:ln>
          <a:effectLst/>
        </p:spPr>
        <p:txBody>
          <a:bodyPr vert="horz" wrap="square" lIns="38100" tIns="38100" rIns="38100" bIns="38100" numCol="1" anchor="ctr"/>
          <a:lstStyle/>
          <a:p>
            <a:pPr defTabSz="457200">
              <a:lnSpc>
                <a:spcPts val="3100"/>
              </a:lnSpc>
              <a:tabLst>
                <a:tab pos="838200" algn="l"/>
              </a:tabLst>
              <a:defRPr sz="2600">
                <a:solidFill>
                  <a:srgbClr val="797979"/>
                </a:solidFill>
                <a:effectLst>
                  <a:outerShdw dist="63500" dir="3600000" algn="tl" rotWithShape="0">
                    <a:srgbClr val="000000">
                      <a:alpha val="40000"/>
                    </a:srgbClr>
                  </a:outerShdw>
                </a:effectLst>
                <a:latin typeface="Verdana" pitchFamily="0" charset="0"/>
                <a:ea typeface="Verdana" pitchFamily="0" charset="0"/>
                <a:cs typeface="Verdana" pitchFamily="0" charset="0"/>
              </a:defRPr>
            </a:pPr>
          </a:p>
        </p:txBody>
      </p:sp>
      <p:sp>
        <p:nvSpPr>
          <p:cNvPr id="5" name="Shape 223"/>
          <p:cNvSpPr>
            <a:extLst>
              <a:ext uri="smNativeData">
                <pr:smNativeData xmlns:pr="smNativeData" val="SMDATA_13_nYDcXB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MgAAADkAAAA5AAAAZAAAAGQAAAAAAAAAy8vLADIAAAA5AAAAOQAAAGQAAABkAAAAAAAAABcAAAAUAAAAAAAAAAAAAAD/fwAA/38AAAAAAAAJAAAABAAAAFB2nwMMAAAAEAAAAAAAAAAAAAAAAAAAAAAAAAAeAAAAaAAAAAAAAAAAAAAAAAAAAAAAAAAAAAAAECcAABAnAAAAAAAAAAAAAAAAAAAAAAAAAAAAAAAAAAAAAAAAAAAAAMgAAAAAAAAAwMD/AAAAAABkAAAAMgAAAAAAAABkAAAAAAAAAH9/fwAKAAAAHwAAAFQAAAD///8A////AQAAAAAAAAAAAAAAAAAAAAAAAAAAAAAAAAAAAAAAAAAAAAAAAH9/fwAAAAAAy8vLAMDA/wB/f38AAAAAAAAAAAAAAAAAAAAAAAAAAAAhAAAAGAAAABQAAAAYBgAAdAQAAGg4AAA8HgAAEAAAACYAAAAIAAAA//////////8="/>
              </a:ext>
            </a:extLst>
          </p:cNvSpPr>
          <p:nvPr/>
        </p:nvSpPr>
        <p:spPr>
          <a:xfrm>
            <a:off x="990600" y="723900"/>
            <a:ext cx="8178800" cy="4191000"/>
          </a:xfrm>
          <a:prstGeom prst="rect">
            <a:avLst/>
          </a:prstGeom>
          <a:noFill/>
          <a:ln>
            <a:noFill/>
          </a:ln>
          <a:effectLst>
            <a:outerShdw blurRad="127000" dist="51187" dir="2700000">
              <a:srgbClr val="000000">
                <a:alpha val="50000"/>
              </a:srgbClr>
            </a:outerShdw>
          </a:effectLst>
        </p:spPr>
        <p:txBody>
          <a:bodyPr vert="horz" wrap="square" lIns="0" tIns="0" rIns="0" bIns="0" numCol="1" anchor="t"/>
          <a:lstStyle/>
          <a:p>
            <a:pPr indent="-12700" defTabSz="457200">
              <a:lnSpc>
                <a:spcPts val="4600"/>
              </a:lnSpc>
              <a:tabLst>
                <a:tab pos="838200" algn="l"/>
                <a:tab pos="977900" algn="l"/>
              </a:tabLst>
              <a:defRPr sz="3900">
                <a:solidFill>
                  <a:srgbClr val="021EAA"/>
                </a:solidFill>
                <a:latin typeface="Arial" pitchFamily="2" charset="0"/>
                <a:ea typeface="Arial" pitchFamily="2" charset="0"/>
                <a:cs typeface="Arial" pitchFamily="2" charset="0"/>
              </a:defRPr>
            </a:pPr>
            <a:r>
              <a:t>Lecture 4: A Brief Tour of</a:t>
            </a:r>
            <a:br/>
            <a:r>
              <a:t>Some Common Models of Nucleotide Substitution </a:t>
            </a:r>
          </a:p>
        </p:txBody>
      </p:sp>
      <p:sp>
        <p:nvSpPr>
          <p:cNvPr id="6" name="Shape 224"/>
          <p:cNvSpPr>
            <a:extLst>
              <a:ext uri="smNativeData">
                <pr:smNativeData xmlns:pr="smNativeData" val="SMDATA_13_nYDcXB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MAAAAEAAAAAAAAAAAAAAAAAAAAAAAAAAeAAAAaAAAAAAAAAAAAAAAAAAAAAAAAAAAAAAAECcAABAnAAAAAAAAAAAAAAAAAAAAAAAAAAAAAAAAAAAAAAAAAAAAAPAAAAAAAAAAwMD/AAAAAABkAAAAMgAAAAAAAABkAAAAAAAAAH9/fwAKAAAAHwAAAFQAAAD///8A////AQAAAAAAAAAAAAAAAAAAAAAAAAAAAAAAAAAAAAAAAAAAAAAAAH9/fwAAAAAAy8vLAMDA/wB/f38AAAAAAAAAAAAAAAAAAAAAAAAAAAAhAAAAGAAAABQAAAAA+v//zxsAAIBEAAA1KwAAAAAAACYAAAAIAAAA//////////8="/>
              </a:ext>
            </a:extLst>
          </p:cNvSpPr>
          <p:nvPr/>
        </p:nvSpPr>
        <p:spPr>
          <a:xfrm>
            <a:off x="-975360" y="4520565"/>
            <a:ext cx="12110720" cy="250317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anchor="t"/>
          <a:lstStyle/>
          <a:p>
            <a:pPr defTabSz="457200">
              <a:lnSpc>
                <a:spcPts val="3600"/>
              </a:lnSpc>
              <a:spcBef>
                <a:spcPts val="200"/>
              </a:spcBef>
              <a:tabLst>
                <a:tab pos="838200" algn="l"/>
                <a:tab pos="1244600" algn="l"/>
              </a:tabLst>
              <a:defRPr sz="3000">
                <a:solidFill>
                  <a:srgbClr val="F18916"/>
                </a:solidFill>
                <a:latin typeface="Arial" pitchFamily="2" charset="0"/>
                <a:ea typeface="Arial" pitchFamily="2" charset="0"/>
                <a:cs typeface="Arial" pitchFamily="2" charset="0"/>
              </a:defRPr>
            </a:pPr>
            <a:r>
              <a:t>Bastien Boussau &amp; Brian Moore</a:t>
            </a:r>
            <a:br/>
            <a:r>
              <a:rPr sz="2600">
                <a:solidFill>
                  <a:srgbClr val="C0C0C0"/>
                </a:solidFill>
              </a:rPr>
              <a:t>Laboratoire de Biométrie et Biologie Évolutive  </a:t>
            </a:r>
            <a:br/>
            <a:r>
              <a:rPr sz="2600">
                <a:solidFill>
                  <a:srgbClr val="C0C0C0"/>
                </a:solidFill>
              </a:rPr>
              <a:t>Université de Lyon</a:t>
            </a:r>
            <a:endParaRPr>
              <a:solidFill>
                <a:srgbClr val="C0C0C0"/>
              </a:solidFill>
            </a:endParaRPr>
          </a:p>
          <a:p>
            <a:pPr defTabSz="457200">
              <a:lnSpc>
                <a:spcPts val="2400"/>
              </a:lnSpc>
              <a:spcBef>
                <a:spcPts val="200"/>
              </a:spcBef>
              <a:tabLst>
                <a:tab pos="838200" algn="l"/>
                <a:tab pos="977900" algn="l"/>
              </a:tabLst>
              <a:defRPr sz="2000">
                <a:solidFill>
                  <a:srgbClr val="C0C0C0"/>
                </a:solidFill>
                <a:latin typeface="Arial" pitchFamily="2" charset="0"/>
                <a:ea typeface="Arial" pitchFamily="2" charset="0"/>
                <a:cs typeface="Arial" pitchFamily="2" charset="0"/>
              </a:defRPr>
            </a:pPr>
            <a:r>
              <a:t>CoME,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grpId="0" nodeType="afterEffect">
                                  <p:stCondLst>
                                    <p:cond delay="0"/>
                                  </p:stCondLst>
                                  <p:childTnLst>
                                    <p:cmd type="call" cmd="playFrom(0.0)">
                                      <p:cBhvr>
                                        <p:cTn id="6" dur="1" fill="hold"/>
                                        <p:tgtEl>
                                          <p:spTgt spid="2"/>
                                        </p:tgtEl>
                                      </p:cBhvr>
                                    </p:cmd>
                                  </p:childTnLst>
                                </p:cTn>
                              </p:par>
                            </p:childTnLst>
                          </p:cTn>
                        </p:par>
                        <p:par>
                          <p:cTn id="7" fill="hold">
                            <p:stCondLst>
                              <p:cond delay="17623"/>
                            </p:stCondLst>
                            <p:childTnLst>
                              <p:par>
                                <p:cTn id="8" presetID="9" presetClass="entr" presetSubtype="0" fill="hold" grpId="0" nodeType="afterEffect">
                                  <p:stCondLst>
                                    <p:cond delay="2500"/>
                                  </p:stCondLst>
                                  <p:iterate type="lt">
                                    <p:tmAbs val="0"/>
                                  </p:iterate>
                                  <p:childTnLst>
                                    <p:set>
                                      <p:cBhvr>
                                        <p:cTn id="9" dur="1" fill="hold">
                                          <p:stCondLst>
                                            <p:cond delay="0"/>
                                          </p:stCondLst>
                                        </p:cTn>
                                        <p:tgtEl>
                                          <p:spTgt spid="5">
                                            <p:bg/>
                                          </p:spTgt>
                                        </p:tgtEl>
                                        <p:attrNameLst>
                                          <p:attrName>style.visibility</p:attrName>
                                        </p:attrNameLst>
                                      </p:cBhvr>
                                      <p:to>
                                        <p:strVal val="visible"/>
                                      </p:to>
                                    </p:set>
                                    <p:animEffect transition="in" filter="dissolve">
                                      <p:cBhvr>
                                        <p:cTn id="10" dur="2000"/>
                                        <p:tgtEl>
                                          <p:spTgt spid="5">
                                            <p:bg/>
                                          </p:spTgt>
                                        </p:tgtEl>
                                      </p:cBhvr>
                                    </p:animEffect>
                                  </p:childTnLst>
                                </p:cTn>
                              </p:par>
                              <p:par>
                                <p:cTn id="11" presetID="9" presetClass="entr" presetSubtype="0" fill="hold" grpId="0" nodeType="withEffect">
                                  <p:stCondLst>
                                    <p:cond delay="0"/>
                                  </p:stCondLst>
                                  <p:iterate type="lt">
                                    <p:tmAbs val="0"/>
                                  </p:iterate>
                                  <p:childTnLst>
                                    <p:set>
                                      <p:cBhvr>
                                        <p:cTn id="12" dur="1" fill="hold">
                                          <p:stCondLst>
                                            <p:cond delay="0"/>
                                          </p:stCondLst>
                                        </p:cTn>
                                        <p:tgtEl>
                                          <p:spTgt spid="5">
                                            <p:txEl>
                                              <p:charRg st="4294967295" end="4294967295"/>
                                            </p:txEl>
                                          </p:spTgt>
                                        </p:tgtEl>
                                        <p:attrNameLst>
                                          <p:attrName>style.visibility</p:attrName>
                                        </p:attrNameLst>
                                      </p:cBhvr>
                                      <p:to>
                                        <p:strVal val="visible"/>
                                      </p:to>
                                    </p:set>
                                    <p:animEffect transition="in" filter="dissolve">
                                      <p:cBhvr>
                                        <p:cTn id="13" dur="2000"/>
                                        <p:tgtEl>
                                          <p:spTgt spid="5">
                                            <p:txEl>
                                              <p:charRg st="4294967295" end="4294967295"/>
                                            </p:txEl>
                                          </p:spTgt>
                                        </p:tgtEl>
                                      </p:cBhvr>
                                    </p:animEffect>
                                  </p:childTnLst>
                                </p:cTn>
                              </p:par>
                            </p:childTnLst>
                          </p:cTn>
                        </p:par>
                        <p:par>
                          <p:cTn id="14" fill="hold">
                            <p:stCondLst>
                              <p:cond delay="19623"/>
                            </p:stCondLst>
                            <p:childTnLst>
                              <p:par>
                                <p:cTn id="15" presetID="9" presetClass="entr" presetSubtype="0" fill="hold" grpId="0" nodeType="afterEffect">
                                  <p:stCondLst>
                                    <p:cond delay="0"/>
                                  </p:stCondLst>
                                  <p:iterate type="lt">
                                    <p:tmAbs val="0"/>
                                  </p:iterate>
                                  <p:childTnLst>
                                    <p:set>
                                      <p:cBhvr>
                                        <p:cTn id="16" dur="1" fill="hold">
                                          <p:stCondLst>
                                            <p:cond delay="0"/>
                                          </p:stCondLst>
                                        </p:cTn>
                                        <p:tgtEl>
                                          <p:spTgt spid="6">
                                            <p:bg/>
                                          </p:spTgt>
                                        </p:tgtEl>
                                        <p:attrNameLst>
                                          <p:attrName>style.visibility</p:attrName>
                                        </p:attrNameLst>
                                      </p:cBhvr>
                                      <p:to>
                                        <p:strVal val="visible"/>
                                      </p:to>
                                    </p:set>
                                    <p:animEffect transition="in" filter="dissolve">
                                      <p:cBhvr>
                                        <p:cTn id="17" dur="499"/>
                                        <p:tgtEl>
                                          <p:spTgt spid="6">
                                            <p:bg/>
                                          </p:spTgt>
                                        </p:tgtEl>
                                      </p:cBhvr>
                                    </p:animEffect>
                                  </p:childTnLst>
                                </p:cTn>
                              </p:par>
                              <p:par>
                                <p:cTn id="18" presetID="9" presetClass="entr" presetSubtype="0" fill="hold" grpId="0" nodeType="withEffect">
                                  <p:stCondLst>
                                    <p:cond delay="0"/>
                                  </p:stCondLst>
                                  <p:iterate type="lt">
                                    <p:tmAbs val="0"/>
                                  </p:iterate>
                                  <p:childTnLst>
                                    <p:set>
                                      <p:cBhvr>
                                        <p:cTn id="19" dur="1" fill="hold">
                                          <p:stCondLst>
                                            <p:cond delay="0"/>
                                          </p:stCondLst>
                                        </p:cTn>
                                        <p:tgtEl>
                                          <p:spTgt spid="6">
                                            <p:txEl>
                                              <p:charRg st="4294967295" end="4294967295"/>
                                            </p:txEl>
                                          </p:spTgt>
                                        </p:tgtEl>
                                        <p:attrNameLst>
                                          <p:attrName>style.visibility</p:attrName>
                                        </p:attrNameLst>
                                      </p:cBhvr>
                                      <p:to>
                                        <p:strVal val="visible"/>
                                      </p:to>
                                    </p:set>
                                    <p:animEffect transition="in" filter="dissolve">
                                      <p:cBhvr>
                                        <p:cTn id="20" dur="499"/>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1" fill="hold" display="0">
                  <p:stCondLst>
                    <p:cond delay="indefinite"/>
                  </p:stCondLst>
                  <p:endCondLst>
                    <p:cond evt="onNext" delay="0">
                      <p:tgtEl>
                        <p:sldTgt/>
                      </p:tgtEl>
                    </p:cond>
                    <p:cond evt="onPrev" delay="0">
                      <p:tgtEl>
                        <p:sldTgt/>
                      </p:tgtEl>
                    </p:cond>
                  </p:endCondLst>
                </p:cTn>
                <p:tgtEl>
                  <p:spTgt spid="2"/>
                </p:tgtEl>
              </p:cMediaNode>
            </p:video>
          </p:childTnLst>
        </p:cTn>
      </p:par>
    </p:tnLst>
    <p:bldLst>
      <p:bldP spid="2" grpId="0" animBg="1" advAuto="0"/>
      <p:bldP spid="5" grpId="0" animBg="1" advAuto="0"/>
      <p:bldP spid="6" grpId="0" animBg="1" advAuto="0"/>
    </p:bldLst>
    <p:extLst>
      <p:ext uri="smNativeData">
        <pr:smNativeData xmlns:pr="smNativeData" val="nYDcXAUAAAAFAAAA/f///wYAAAABAAAAAAAAAAAAAAAAAAAAAAAAAAgAAAD+////AQAAAAkAAAAAAAAAAAAAAAAAAAAAAAAACwAAAP////8BAAAACQAAAAAAAAAAAAAAAAAAAAAAAAAPAAAA/v///wEAAAAJAAAAAAAAAAAAAAAAAAAAAAAAABIAAAD/////AQAAAAkAAAAAAAAAAAAAAAAAAAAAAAAA"/>
      </p:ext>
    </p:ext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oBwAAkBUAAM87AADvFwAAECAAACYAAAAIAAAA//////////8="/>
              </a:ext>
            </a:extLst>
          </p:cNvSpPr>
          <p:nvPr/>
        </p:nvSpPr>
        <p:spPr>
          <a:xfrm>
            <a:off x="1244600" y="3505200"/>
            <a:ext cx="8477885" cy="38544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i="1">
                <a:solidFill>
                  <a:srgbClr val="0433FF"/>
                </a:solidFill>
                <a:latin typeface="Arial" pitchFamily="2" charset="0"/>
                <a:ea typeface="Arial" pitchFamily="2" charset="0"/>
                <a:cs typeface="Arial" pitchFamily="2" charset="0"/>
              </a:rPr>
              <a:t>Stationary frequencies</a:t>
            </a:r>
            <a:r>
              <a:rPr>
                <a:solidFill>
                  <a:srgbClr val="0433FF"/>
                </a:solidFill>
                <a:latin typeface="Arial" pitchFamily="2" charset="0"/>
                <a:ea typeface="Arial" pitchFamily="2" charset="0"/>
                <a:cs typeface="Arial" pitchFamily="2" charset="0"/>
              </a:rPr>
              <a:t>:</a:t>
            </a:r>
            <a:r>
              <a:rPr sz="1800">
                <a:solidFill>
                  <a:srgbClr val="424242"/>
                </a:solidFill>
                <a:latin typeface="Arial" pitchFamily="2" charset="0"/>
                <a:ea typeface="Arial" pitchFamily="2" charset="0"/>
                <a:cs typeface="Arial" pitchFamily="2" charset="0"/>
              </a:rPr>
              <a:t> the long-term probability of observing the chain in state</a:t>
            </a:r>
            <a:r>
              <a:rPr>
                <a:solidFill>
                  <a:srgbClr val="424242"/>
                </a:solidFill>
              </a:rPr>
              <a:t> </a:t>
            </a:r>
            <a:r>
              <a:rPr sz="1800" i="1">
                <a:solidFill>
                  <a:srgbClr val="424242"/>
                </a:solidFill>
                <a:latin typeface="Times New Roman" pitchFamily="1" charset="0"/>
                <a:ea typeface="Times New Roman" pitchFamily="1" charset="0"/>
                <a:cs typeface="Times New Roman" pitchFamily="1" charset="0"/>
              </a:rPr>
              <a:t>j</a:t>
            </a:r>
            <a:endParaRPr sz="1800" i="1">
              <a:solidFill>
                <a:srgbClr val="424242"/>
              </a:solidFill>
              <a:latin typeface="Times New Roman" pitchFamily="1" charset="0"/>
              <a:ea typeface="Times New Roman" pitchFamily="1" charset="0"/>
              <a:cs typeface="Times New Roman" pitchFamily="1" charset="0"/>
            </a:endParaRPr>
          </a:p>
        </p:txBody>
      </p:sp>
      <p:sp>
        <p:nvSpPr>
          <p:cNvPr id="3" name="Shape 2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oBwAAoA8AAGw5AACtEwAAECAAACYAAAAIAAAA//////////8="/>
              </a:ext>
            </a:extLst>
          </p:cNvSpPr>
          <p:nvPr/>
        </p:nvSpPr>
        <p:spPr>
          <a:xfrm>
            <a:off x="1244600" y="2540000"/>
            <a:ext cx="8089900" cy="65849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i="1">
                <a:solidFill>
                  <a:srgbClr val="0433FF"/>
                </a:solidFill>
                <a:latin typeface="Arial" pitchFamily="2" charset="0"/>
                <a:ea typeface="Arial" pitchFamily="2" charset="0"/>
                <a:cs typeface="Arial" pitchFamily="2" charset="0"/>
              </a:rPr>
              <a:t>Transition probabilities</a:t>
            </a:r>
            <a:r>
              <a:rPr>
                <a:solidFill>
                  <a:srgbClr val="0433FF"/>
                </a:solidFill>
                <a:latin typeface="Arial" pitchFamily="2" charset="0"/>
                <a:ea typeface="Arial" pitchFamily="2" charset="0"/>
                <a:cs typeface="Arial" pitchFamily="2" charset="0"/>
              </a:rPr>
              <a:t>:</a:t>
            </a:r>
            <a:r>
              <a:rPr>
                <a:solidFill>
                  <a:srgbClr val="424242"/>
                </a:solidFill>
              </a:rPr>
              <a:t> </a:t>
            </a:r>
            <a:r>
              <a:rPr i="1">
                <a:solidFill>
                  <a:srgbClr val="424242"/>
                </a:solidFill>
                <a:latin typeface="Times New Roman" pitchFamily="1" charset="0"/>
                <a:ea typeface="Times New Roman" pitchFamily="1" charset="0"/>
                <a:cs typeface="Times New Roman" pitchFamily="1" charset="0"/>
              </a:rPr>
              <a:t>p</a:t>
            </a:r>
            <a:r>
              <a:rPr i="1" baseline="-4000">
                <a:solidFill>
                  <a:srgbClr val="424242"/>
                </a:solidFill>
                <a:latin typeface="Times New Roman" pitchFamily="1" charset="0"/>
                <a:ea typeface="Times New Roman" pitchFamily="1" charset="0"/>
                <a:cs typeface="Times New Roman" pitchFamily="1" charset="0"/>
              </a:rPr>
              <a:t>ij</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v</a:t>
            </a:r>
            <a:r>
              <a:rPr>
                <a:solidFill>
                  <a:srgbClr val="424242"/>
                </a:solidFill>
                <a:latin typeface="Times New Roman" pitchFamily="1" charset="0"/>
                <a:ea typeface="Times New Roman" pitchFamily="1" charset="0"/>
                <a:cs typeface="Times New Roman" pitchFamily="1" charset="0"/>
              </a:rPr>
              <a:t>)</a:t>
            </a:r>
            <a:r>
              <a:rPr sz="1800">
                <a:solidFill>
                  <a:srgbClr val="424242"/>
                </a:solidFill>
                <a:latin typeface="Arial" pitchFamily="2" charset="0"/>
                <a:ea typeface="Arial" pitchFamily="2" charset="0"/>
                <a:cs typeface="Arial" pitchFamily="2" charset="0"/>
              </a:rPr>
              <a:t>,</a:t>
            </a:r>
            <a:r>
              <a:rPr sz="1800">
                <a:latin typeface="Arial" pitchFamily="2" charset="0"/>
                <a:ea typeface="Arial" pitchFamily="2" charset="0"/>
                <a:cs typeface="Arial" pitchFamily="2" charset="0"/>
              </a:rPr>
              <a:t> </a:t>
            </a:r>
            <a:r>
              <a:rPr sz="1800">
                <a:solidFill>
                  <a:srgbClr val="424242"/>
                </a:solidFill>
                <a:latin typeface="Arial" pitchFamily="2" charset="0"/>
                <a:ea typeface="Arial" pitchFamily="2" charset="0"/>
                <a:cs typeface="Arial" pitchFamily="2" charset="0"/>
              </a:rPr>
              <a:t>the probability of observing state</a:t>
            </a:r>
            <a:r>
              <a:rPr>
                <a:solidFill>
                  <a:srgbClr val="424242"/>
                </a:solidFill>
              </a:rPr>
              <a:t> </a:t>
            </a:r>
            <a:r>
              <a:rPr sz="1800" i="1">
                <a:solidFill>
                  <a:srgbClr val="424242"/>
                </a:solidFill>
                <a:latin typeface="Times New Roman" pitchFamily="1" charset="0"/>
                <a:ea typeface="Times New Roman" pitchFamily="1" charset="0"/>
                <a:cs typeface="Times New Roman" pitchFamily="1" charset="0"/>
              </a:rPr>
              <a:t>j</a:t>
            </a:r>
            <a:r>
              <a:rPr>
                <a:solidFill>
                  <a:srgbClr val="424242"/>
                </a:solidFill>
              </a:rPr>
              <a:t> </a:t>
            </a:r>
            <a:r>
              <a:rPr sz="1800">
                <a:solidFill>
                  <a:srgbClr val="424242"/>
                </a:solidFill>
                <a:latin typeface="Arial" pitchFamily="2" charset="0"/>
                <a:ea typeface="Arial" pitchFamily="2" charset="0"/>
                <a:cs typeface="Arial" pitchFamily="2" charset="0"/>
              </a:rPr>
              <a:t>conditioned </a:t>
            </a:r>
            <a:br/>
            <a:r>
              <a:rPr sz="1800">
                <a:solidFill>
                  <a:srgbClr val="424242"/>
                </a:solidFill>
                <a:latin typeface="Arial" pitchFamily="2" charset="0"/>
                <a:ea typeface="Arial" pitchFamily="2" charset="0"/>
                <a:cs typeface="Arial" pitchFamily="2" charset="0"/>
              </a:rPr>
              <a:t>    on starting in state</a:t>
            </a:r>
            <a:r>
              <a:rPr>
                <a:solidFill>
                  <a:srgbClr val="424242"/>
                </a:solidFill>
              </a:rPr>
              <a:t> </a:t>
            </a:r>
            <a:r>
              <a:rPr sz="1800" i="1">
                <a:solidFill>
                  <a:srgbClr val="424242"/>
                </a:solidFill>
                <a:latin typeface="Times New Roman" pitchFamily="1" charset="0"/>
                <a:ea typeface="Times New Roman" pitchFamily="1" charset="0"/>
                <a:cs typeface="Times New Roman" pitchFamily="1" charset="0"/>
              </a:rPr>
              <a:t>i</a:t>
            </a:r>
            <a:r>
              <a:rPr>
                <a:solidFill>
                  <a:srgbClr val="424242"/>
                </a:solidFill>
              </a:rPr>
              <a:t> </a:t>
            </a:r>
            <a:r>
              <a:rPr sz="1800">
                <a:solidFill>
                  <a:srgbClr val="424242"/>
                </a:solidFill>
                <a:latin typeface="Arial" pitchFamily="2" charset="0"/>
                <a:ea typeface="Arial" pitchFamily="2" charset="0"/>
                <a:cs typeface="Arial" pitchFamily="2" charset="0"/>
              </a:rPr>
              <a:t>and running the process over a branch of length </a:t>
            </a:r>
            <a:r>
              <a:rPr sz="1800" i="1">
                <a:solidFill>
                  <a:srgbClr val="424242"/>
                </a:solidFill>
                <a:latin typeface="Times New Roman" pitchFamily="1" charset="0"/>
                <a:ea typeface="Times New Roman" pitchFamily="1" charset="0"/>
                <a:cs typeface="Times New Roman" pitchFamily="1" charset="0"/>
              </a:rPr>
              <a:t>v</a:t>
            </a:r>
            <a:endParaRPr sz="1800" i="1">
              <a:solidFill>
                <a:srgbClr val="424242"/>
              </a:solidFill>
              <a:latin typeface="Times New Roman" pitchFamily="1" charset="0"/>
              <a:ea typeface="Times New Roman" pitchFamily="1" charset="0"/>
              <a:cs typeface="Times New Roman" pitchFamily="1" charset="0"/>
            </a:endParaRPr>
          </a:p>
        </p:txBody>
      </p:sp>
      <p:sp>
        <p:nvSpPr>
          <p:cNvPr id="4" name="Shape 2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CQAAJBMAALw8AAC4FQAAECAAACYAAAAIAAAA//////////8="/>
              </a:ext>
            </a:extLst>
          </p:cNvSpPr>
          <p:nvPr/>
        </p:nvSpPr>
        <p:spPr>
          <a:xfrm>
            <a:off x="1498600" y="3111500"/>
            <a:ext cx="8374380" cy="419100"/>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can be estimated by Monte Carlo simulation or matrix exponentiation, </a:t>
            </a:r>
            <a:r>
              <a:rPr i="1">
                <a:latin typeface="Times" pitchFamily="0" charset="0"/>
                <a:ea typeface="Times" pitchFamily="0" charset="0"/>
                <a:cs typeface="Times" pitchFamily="0" charset="0"/>
              </a:rPr>
              <a:t>P</a:t>
            </a:r>
            <a:r>
              <a:rPr b="1">
                <a:latin typeface="Times" pitchFamily="0" charset="0"/>
                <a:ea typeface="Times" pitchFamily="0" charset="0"/>
                <a:cs typeface="Times" pitchFamily="0" charset="0"/>
              </a:rPr>
              <a:t>(</a:t>
            </a:r>
            <a:r>
              <a:rPr i="1">
                <a:latin typeface="Times" pitchFamily="0" charset="0"/>
                <a:ea typeface="Times" pitchFamily="0" charset="0"/>
                <a:cs typeface="Times" pitchFamily="0" charset="0"/>
              </a:rPr>
              <a:t>v</a:t>
            </a:r>
            <a:r>
              <a:rPr b="1">
                <a:latin typeface="Times" pitchFamily="0" charset="0"/>
                <a:ea typeface="Times" pitchFamily="0" charset="0"/>
                <a:cs typeface="Times" pitchFamily="0" charset="0"/>
              </a:rPr>
              <a:t>) </a:t>
            </a:r>
            <a:r>
              <a:rPr>
                <a:latin typeface="Symbol" pitchFamily="1" charset="0"/>
                <a:ea typeface="Symbol" pitchFamily="1" charset="0"/>
                <a:cs typeface="Symbol" pitchFamily="1" charset="0"/>
              </a:rPr>
              <a:t>= </a:t>
            </a:r>
            <a:r>
              <a:rPr i="1">
                <a:latin typeface="Times" pitchFamily="0" charset="0"/>
                <a:ea typeface="Times" pitchFamily="0" charset="0"/>
                <a:cs typeface="Times" pitchFamily="0" charset="0"/>
              </a:rPr>
              <a:t>e</a:t>
            </a:r>
            <a:r>
              <a:rPr b="1" baseline="30000">
                <a:latin typeface="Times" pitchFamily="0" charset="0"/>
                <a:ea typeface="Times" pitchFamily="0" charset="0"/>
                <a:cs typeface="Times" pitchFamily="0" charset="0"/>
              </a:rPr>
              <a:t>Q</a:t>
            </a:r>
            <a:r>
              <a:rPr i="1" baseline="30000">
                <a:latin typeface="Times" pitchFamily="0" charset="0"/>
                <a:ea typeface="Times" pitchFamily="0" charset="0"/>
                <a:cs typeface="Times" pitchFamily="0" charset="0"/>
              </a:rPr>
              <a:t>v</a:t>
            </a:r>
            <a:endParaRPr i="1" baseline="30000">
              <a:latin typeface="Times" pitchFamily="0" charset="0"/>
              <a:ea typeface="Times" pitchFamily="0" charset="0"/>
              <a:cs typeface="Times" pitchFamily="0" charset="0"/>
            </a:endParaRPr>
          </a:p>
        </p:txBody>
      </p:sp>
      <p:sp>
        <p:nvSpPr>
          <p:cNvPr id="5" name="Shape 2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q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A0AANA0AACADwAAECAAACYAAAAIAAAA//////////8="/>
              </a:ext>
            </a:extLst>
          </p:cNvSpPr>
          <p:nvPr/>
        </p:nvSpPr>
        <p:spPr>
          <a:xfrm>
            <a:off x="990600" y="2159000"/>
            <a:ext cx="759460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completely describes the stochastic process by specifying:</a:t>
            </a:r>
            <a:endParaRPr>
              <a:solidFill>
                <a:srgbClr val="424242"/>
              </a:solidFill>
            </a:endParaRPr>
          </a:p>
        </p:txBody>
      </p:sp>
      <p:sp>
        <p:nvSpPr>
          <p:cNvPr id="6" name="Shape 2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Cc1AADACAAAECAAACYAAAAIAAAA//////////8="/>
              </a:ext>
            </a:extLst>
          </p:cNvSpPr>
          <p:nvPr/>
        </p:nvSpPr>
        <p:spPr>
          <a:xfrm>
            <a:off x="639445" y="1016000"/>
            <a:ext cx="8001000" cy="406400"/>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Continuous-time Markov models </a:t>
            </a:r>
          </a:p>
        </p:txBody>
      </p:sp>
      <p:sp>
        <p:nvSpPr>
          <p:cNvPr id="7" name="Shape 2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describe the stochastic process by which traits (nucleotides) evolve over the tree </a:t>
            </a:r>
            <a:endParaRPr>
              <a:solidFill>
                <a:srgbClr val="424242"/>
              </a:solidFill>
            </a:endParaRPr>
          </a:p>
        </p:txBody>
      </p:sp>
      <p:sp>
        <p:nvSpPr>
          <p:cNvPr id="8" name="Shape 2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RBQAA3AAAAK84AABMBAAAECAAACYAAAAIAAAA//////////8="/>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Mechanisms of Character Change</a:t>
            </a:r>
          </a:p>
        </p:txBody>
      </p:sp>
      <p:sp>
        <p:nvSpPr>
          <p:cNvPr id="9" name="Shape 2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oAwAAGAsAACA1AACYDQAAECAAACYAAAAIAAAA//////////8="/>
              </a:ext>
            </a:extLst>
          </p:cNvSpPr>
          <p:nvPr/>
        </p:nvSpPr>
        <p:spPr>
          <a:xfrm>
            <a:off x="635000" y="1803400"/>
            <a:ext cx="8001000" cy="406400"/>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400">
                <a:solidFill>
                  <a:srgbClr val="0433FF"/>
                </a:solidFill>
                <a:latin typeface="蘋果儷中黑" pitchFamily="0" charset="0"/>
                <a:ea typeface="蘋果儷中黑" pitchFamily="0" charset="0"/>
                <a:cs typeface="蘋果儷中黑" pitchFamily="0" charset="0"/>
              </a:defRPr>
            </a:pPr>
            <a:r>
              <a:rPr sz="2000">
                <a:latin typeface="Arial" pitchFamily="2" charset="0"/>
                <a:ea typeface="Arial" pitchFamily="2" charset="0"/>
                <a:cs typeface="Arial" pitchFamily="2" charset="0"/>
              </a:rPr>
              <a:t>Instantaneous-rate matrix,</a:t>
            </a:r>
            <a:r>
              <a:rPr sz="2000"/>
              <a:t> </a:t>
            </a:r>
            <a:r>
              <a:rPr sz="2000" b="1">
                <a:latin typeface="Times New Roman" pitchFamily="1" charset="0"/>
                <a:ea typeface="Times New Roman" pitchFamily="1" charset="0"/>
                <a:cs typeface="Times New Roman" pitchFamily="1" charset="0"/>
              </a:rPr>
              <a:t>Q</a:t>
            </a:r>
            <a:endParaRPr sz="2000" b="1">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5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y+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5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5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59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FPQ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59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AGRQ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59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CB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60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Bw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60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JB8AAFM9AAALJwAAEAAAACYAAAAIAAAA//////////8="/>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Under this model, all </a:t>
            </a:r>
            <a:r>
              <a:rPr sz="1800">
                <a:solidFill>
                  <a:srgbClr val="FF9300"/>
                </a:solidFill>
                <a:latin typeface="Arial" pitchFamily="2" charset="0"/>
                <a:ea typeface="Arial" pitchFamily="2" charset="0"/>
                <a:cs typeface="Arial" pitchFamily="2" charset="0"/>
              </a:rPr>
              <a:t>transition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b</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e</a:t>
            </a:r>
            <a:r>
              <a:rPr sz="1800">
                <a:solidFill>
                  <a:srgbClr val="424242"/>
                </a:solidFill>
                <a:latin typeface="Times New Roman" pitchFamily="1" charset="0"/>
                <a:ea typeface="Times New Roman" pitchFamily="1" charset="0"/>
                <a:cs typeface="Times New Roman" pitchFamily="1" charset="0"/>
              </a:rPr>
              <a:t>)</a:t>
            </a:r>
            <a:br/>
            <a:r>
              <a:rPr sz="1800">
                <a:solidFill>
                  <a:srgbClr val="424242"/>
                </a:solidFill>
                <a:latin typeface="Arial" pitchFamily="2" charset="0"/>
                <a:ea typeface="Arial" pitchFamily="2" charset="0"/>
                <a:cs typeface="Arial" pitchFamily="2" charset="0"/>
              </a:rPr>
              <a:t>     and all </a:t>
            </a:r>
            <a:r>
              <a:rPr sz="1800">
                <a:solidFill>
                  <a:srgbClr val="76D6FF"/>
                </a:solidFill>
                <a:latin typeface="Arial" pitchFamily="2" charset="0"/>
                <a:ea typeface="Arial" pitchFamily="2" charset="0"/>
                <a:cs typeface="Arial" pitchFamily="2" charset="0"/>
              </a:rPr>
              <a:t>transversion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a</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c</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d</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f</a:t>
            </a:r>
            <a:r>
              <a:rPr sz="1800">
                <a:solidFill>
                  <a:srgbClr val="424242"/>
                </a:solidFill>
                <a:latin typeface="Times New Roman" pitchFamily="1" charset="0"/>
                <a:ea typeface="Times New Roman" pitchFamily="1" charset="0"/>
                <a:cs typeface="Times New Roman" pitchFamily="1" charset="0"/>
              </a:rPr>
              <a:t>)</a:t>
            </a:r>
            <a:br/>
            <a:r>
              <a:rPr sz="1700">
                <a:solidFill>
                  <a:srgbClr val="424242"/>
                </a:solidFill>
                <a:latin typeface="Times" pitchFamily="0" charset="0"/>
                <a:ea typeface="Times" pitchFamily="0" charset="0"/>
                <a:cs typeface="Times" pitchFamily="0" charset="0"/>
              </a:rPr>
              <a:t>      </a:t>
            </a:r>
            <a:r>
              <a:rPr sz="1800">
                <a:solidFill>
                  <a:srgbClr val="424242"/>
                </a:solidFill>
                <a:latin typeface="Arial" pitchFamily="2" charset="0"/>
                <a:ea typeface="Arial" pitchFamily="2" charset="0"/>
                <a:cs typeface="Arial" pitchFamily="2" charset="0"/>
              </a:rPr>
              <a:t>BUT we allow for a possible bias in the relative rate of transitions and transversions</a:t>
            </a:r>
            <a:br/>
            <a:r>
              <a:rPr sz="1800">
                <a:solidFill>
                  <a:srgbClr val="424242"/>
                </a:solidFill>
                <a:latin typeface="Arial" pitchFamily="2" charset="0"/>
                <a:ea typeface="Arial" pitchFamily="2" charset="0"/>
                <a:cs typeface="Arial" pitchFamily="2" charset="0"/>
              </a:rPr>
              <a:t>     by introducing a new parameter,    :</a:t>
            </a:r>
            <a:r>
              <a:rPr>
                <a:solidFill>
                  <a:srgbClr val="424242"/>
                </a:solidFill>
              </a:rPr>
              <a:t>  </a:t>
            </a:r>
            <a:br/>
            <a:br/>
            <a:r>
              <a:rPr sz="1700">
                <a:solidFill>
                  <a:srgbClr val="424242"/>
                </a:solidFill>
                <a:latin typeface="Times" pitchFamily="0" charset="0"/>
                <a:ea typeface="Times" pitchFamily="0" charset="0"/>
                <a:cs typeface="Times" pitchFamily="0" charset="0"/>
              </a:rPr>
              <a:t>  </a:t>
            </a:r>
            <a:endParaRPr sz="1700">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rHw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xoAAFYnAAAbKAAAVSsAABAAAAAmAAAACAAAAP//////////"/>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wAAK4lAADAHQAAniYAABAAAAAmAAAACAAAAP//////////"/>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sp>
        <p:nvSpPr>
          <p:cNvPr id="4" name="Shape 16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6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Klq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6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27d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61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4AY/c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61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JNKX7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61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C5d9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61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hf4/s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61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LUX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JB8AAFM9AAALJwAAEAAAACYAAAAIAAAA//////////8="/>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Under this model, all </a:t>
            </a:r>
            <a:r>
              <a:rPr sz="1800">
                <a:solidFill>
                  <a:srgbClr val="FF9300"/>
                </a:solidFill>
                <a:latin typeface="Arial" pitchFamily="2" charset="0"/>
                <a:ea typeface="Arial" pitchFamily="2" charset="0"/>
                <a:cs typeface="Arial" pitchFamily="2" charset="0"/>
              </a:rPr>
              <a:t>transition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b</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e</a:t>
            </a:r>
            <a:r>
              <a:rPr sz="1800">
                <a:solidFill>
                  <a:srgbClr val="424242"/>
                </a:solidFill>
                <a:latin typeface="Times New Roman" pitchFamily="1" charset="0"/>
                <a:ea typeface="Times New Roman" pitchFamily="1" charset="0"/>
                <a:cs typeface="Times New Roman" pitchFamily="1" charset="0"/>
              </a:rPr>
              <a:t>)</a:t>
            </a:r>
            <a:br/>
            <a:r>
              <a:rPr sz="1800">
                <a:solidFill>
                  <a:srgbClr val="424242"/>
                </a:solidFill>
                <a:latin typeface="Arial" pitchFamily="2" charset="0"/>
                <a:ea typeface="Arial" pitchFamily="2" charset="0"/>
                <a:cs typeface="Arial" pitchFamily="2" charset="0"/>
              </a:rPr>
              <a:t>     and all </a:t>
            </a:r>
            <a:r>
              <a:rPr sz="1800">
                <a:solidFill>
                  <a:srgbClr val="76D6FF"/>
                </a:solidFill>
                <a:latin typeface="Arial" pitchFamily="2" charset="0"/>
                <a:ea typeface="Arial" pitchFamily="2" charset="0"/>
                <a:cs typeface="Arial" pitchFamily="2" charset="0"/>
              </a:rPr>
              <a:t>transversion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a</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c</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d</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f</a:t>
            </a:r>
            <a:r>
              <a:rPr sz="1800">
                <a:solidFill>
                  <a:srgbClr val="424242"/>
                </a:solidFill>
                <a:latin typeface="Times New Roman" pitchFamily="1" charset="0"/>
                <a:ea typeface="Times New Roman" pitchFamily="1" charset="0"/>
                <a:cs typeface="Times New Roman" pitchFamily="1" charset="0"/>
              </a:rPr>
              <a:t>)</a:t>
            </a:r>
            <a:br/>
            <a:r>
              <a:rPr sz="1700">
                <a:solidFill>
                  <a:srgbClr val="424242"/>
                </a:solidFill>
                <a:latin typeface="Times" pitchFamily="0" charset="0"/>
                <a:ea typeface="Times" pitchFamily="0" charset="0"/>
                <a:cs typeface="Times" pitchFamily="0" charset="0"/>
              </a:rPr>
              <a:t>      </a:t>
            </a:r>
            <a:r>
              <a:rPr sz="1800">
                <a:solidFill>
                  <a:srgbClr val="424242"/>
                </a:solidFill>
                <a:latin typeface="Arial" pitchFamily="2" charset="0"/>
                <a:ea typeface="Arial" pitchFamily="2" charset="0"/>
                <a:cs typeface="Arial" pitchFamily="2" charset="0"/>
              </a:rPr>
              <a:t>BUT we allow for a possible bias in the relative rate of transitions and transversions</a:t>
            </a:r>
            <a:br/>
            <a:r>
              <a:rPr sz="1800">
                <a:solidFill>
                  <a:srgbClr val="424242"/>
                </a:solidFill>
                <a:latin typeface="Arial" pitchFamily="2" charset="0"/>
                <a:ea typeface="Arial" pitchFamily="2" charset="0"/>
                <a:cs typeface="Arial" pitchFamily="2" charset="0"/>
              </a:rPr>
              <a:t>     by introducing a new parameter,    :</a:t>
            </a:r>
            <a:r>
              <a:rPr>
                <a:solidFill>
                  <a:srgbClr val="424242"/>
                </a:solidFill>
              </a:rPr>
              <a:t>  </a:t>
            </a:r>
            <a:br/>
            <a:br/>
            <a:r>
              <a:rPr sz="1700">
                <a:solidFill>
                  <a:srgbClr val="424242"/>
                </a:solidFill>
                <a:latin typeface="Times" pitchFamily="0" charset="0"/>
                <a:ea typeface="Times" pitchFamily="0" charset="0"/>
                <a:cs typeface="Times" pitchFamily="0" charset="0"/>
              </a:rPr>
              <a:t>  </a:t>
            </a:r>
            <a:endParaRPr sz="1700">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wt14c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xoAAFYnAAAbKAAAVSsAABAAAAAmAAAACAAAAP//////////"/>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wAAK4lAADAHQAAniYAABAAAAAmAAAACAAAAP//////////"/>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rzD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sp>
        <p:nvSpPr>
          <p:cNvPr id="4" name="Shape 16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6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I0Mi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6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iQ2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62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62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62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gcH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62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xuIHc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62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Rk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JB8AAFM9AAALJwAAEAAAACYAAAAIAAAA//////////8="/>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Under this model, all </a:t>
            </a:r>
            <a:r>
              <a:rPr sz="1800">
                <a:solidFill>
                  <a:srgbClr val="FF9300"/>
                </a:solidFill>
                <a:latin typeface="Arial" pitchFamily="2" charset="0"/>
                <a:ea typeface="Arial" pitchFamily="2" charset="0"/>
                <a:cs typeface="Arial" pitchFamily="2" charset="0"/>
              </a:rPr>
              <a:t>transition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b</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e</a:t>
            </a:r>
            <a:r>
              <a:rPr sz="1800">
                <a:solidFill>
                  <a:srgbClr val="424242"/>
                </a:solidFill>
                <a:latin typeface="Times New Roman" pitchFamily="1" charset="0"/>
                <a:ea typeface="Times New Roman" pitchFamily="1" charset="0"/>
                <a:cs typeface="Times New Roman" pitchFamily="1" charset="0"/>
              </a:rPr>
              <a:t>)</a:t>
            </a:r>
            <a:br/>
            <a:r>
              <a:rPr sz="1800">
                <a:solidFill>
                  <a:srgbClr val="424242"/>
                </a:solidFill>
                <a:latin typeface="Arial" pitchFamily="2" charset="0"/>
                <a:ea typeface="Arial" pitchFamily="2" charset="0"/>
                <a:cs typeface="Arial" pitchFamily="2" charset="0"/>
              </a:rPr>
              <a:t>     and all </a:t>
            </a:r>
            <a:r>
              <a:rPr sz="1800">
                <a:solidFill>
                  <a:srgbClr val="76D6FF"/>
                </a:solidFill>
                <a:latin typeface="Arial" pitchFamily="2" charset="0"/>
                <a:ea typeface="Arial" pitchFamily="2" charset="0"/>
                <a:cs typeface="Arial" pitchFamily="2" charset="0"/>
              </a:rPr>
              <a:t>transversion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a</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c</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d</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f</a:t>
            </a:r>
            <a:r>
              <a:rPr sz="1800">
                <a:solidFill>
                  <a:srgbClr val="424242"/>
                </a:solidFill>
                <a:latin typeface="Times New Roman" pitchFamily="1" charset="0"/>
                <a:ea typeface="Times New Roman" pitchFamily="1" charset="0"/>
                <a:cs typeface="Times New Roman" pitchFamily="1" charset="0"/>
              </a:rPr>
              <a:t>)</a:t>
            </a:r>
            <a:br/>
            <a:r>
              <a:rPr sz="1700">
                <a:solidFill>
                  <a:srgbClr val="424242"/>
                </a:solidFill>
                <a:latin typeface="Times" pitchFamily="0" charset="0"/>
                <a:ea typeface="Times" pitchFamily="0" charset="0"/>
                <a:cs typeface="Times" pitchFamily="0" charset="0"/>
              </a:rPr>
              <a:t>      </a:t>
            </a:r>
            <a:r>
              <a:rPr sz="1800">
                <a:solidFill>
                  <a:srgbClr val="424242"/>
                </a:solidFill>
                <a:latin typeface="Arial" pitchFamily="2" charset="0"/>
                <a:ea typeface="Arial" pitchFamily="2" charset="0"/>
                <a:cs typeface="Arial" pitchFamily="2" charset="0"/>
              </a:rPr>
              <a:t>BUT we allow for a possible bias in the relative rate of transitions and transversions</a:t>
            </a:r>
            <a:br/>
            <a:r>
              <a:rPr sz="1800">
                <a:solidFill>
                  <a:srgbClr val="424242"/>
                </a:solidFill>
                <a:latin typeface="Arial" pitchFamily="2" charset="0"/>
                <a:ea typeface="Arial" pitchFamily="2" charset="0"/>
                <a:cs typeface="Arial" pitchFamily="2" charset="0"/>
              </a:rPr>
              <a:t>     by introducing a new parameter,    :</a:t>
            </a:r>
            <a:r>
              <a:rPr>
                <a:solidFill>
                  <a:srgbClr val="424242"/>
                </a:solidFill>
              </a:rPr>
              <a:t>  </a:t>
            </a:r>
            <a:br/>
            <a:br/>
            <a:r>
              <a:rPr sz="1700">
                <a:solidFill>
                  <a:srgbClr val="424242"/>
                </a:solidFill>
                <a:latin typeface="Times" pitchFamily="0" charset="0"/>
                <a:ea typeface="Times" pitchFamily="0" charset="0"/>
                <a:cs typeface="Times" pitchFamily="0" charset="0"/>
              </a:rPr>
              <a:t>  </a:t>
            </a:r>
            <a:endParaRPr sz="1700">
              <a:solidFill>
                <a:srgbClr val="424242"/>
              </a:solidFill>
              <a:latin typeface="Times" pitchFamily="0" charset="0"/>
              <a:ea typeface="Times" pitchFamily="0" charset="0"/>
              <a:cs typeface="Times" pitchFamily="0" charset="0"/>
            </a:endParaRPr>
          </a:p>
        </p:txBody>
      </p:sp>
      <p:sp>
        <p:nvSpPr>
          <p:cNvPr id="12" name="Shape 16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CoAADk2AAAwLQAAECAAACYAAAAIAAAA//////////8="/>
              </a:ext>
            </a:extLst>
          </p:cNvSpPr>
          <p:nvPr/>
        </p:nvSpPr>
        <p:spPr>
          <a:xfrm>
            <a:off x="990600" y="698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K80 substitution model?</a:t>
            </a:r>
          </a:p>
        </p:txBody>
      </p:sp>
      <p:pic>
        <p:nvPicPr>
          <p:cNvPr id="13"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xoAAFYnAAAbKAAAVSsAABAAAAAmAAAACAAAAP//////////"/>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4"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mFs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wAAK4lAADAHQAAniYAABAAAAAmAAAACAAAAP//////////"/>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4" name="Shape 16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163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163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6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TaG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6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ZT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OnA9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4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4" name="Shape 164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IiIG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164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BpZD0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164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64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pvZmY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6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D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6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S0t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6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6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Jyc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65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YBgAAFBkAADY7AADQHAAAEAAAACYAAAAIAAAA//////////8="/>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1656"/>
          <p:cNvGrpSpPr>
            <a:extLst>
              <a:ext uri="smNativeData">
                <pr:smNativeData xmlns:pr="smNativeData" val="SMDATA_7_nYDcXBMAAAAlAAAAAQAAAA8BAAAAkAAAAEgAAACQAAAASAAAAAAAAAAAAAAAAAAAABcAAAAUAAAAAAAAAAAAAAD/fwAA/38AAAAAAAAJAAAABAAAAGQ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6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166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WnwU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JsO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pc3Q9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r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8" name="Shape 16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6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YBgAA/BwAADY7AAC4IAAAEAAAACYAAAAIAAAA//////////8="/>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167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NTnz8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qrIGr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7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8" name="Shape 16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7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YBgAA/BwAADY7AAC4IAAAEAAAACYAAAAIAAAA//////////8="/>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1" name="Capture.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QYAALwIAACNGAAA5BwAABAAAAAmAAAACAAAAP//////////"/>
              </a:ext>
            </a:extLst>
          </p:cNvPicPr>
          <p:nvPr/>
        </p:nvPicPr>
        <p:blipFill>
          <a:blip r:embed="rId5"/>
          <a:stretch>
            <a:fillRect/>
          </a:stretch>
        </p:blipFill>
        <p:spPr>
          <a:xfrm>
            <a:off x="978535" y="1419860"/>
            <a:ext cx="3012440" cy="3276600"/>
          </a:xfrm>
          <a:prstGeom prst="rect">
            <a:avLst/>
          </a:prstGeom>
          <a:noFill/>
          <a:ln>
            <a:noFill/>
          </a:ln>
          <a:effectLst/>
        </p:spPr>
      </p:pic>
      <p:grpSp>
        <p:nvGrpSpPr>
          <p:cNvPr id="12" name="Group 168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YUAABMBAAALScAAIAMAAAQAAAAJgAAAAgAAAD/////AAAAAA=="/>
              </a:ext>
            </a:extLst>
          </p:cNvGrpSpPr>
          <p:nvPr/>
        </p:nvGrpSpPr>
        <p:grpSpPr>
          <a:xfrm>
            <a:off x="3356610" y="698500"/>
            <a:ext cx="3011805" cy="1333500"/>
            <a:chOff x="3356610" y="698500"/>
            <a:chExt cx="3011805" cy="1333500"/>
          </a:xfrm>
        </p:grpSpPr>
        <p:sp>
          <p:nvSpPr>
            <p:cNvPr id="14" name="Shape 1678"/>
            <p:cNvSpPr>
              <a:extLst>
                <a:ext uri="smNativeData">
                  <pr:smNativeData xmlns:pr="smNativeData" val="SMDATA_13_nYDcXBMAAAAlAAAA9gEAAA0AAAAAUAAAAFAAAABQAAAAUAAAAAAAAAABAAAAAAAAAAEAAABQAAAAhZm2f2Wl779mZmZmZmb2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mFAAATAQAAC0nAACADAAAAAAAACYAAAAIAAAA//////////8="/>
                </a:ext>
              </a:extLst>
            </p:cNvSpPr>
            <p:nvPr/>
          </p:nvSpPr>
          <p:spPr>
            <a:xfrm>
              <a:off x="3356610" y="698500"/>
              <a:ext cx="3011805" cy="1333500"/>
            </a:xfrm>
            <a:prstGeom prst="wedgeEllipseCallout">
              <a:avLst>
                <a:gd name="adj1" fmla="val -49447"/>
                <a:gd name="adj2" fmla="val 70000"/>
              </a:avLst>
            </a:prstGeom>
            <a:solidFill>
              <a:srgbClr val="FFFFFF"/>
            </a:solid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167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og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gFgAAvAUAANAkAAD8CwAAACAAACYAAAAIAAAA//////////8="/>
                </a:ext>
              </a:extLst>
            </p:cNvSpPr>
            <p:nvPr/>
          </p:nvSpPr>
          <p:spPr>
            <a:xfrm>
              <a:off x="3677920" y="932180"/>
              <a:ext cx="2306320" cy="1016000"/>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0433FF"/>
                  </a:solidFill>
                  <a:latin typeface="蘋果儷中黑" pitchFamily="0" charset="0"/>
                  <a:ea typeface="蘋果儷中黑" pitchFamily="0" charset="0"/>
                  <a:cs typeface="蘋果儷中黑" pitchFamily="0" charset="0"/>
                </a:defRPr>
              </a:pPr>
              <a:r>
                <a:t>We all know that's </a:t>
              </a:r>
              <a:br/>
              <a:r>
                <a:t>complete bullshit!</a:t>
              </a:r>
            </a:p>
          </p:txBody>
        </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6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BwAAxigAALIZAAAyKwAAECAAACYAAAAIAAAA//////////8="/>
              </a:ext>
            </a:extLst>
          </p:cNvSpPr>
          <p:nvPr/>
        </p:nvSpPr>
        <p:spPr>
          <a:xfrm>
            <a:off x="1250950" y="6628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Times" pitchFamily="0" charset="0"/>
                <a:ea typeface="Times" pitchFamily="0" charset="0"/>
                <a:cs typeface="Times" pitchFamily="0" charset="0"/>
              </a:defRPr>
            </a:pPr>
            <a:r>
              <a:rPr b="1"/>
              <a:t>A</a:t>
            </a:r>
            <a:r>
              <a:t> = 49,708÷151,015 = 32.9%</a:t>
            </a:r>
          </a:p>
        </p:txBody>
      </p:sp>
      <p:pic>
        <p:nvPicPr>
          <p:cNvPr id="3"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vCgAABAAAAAmAAAACAAAAP//////////"/>
              </a:ext>
            </a:extLst>
          </p:cNvPicPr>
          <p:nvPr/>
        </p:nvPicPr>
        <p:blipFill>
          <a:blip r:embed="rId2"/>
          <a:stretch>
            <a:fillRect/>
          </a:stretch>
        </p:blipFill>
        <p:spPr>
          <a:xfrm>
            <a:off x="0" y="1422400"/>
            <a:ext cx="10160000" cy="5199380"/>
          </a:xfrm>
          <a:prstGeom prst="rect">
            <a:avLst/>
          </a:prstGeom>
          <a:noFill/>
          <a:ln>
            <a:noFill/>
          </a:ln>
          <a:effectLst/>
        </p:spPr>
      </p:pic>
      <p:sp>
        <p:nvSpPr>
          <p:cNvPr id="4" name="Shape 16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BwAAHisAALIZAACKLQAAECAAACYAAAAIAAAA//////////8="/>
              </a:ext>
            </a:extLst>
          </p:cNvSpPr>
          <p:nvPr/>
        </p:nvSpPr>
        <p:spPr>
          <a:xfrm>
            <a:off x="1250950" y="7009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Times" pitchFamily="0" charset="0"/>
                <a:ea typeface="Times" pitchFamily="0" charset="0"/>
                <a:cs typeface="Times" pitchFamily="0" charset="0"/>
              </a:defRPr>
            </a:pPr>
            <a:r>
              <a:rPr b="1"/>
              <a:t>C</a:t>
            </a:r>
            <a:r>
              <a:t> = 41,073÷151,015 = 27.2%</a:t>
            </a:r>
          </a:p>
        </p:txBody>
      </p:sp>
      <p:sp>
        <p:nvSpPr>
          <p:cNvPr id="5" name="Shape 16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2/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GgAAxigAAPItAAAyKwAAECAAACYAAAAIAAAA//////////8="/>
              </a:ext>
            </a:extLst>
          </p:cNvSpPr>
          <p:nvPr/>
        </p:nvSpPr>
        <p:spPr>
          <a:xfrm>
            <a:off x="4298950" y="6628130"/>
            <a:ext cx="316992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Times" pitchFamily="0" charset="0"/>
                <a:ea typeface="Times" pitchFamily="0" charset="0"/>
                <a:cs typeface="Times" pitchFamily="0" charset="0"/>
              </a:defRPr>
            </a:pPr>
            <a:r>
              <a:rPr b="1"/>
              <a:t>G</a:t>
            </a:r>
            <a:r>
              <a:t> = 25,162÷151,015 = 16.7%</a:t>
            </a:r>
          </a:p>
        </p:txBody>
      </p:sp>
      <p:sp>
        <p:nvSpPr>
          <p:cNvPr id="6" name="Shape 16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zmdT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GgAAHisAAFwtAACKLQAAECAAACYAAAAIAAAA//////////8="/>
              </a:ext>
            </a:extLst>
          </p:cNvSpPr>
          <p:nvPr/>
        </p:nvSpPr>
        <p:spPr>
          <a:xfrm>
            <a:off x="4298950" y="7009130"/>
            <a:ext cx="307467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Times" pitchFamily="0" charset="0"/>
                <a:ea typeface="Times" pitchFamily="0" charset="0"/>
                <a:cs typeface="Times" pitchFamily="0" charset="0"/>
              </a:defRPr>
            </a:pPr>
            <a:r>
              <a:rPr b="1"/>
              <a:t>T</a:t>
            </a:r>
            <a:r>
              <a:t> = 34,972÷151,015 = 23.2%</a:t>
            </a:r>
          </a:p>
        </p:txBody>
      </p:sp>
      <p:sp>
        <p:nvSpPr>
          <p:cNvPr id="7" name="Shape 16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Vs27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yLQAAxigAAG07AAAyKwAAECAAACYAAAAIAAAA//////////8="/>
              </a:ext>
            </a:extLst>
          </p:cNvSpPr>
          <p:nvPr/>
        </p:nvSpPr>
        <p:spPr>
          <a:xfrm>
            <a:off x="7468870" y="6628130"/>
            <a:ext cx="2191385" cy="3937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p>
            <a:pPr algn="l" defTabSz="457200">
              <a:lnSpc>
                <a:spcPts val="2200"/>
              </a:lnSpc>
              <a:spcBef>
                <a:spcPts val="400"/>
              </a:spcBef>
              <a:tabLst>
                <a:tab pos="838200" algn="l"/>
                <a:tab pos="914400" algn="l"/>
                <a:tab pos="1828800" algn="l"/>
                <a:tab pos="2387600" algn="l"/>
              </a:tabLst>
              <a:defRPr sz="1800">
                <a:solidFill>
                  <a:srgbClr val="424242"/>
                </a:solidFill>
                <a:latin typeface="Times" pitchFamily="0" charset="0"/>
                <a:ea typeface="Times" pitchFamily="0" charset="0"/>
                <a:cs typeface="Times" pitchFamily="0" charset="0"/>
              </a:defRPr>
            </a:pPr>
            <a:r>
              <a:rPr b="1"/>
              <a:t>A</a:t>
            </a:r>
            <a:r>
              <a:t> ≠ </a:t>
            </a:r>
            <a:r>
              <a:rPr b="1"/>
              <a:t>C</a:t>
            </a:r>
            <a:r>
              <a:t> ≠ </a:t>
            </a:r>
            <a:r>
              <a:rPr b="1"/>
              <a:t>G</a:t>
            </a:r>
            <a:r>
              <a:t> ≠ </a:t>
            </a:r>
            <a:r>
              <a:rPr b="1"/>
              <a:t>T</a:t>
            </a:r>
            <a:r>
              <a:t> ≠ 0.25 </a:t>
            </a:r>
          </a:p>
        </p:txBody>
      </p:sp>
      <p:sp>
        <p:nvSpPr>
          <p:cNvPr id="8" name="Shape 16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9" name="Shape 168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0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6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Z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h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5" name="Shape 16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3LAA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2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2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6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SD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Fh0X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ODh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5" name="Shape 16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YCg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7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MLEw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9Px34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3"/>
          <a:stretch>
            <a:fillRect/>
          </a:stretch>
        </p:blipFill>
        <p:spPr>
          <a:xfrm>
            <a:off x="4083685" y="5102225"/>
            <a:ext cx="1347470" cy="1524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RZ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sp>
        <p:nvSpPr>
          <p:cNvPr id="3" name="Shape 17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4" name="Shape 17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BVbn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fp+m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EQk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0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MQER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9FwAAPAsAAK0aAADMFgAAEAAAACYAAAAIAAAA//////////8="/>
              </a:ext>
            </a:extLst>
          </p:cNvSpPr>
          <p:nvPr/>
        </p:nvSpPr>
        <p:spPr>
          <a:xfrm>
            <a:off x="3818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sp>
        <p:nvSpPr>
          <p:cNvPr id="3" name="Shape 17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W7y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4" name="Shape 17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gNKi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eD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2FBL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FHgAAPAsAALUhAADMFgAAEAAAACYAAAAIAAAA//////////8="/>
              </a:ext>
            </a:extLst>
          </p:cNvSpPr>
          <p:nvPr/>
        </p:nvSpPr>
        <p:spPr>
          <a:xfrm>
            <a:off x="4961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Z+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6J/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sp>
        <p:nvSpPr>
          <p:cNvPr id="3" name="Shape 17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4" name="Shape 17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D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2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3Qe3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JQAAPAsAAJUoAADMFgAAEAAAACYAAAAIAAAA//////////8="/>
              </a:ext>
            </a:extLst>
          </p:cNvSpPr>
          <p:nvPr/>
        </p:nvSpPr>
        <p:spPr>
          <a:xfrm>
            <a:off x="6078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3l6g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41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sp>
        <p:nvSpPr>
          <p:cNvPr id="3" name="Shape 17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4" name="Shape 17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pIL5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vufL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ssY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xLAAAPAsAAGEvAADMFgAAEAAAACYAAAAIAAAA//////////8="/>
              </a:ext>
            </a:extLst>
          </p:cNvSpPr>
          <p:nvPr/>
        </p:nvSpPr>
        <p:spPr>
          <a:xfrm>
            <a:off x="71837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JhZr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17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XfTg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6.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17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6+bC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1JP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nOfO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Ao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BMAAEMQAADNMAAA7CwAABAAAAAmAAAACAAAAP//////////"/>
              </a:ext>
            </a:extLst>
          </p:cNvPicPr>
          <p:nvPr/>
        </p:nvPicPr>
        <p:blipFill>
          <a:blip r:embed="rId3"/>
          <a:stretch>
            <a:fillRect/>
          </a:stretch>
        </p:blipFill>
        <p:spPr>
          <a:xfrm>
            <a:off x="3218180" y="2643505"/>
            <a:ext cx="4714875" cy="465899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extLst>
      <p:ext uri="smNativeData">
        <pr:smNativeData xmlns:pr="smNativeData" val="nYDcXAEAAAAFAAAA/f///wEAAAAWAAAAAQAAAAAAAAAAAAAAAAAAAA=="/>
      </p:ext>
    </p:extLst>
  </p:timing>
</p:sld>
</file>

<file path=ppt/slides/slide11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17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BF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BMAAEMQAADNMAAA7CwAABAAAAAmAAAACAAAAP//////////"/>
              </a:ext>
            </a:extLst>
          </p:cNvPicPr>
          <p:nvPr/>
        </p:nvPicPr>
        <p:blipFill>
          <a:blip r:embed="rId3"/>
          <a:stretch>
            <a:fillRect/>
          </a:stretch>
        </p:blipFill>
        <p:spPr>
          <a:xfrm>
            <a:off x="3218180" y="2643505"/>
            <a:ext cx="4714875" cy="4658995"/>
          </a:xfrm>
          <a:prstGeom prst="rect">
            <a:avLst/>
          </a:prstGeom>
          <a:noFill/>
          <a:ln>
            <a:noFill/>
          </a:ln>
          <a:effectLst/>
        </p:spPr>
      </p:pic>
      <p:pic>
        <p:nvPicPr>
          <p:cNvPr id="6" name="Capture.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QMAALQKAAD1FQAA3B4AABAAAAAmAAAACAAAAP//////////"/>
              </a:ext>
            </a:extLst>
          </p:cNvPicPr>
          <p:nvPr/>
        </p:nvPicPr>
        <p:blipFill>
          <a:blip r:embed="rId4"/>
          <a:stretch>
            <a:fillRect/>
          </a:stretch>
        </p:blipFill>
        <p:spPr>
          <a:xfrm>
            <a:off x="556895" y="1739900"/>
            <a:ext cx="3012440" cy="32766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DeHAAAECAAACYAAAAIAAAA//////////8="/>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Like the JC69 model, all relative rates</a:t>
            </a:r>
            <a:r>
              <a:rPr i="1"/>
              <a:t> </a:t>
            </a:r>
            <a:r>
              <a:t>are assumed to be equal,</a:t>
            </a:r>
            <a:br/>
            <a:r>
              <a:t>    therefore: </a:t>
            </a:r>
            <a:r>
              <a:rPr i="1">
                <a:latin typeface="Times New Roman" pitchFamily="1" charset="0"/>
                <a:ea typeface="Times New Roman" pitchFamily="1" charset="0"/>
                <a:cs typeface="Times New Roman" pitchFamily="1" charset="0"/>
              </a:rPr>
              <a:t>a </a:t>
            </a:r>
            <a:r>
              <a:rPr>
                <a:latin typeface="Times New Roman" pitchFamily="1" charset="0"/>
                <a:ea typeface="Times New Roman" pitchFamily="1" charset="0"/>
                <a:cs typeface="Times New Roman" pitchFamily="1" charset="0"/>
              </a:rPr>
              <a:t>= </a:t>
            </a:r>
            <a:r>
              <a:rPr i="1">
                <a:latin typeface="Times New Roman" pitchFamily="1" charset="0"/>
                <a:ea typeface="Times New Roman" pitchFamily="1" charset="0"/>
                <a:cs typeface="Times New Roman" pitchFamily="1" charset="0"/>
              </a:rPr>
              <a:t>b</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c</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d</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e</a:t>
            </a:r>
            <a:r>
              <a:rPr>
                <a:latin typeface="Times New Roman" pitchFamily="1" charset="0"/>
                <a:ea typeface="Times New Roman" pitchFamily="1" charset="0"/>
                <a:cs typeface="Times New Roman" pitchFamily="1" charset="0"/>
              </a:rPr>
              <a:t> = </a:t>
            </a:r>
            <a:r>
              <a:rPr i="1">
                <a:latin typeface="Times New Roman" pitchFamily="1" charset="0"/>
                <a:ea typeface="Times New Roman" pitchFamily="1" charset="0"/>
                <a:cs typeface="Times New Roman" pitchFamily="1" charset="0"/>
              </a:rPr>
              <a:t>f</a:t>
            </a:r>
            <a:endParaRPr i="1">
              <a:latin typeface="Times New Roman" pitchFamily="1" charset="0"/>
              <a:ea typeface="Times New Roman" pitchFamily="1" charset="0"/>
              <a:cs typeface="Times New Roman" pitchFamily="1" charset="0"/>
            </a:endParaRPr>
          </a:p>
        </p:txBody>
      </p:sp>
      <p:sp>
        <p:nvSpPr>
          <p:cNvPr id="3" name="Shape 17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Felsenstein, 1981 (F81) substitution model</a:t>
            </a:r>
          </a:p>
        </p:txBody>
      </p:sp>
      <p:sp>
        <p:nvSpPr>
          <p:cNvPr id="4" name="Shape 17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6BwAAGI8AADEIAAAECAAACYAAAAIAAAA//////////8="/>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allowed to be unequal by adding </a:t>
            </a:r>
            <a:br/>
            <a:r>
              <a:rPr>
                <a:solidFill>
                  <a:srgbClr val="424242"/>
                </a:solidFill>
              </a:rPr>
              <a:t>    a parameter for each state: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lPSJU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xkAAGMfAABpIQAAUyAAABAAAAAmAAAACAAAAP//////////"/>
              </a:ext>
            </a:extLst>
          </p:cNvPicPr>
          <p:nvPr/>
        </p:nvPicPr>
        <p:blipFill>
          <a:blip r:embed="rId2"/>
          <a:stretch>
            <a:fillRect/>
          </a:stretch>
        </p:blipFill>
        <p:spPr>
          <a:xfrm>
            <a:off x="4083685" y="5102225"/>
            <a:ext cx="1347470" cy="152400"/>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zpt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DNMAAA5BYAABAAAAAmAAAACAAAAP//////////"/>
              </a:ext>
            </a:extLst>
          </p:cNvPicPr>
          <p:nvPr/>
        </p:nvPicPr>
        <p:blipFill>
          <a:blip r:embed="rId3"/>
          <a:stretch>
            <a:fillRect/>
          </a:stretch>
        </p:blipFill>
        <p:spPr>
          <a:xfrm>
            <a:off x="1447800" y="1816100"/>
            <a:ext cx="6485255" cy="1905000"/>
          </a:xfrm>
          <a:prstGeom prst="rect">
            <a:avLst/>
          </a:prstGeom>
          <a:noFill/>
          <a:ln>
            <a:noFill/>
          </a:ln>
          <a:effectLst/>
        </p:spPr>
      </p:pic>
      <p:sp>
        <p:nvSpPr>
          <p:cNvPr id="8" name="Shape 17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AIIwAAECAAACYAAAAIAAAA//////////8="/>
              </a:ext>
            </a:extLst>
          </p:cNvSpPr>
          <p:nvPr/>
        </p:nvSpPr>
        <p:spPr>
          <a:xfrm>
            <a:off x="990600" y="5334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F81 substitution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5" name="Shape 17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xzd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zMT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uLi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rRT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lP/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iSv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5" name="Shape 17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76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TfG7/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3"/>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7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7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hd2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7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xMzk5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Q2xy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7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wvcD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77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diQ2w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7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7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1lcy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MP84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7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V7iq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78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8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AOQAA4BYAABAAAAAmAAAACAAAAP//////////"/>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8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78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78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79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7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4"/>
          <a:stretch>
            <a:fillRect/>
          </a:stretch>
        </p:blipFill>
        <p:spPr>
          <a:xfrm>
            <a:off x="4058285" y="5737225"/>
            <a:ext cx="1347470" cy="1524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7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7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K9QK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7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imHX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79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7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0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TGAAAPAsAAAEcAADMFgAAEAAAACYAAAAIAAAA//////////8="/>
              </a:ext>
            </a:extLst>
          </p:cNvSpPr>
          <p:nvPr/>
        </p:nvSpPr>
        <p:spPr>
          <a:xfrm>
            <a:off x="39541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8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80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0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QAwM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VT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1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Jd5Y/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XIAAAPAsAAIUkAADMFgAAEAAAACYAAAAIAAAA//////////8="/>
              </a:ext>
            </a:extLst>
          </p:cNvSpPr>
          <p:nvPr/>
        </p:nvSpPr>
        <p:spPr>
          <a:xfrm>
            <a:off x="53384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8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81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s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1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T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iNTQw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oGv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QS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2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tJMf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fKQAAPAsAAM0sAADMFgAAEAAAACYAAAAIAAAA//////////8="/>
              </a:ext>
            </a:extLst>
          </p:cNvSpPr>
          <p:nvPr/>
        </p:nvSpPr>
        <p:spPr>
          <a:xfrm>
            <a:off x="66846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8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8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a3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2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4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8L3A6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YkN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Gl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nMQAAPAsAABU1AADMFgAAEAAAACYAAAAIAAAA//////////8="/>
              </a:ext>
            </a:extLst>
          </p:cNvSpPr>
          <p:nvPr/>
        </p:nvSpPr>
        <p:spPr>
          <a:xfrm>
            <a:off x="80308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18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3"/>
          <a:stretch>
            <a:fillRect/>
          </a:stretch>
        </p:blipFill>
        <p:spPr>
          <a:xfrm>
            <a:off x="1447800" y="1813560"/>
            <a:ext cx="7388225" cy="1905000"/>
          </a:xfrm>
          <a:prstGeom prst="rect">
            <a:avLst/>
          </a:prstGeom>
          <a:noFill/>
          <a:ln>
            <a:noFill/>
          </a:ln>
          <a:effectLst/>
        </p:spPr>
      </p:pic>
      <p:sp>
        <p:nvSpPr>
          <p:cNvPr id="5" name="Shape 18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3" name="Shape 18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gmxA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3"/>
          <a:stretch>
            <a:fillRect/>
          </a:stretch>
        </p:blipFill>
        <p:spPr>
          <a:xfrm>
            <a:off x="1447800" y="1813560"/>
            <a:ext cx="7388225" cy="1905000"/>
          </a:xfrm>
          <a:prstGeom prst="rect">
            <a:avLst/>
          </a:prstGeom>
          <a:noFill/>
          <a:ln>
            <a:noFill/>
          </a:ln>
          <a:effectLst/>
        </p:spPr>
      </p:pic>
      <p:sp>
        <p:nvSpPr>
          <p:cNvPr id="6" name="Shape 18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7" name="Shape 184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sp>
        <p:nvSpPr>
          <p:cNvPr id="8" name="Shape 18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dm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sp>
        <p:nvSpPr>
          <p:cNvPr id="9" name="Shape 18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CQAADk2AADwJgAAECAAACYAAAAIAAAA//////////8="/>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Qyw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M06AAA4GwAAECAAACYAAAAIAAAA//////////8="/>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Combines features of the K80 and F81 substitution models</a:t>
            </a:r>
            <a:endParaRPr>
              <a:solidFill>
                <a:srgbClr val="424242"/>
              </a:solidFill>
            </a:endParaRPr>
          </a:p>
        </p:txBody>
      </p:sp>
      <p:sp>
        <p:nvSpPr>
          <p:cNvPr id="3" name="Shape 18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hxz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Hasegawa, Kishino, Yano, 1985 (HKY85) substitution model</a:t>
            </a:r>
          </a:p>
        </p:txBody>
      </p:sp>
      <p:sp>
        <p:nvSpPr>
          <p:cNvPr id="4" name="Shape 18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5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PBsAAO44AAAjIwAAEAAAACYAAAAIAAAA//////////8="/>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K80 model, all </a:t>
            </a:r>
            <a:r>
              <a:rPr>
                <a:solidFill>
                  <a:srgbClr val="FF9300"/>
                </a:solidFill>
              </a:rPr>
              <a:t>transitions</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all </a:t>
            </a:r>
            <a:r>
              <a:rPr>
                <a:solidFill>
                  <a:srgbClr val="76D6FF"/>
                </a:solidFill>
              </a:rPr>
              <a:t>transversion</a:t>
            </a:r>
            <a:r>
              <a:rPr>
                <a:solidFill>
                  <a:srgbClr val="424242"/>
                </a:solidFill>
              </a:rPr>
              <a:t> are assumed to have the same rate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br/>
            <a:r>
              <a:rPr>
                <a:solidFill>
                  <a:srgbClr val="424242"/>
                </a:solidFill>
              </a:rPr>
              <a:t>     and accommodates a possible bias in the transition/transversion rate ratio,  </a:t>
            </a:r>
            <a:br/>
            <a:r>
              <a:rPr>
                <a:solidFill>
                  <a:srgbClr val="424242"/>
                </a:solidFill>
              </a:rPr>
              <a:t>  </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jYAAEQfAADfNwAANCAAABAAAAAmAAAACAAAAP//////////"/>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k2AACsJAAAECAAACYAAAAIAAAA//////////8="/>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model, stationary frequencies are free to vary by including </a:t>
            </a:r>
            <a:br/>
            <a:r>
              <a:rPr>
                <a:solidFill>
                  <a:srgbClr val="424242"/>
                </a:solidFill>
              </a:rPr>
              <a:t>    a parameter for each state: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xgAAEsjAABBIQAAOyQAABAAAAAmAAAACAAAAP//////////"/>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BbNgAA4BYAABAAAAAmAAAACAAAAP//////////"/>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CQAADk2AADwJgAAECAAACYAAAAIAAAA//////////8="/>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0Yw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4MU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5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BgAAO44AAAoGwAAEAAAACYAAAAIAAAA//////////8="/>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Allows all six relative substitution rates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r>
              <a:rPr>
                <a:solidFill>
                  <a:srgbClr val="424242"/>
                </a:solidFill>
              </a:rPr>
              <a:t> to vary</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General Time Reversible (GTR) substitution model</a:t>
            </a:r>
          </a:p>
        </p:txBody>
      </p:sp>
      <p:sp>
        <p:nvSpPr>
          <p:cNvPr id="5" name="Shape 18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6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BgAAO44AAAoGwAAEAAAACYAAAAIAAAA//////////8="/>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Allows all six relative substitution rates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r>
              <a:rPr>
                <a:solidFill>
                  <a:srgbClr val="424242"/>
                </a:solidFill>
              </a:rPr>
              <a:t> to vary</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gP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General Time Reversible (GTR) substitution model</a:t>
            </a:r>
          </a:p>
        </p:txBody>
      </p:sp>
      <p:sp>
        <p:nvSpPr>
          <p:cNvPr id="5" name="Shape 18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8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Av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NhsAADk2AABuHQAAECAAACYAAAAIAAAA//////////8="/>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and HKY85 models, stationary frequencies are free to vary</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186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AMe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BgAAO44AAAoGwAAEAAAACYAAAAIAAAA//////////8="/>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Allows all six relative substitution rates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r>
              <a:rPr>
                <a:solidFill>
                  <a:srgbClr val="424242"/>
                </a:solidFill>
              </a:rPr>
              <a:t> to vary</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Olw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s5Kv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TxTu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NhsAADk2AABuHQAAECAAACYAAAAIAAAA//////////8="/>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and HKY85 models, stationary frequencies are free to vary</a:t>
            </a:r>
            <a:endParaRPr>
              <a:solidFill>
                <a:srgbClr val="424242"/>
              </a:solidFill>
            </a:endParaRPr>
          </a:p>
        </p:txBody>
      </p:sp>
      <p:sp>
        <p:nvSpPr>
          <p:cNvPr id="6" name="Shape 18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f50e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dB0AADk2AACsHwAAECAAACYAAAAIAAAA//////////8="/>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GTR substitution model?</a:t>
            </a:r>
          </a:p>
        </p:txBody>
      </p:sp>
      <p:sp>
        <p:nvSpPr>
          <p:cNvPr id="7" name="Shape 18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St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Paparazzi time: Name that model!</a:t>
            </a:r>
          </a:p>
        </p:txBody>
      </p:sp>
      <p:pic>
        <p:nvPicPr>
          <p:cNvPr id="8"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Mdt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NggAABgGAAD+OgAA4BoAABAAAAAmAAAACAAAAP//////////"/>
              </a:ext>
            </a:extLst>
          </p:cNvPicPr>
          <p:nvPr/>
        </p:nvPicPr>
        <p:blipFill>
          <a:blip r:embed="rId3"/>
          <a:stretch>
            <a:fillRect/>
          </a:stretch>
        </p:blipFill>
        <p:spPr>
          <a:xfrm>
            <a:off x="1334770" y="990600"/>
            <a:ext cx="8255000" cy="33782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1+#ppt_w/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iterate type="lt">
                                    <p:tmAbs val="0"/>
                                  </p:iterate>
                                  <p:childTnLst>
                                    <p:anim calcmode="lin" valueType="num">
                                      <p:cBhvr>
                                        <p:cTn id="12" dur="1000" fill="hold"/>
                                        <p:tgtEl>
                                          <p:spTgt spid="8"/>
                                        </p:tgtEl>
                                        <p:attrNameLst>
                                          <p:attrName>ppt_x</p:attrName>
                                        </p:attrNameLst>
                                      </p:cBhvr>
                                      <p:tavLst>
                                        <p:tav tm="0">
                                          <p:val>
                                            <p:strVal val="#ppt_x"/>
                                          </p:val>
                                        </p:tav>
                                        <p:tav tm="100000">
                                          <p:val>
                                            <p:strVal val="0-#ppt_w/2"/>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Lst>
    <p:extLst>
      <p:ext uri="smNativeData">
        <pr:smNativeData xmlns:pr="smNativeData" val="nYDcXAIAAAAFAAAA/f///wEAAAACAAAAAgAAAAAAAAAAAAAAAAAAAAsAAAD9////AgAAAAIAAAAIAAAAAAAAAAAAAAAAAAAA"/>
      </p:ext>
    </p:extLst>
  </p:timing>
</p:sld>
</file>

<file path=ppt/slides/slide1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7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an2B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BgAAO44AAAoGwAAEAAAACYAAAAIAAAA//////////8="/>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Allows all six relative substitution rates </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a</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r>
              <a:rPr>
                <a:solidFill>
                  <a:srgbClr val="424242"/>
                </a:solidFill>
                <a:latin typeface="Times New Roman" pitchFamily="1" charset="0"/>
                <a:ea typeface="Times New Roman" pitchFamily="1" charset="0"/>
                <a:cs typeface="Times New Roman" pitchFamily="1" charset="0"/>
              </a:rPr>
              <a:t>)</a:t>
            </a:r>
            <a:r>
              <a:rPr>
                <a:solidFill>
                  <a:srgbClr val="424242"/>
                </a:solidFill>
              </a:rPr>
              <a:t> to vary</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QT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General Time Reversible (GTR) substitution model</a:t>
            </a:r>
          </a:p>
        </p:txBody>
      </p:sp>
      <p:sp>
        <p:nvSpPr>
          <p:cNvPr id="5" name="Shape 18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8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NhsAADk2AABuHQAAECAAACYAAAAIAAAA//////////8="/>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Like the F81 and HKY85 models, stationary frequencies are free to vary</a:t>
            </a:r>
            <a:endParaRPr>
              <a:solidFill>
                <a:srgbClr val="424242"/>
              </a:solidFill>
            </a:endParaRPr>
          </a:p>
        </p:txBody>
      </p:sp>
      <p:sp>
        <p:nvSpPr>
          <p:cNvPr id="7" name="Shape 18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dB0AADk2AACsHwAAECAAACYAAAAIAAAA//////////8="/>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GTR substitution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8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Fk7AABoIQAAEAAAACYAAAAIAAAA//////////8="/>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simpler to a more general model by relaxing a constraint </a:t>
            </a:r>
            <a:endParaRPr>
              <a:solidFill>
                <a:srgbClr val="424242"/>
              </a:solidFill>
            </a:endParaRPr>
          </a:p>
        </p:txBody>
      </p:sp>
      <p:sp>
        <p:nvSpPr>
          <p:cNvPr id="3" name="Shape 188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FYb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4" name="Shape 18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72tB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8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8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r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3" name="Shape 18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wH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89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5" name="Shape 18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AxkAADUsAAAaHAAAECAAACYAAAAIAAAA//////////8="/>
              </a:ext>
            </a:extLst>
          </p:cNvSpPr>
          <p:nvPr/>
        </p:nvSpPr>
        <p:spPr>
          <a:xfrm>
            <a:off x="5569585" y="4065905"/>
            <a:ext cx="1616710"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stationary </a:t>
            </a:r>
            <a:br/>
            <a:r>
              <a:rPr>
                <a:solidFill>
                  <a:srgbClr val="424242"/>
                </a:solidFill>
              </a:rPr>
              <a:t>frequencies to vary</a:t>
            </a:r>
            <a:endParaRPr>
              <a:solidFill>
                <a:srgbClr val="424242"/>
              </a:solidFill>
            </a:endParaRPr>
          </a:p>
        </p:txBody>
      </p:sp>
      <p:sp>
        <p:nvSpPr>
          <p:cNvPr id="6" name="Shape 189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nAB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Fk7AABoIQAAEAAAACYAAAAIAAAA//////////8="/>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simpler to a more general model by relaxing a constraint </a:t>
            </a:r>
            <a:endParaRPr>
              <a:solidFill>
                <a:srgbClr val="424242"/>
              </a:solidFill>
            </a:endParaRPr>
          </a:p>
        </p:txBody>
      </p:sp>
      <p:sp>
        <p:nvSpPr>
          <p:cNvPr id="7" name="Shape 18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8" name="Shape 18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9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Y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3" name="Shape 18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ZqGQ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89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57cG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5" name="Shape 190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BOLw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AxkAADUsAAAaHAAAECAAACYAAAAIAAAA//////////8="/>
              </a:ext>
            </a:extLst>
          </p:cNvSpPr>
          <p:nvPr/>
        </p:nvSpPr>
        <p:spPr>
          <a:xfrm>
            <a:off x="5569585" y="4065905"/>
            <a:ext cx="1616710"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stationary </a:t>
            </a:r>
            <a:br/>
            <a:r>
              <a:rPr>
                <a:solidFill>
                  <a:srgbClr val="424242"/>
                </a:solidFill>
              </a:rPr>
              <a:t>frequencies to vary</a:t>
            </a:r>
            <a:endParaRPr>
              <a:solidFill>
                <a:srgbClr val="424242"/>
              </a:solidFill>
            </a:endParaRPr>
          </a:p>
        </p:txBody>
      </p:sp>
      <p:sp>
        <p:nvSpPr>
          <p:cNvPr id="6" name="Shape 19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gBgAAFMfAABtHAAAEAAAACYAAAAIAAAA//////////8="/>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0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19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DFQAAAxkAAHwcAAAaHAAAECAAACYAAAAIAAAA//////////8="/>
              </a:ext>
            </a:extLst>
          </p:cNvSpPr>
          <p:nvPr/>
        </p:nvSpPr>
        <p:spPr>
          <a:xfrm>
            <a:off x="3537585" y="4065905"/>
            <a:ext cx="1092835"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ti &amp; tv </a:t>
            </a:r>
            <a:br/>
            <a:r>
              <a:rPr>
                <a:solidFill>
                  <a:srgbClr val="424242"/>
                </a:solidFill>
              </a:rPr>
              <a:t>rates to vary</a:t>
            </a:r>
            <a:endParaRPr>
              <a:solidFill>
                <a:srgbClr val="424242"/>
              </a:solidFill>
            </a:endParaRPr>
          </a:p>
        </p:txBody>
      </p:sp>
      <p:sp>
        <p:nvSpPr>
          <p:cNvPr id="9" name="Shape 190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Fk7AABoIQAAEAAAACYAAAAIAAAA//////////8="/>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simpler to a more general model by relaxing a constraint </a:t>
            </a:r>
            <a:endParaRPr>
              <a:solidFill>
                <a:srgbClr val="424242"/>
              </a:solidFill>
            </a:endParaRPr>
          </a:p>
        </p:txBody>
      </p:sp>
      <p:sp>
        <p:nvSpPr>
          <p:cNvPr id="10" name="Shape 19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1" name="Shape 19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0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3" name="Shape 19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10"/>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Y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5" name="Shape 19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YB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AxkAADUsAAAaHAAAECAAACYAAAAIAAAA//////////8="/>
              </a:ext>
            </a:extLst>
          </p:cNvSpPr>
          <p:nvPr/>
        </p:nvSpPr>
        <p:spPr>
          <a:xfrm>
            <a:off x="5569585" y="4065905"/>
            <a:ext cx="1616710"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stationary </a:t>
            </a:r>
            <a:br/>
            <a:r>
              <a:rPr>
                <a:solidFill>
                  <a:srgbClr val="424242"/>
                </a:solidFill>
              </a:rPr>
              <a:t>frequencies to vary</a:t>
            </a:r>
            <a:endParaRPr>
              <a:solidFill>
                <a:srgbClr val="424242"/>
              </a:solidFill>
            </a:endParaRPr>
          </a:p>
        </p:txBody>
      </p:sp>
      <p:sp>
        <p:nvSpPr>
          <p:cNvPr id="6" name="Shape 191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gBgAAFMfAABtHAAAEAAAACYAAAAIAAAA//////////8="/>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1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w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19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DFQAAAxkAAHwcAAAaHAAAECAAACYAAAAIAAAA//////////8="/>
              </a:ext>
            </a:extLst>
          </p:cNvSpPr>
          <p:nvPr/>
        </p:nvSpPr>
        <p:spPr>
          <a:xfrm>
            <a:off x="3537585" y="4065905"/>
            <a:ext cx="1092835"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ti &amp; tv </a:t>
            </a:r>
            <a:br/>
            <a:r>
              <a:rPr>
                <a:solidFill>
                  <a:srgbClr val="424242"/>
                </a:solidFill>
              </a:rPr>
              <a:t>rates to vary</a:t>
            </a:r>
            <a:endParaRPr>
              <a:solidFill>
                <a:srgbClr val="424242"/>
              </a:solidFill>
            </a:endParaRPr>
          </a:p>
        </p:txBody>
      </p:sp>
      <p:sp>
        <p:nvSpPr>
          <p:cNvPr id="9" name="Shape 191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91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le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11" name="Shape 191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n6Q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9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vs7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PMzAAASFQAAECAAACYAAAAIAAAA//////////8="/>
              </a:ext>
            </a:extLst>
          </p:cNvSpPr>
          <p:nvPr/>
        </p:nvSpPr>
        <p:spPr>
          <a:xfrm>
            <a:off x="5569585" y="2922905"/>
            <a:ext cx="287528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allow both ti:tv rate bias and unequal stationary frequencies</a:t>
            </a:r>
            <a:endParaRPr>
              <a:solidFill>
                <a:srgbClr val="424242"/>
              </a:solidFill>
            </a:endParaRPr>
          </a:p>
        </p:txBody>
      </p:sp>
      <p:sp>
        <p:nvSpPr>
          <p:cNvPr id="13" name="Shape 191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Fk7AABoIQAAEAAAACYAAAAIAAAA//////////8="/>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simpler to a more general model by relaxing a constraint </a:t>
            </a:r>
            <a:endParaRPr>
              <a:solidFill>
                <a:srgbClr val="424242"/>
              </a:solidFill>
            </a:endParaRPr>
          </a:p>
        </p:txBody>
      </p:sp>
      <p:sp>
        <p:nvSpPr>
          <p:cNvPr id="14" name="Shape 19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5" name="Shape 19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2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3" name="Shape 192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2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5" name="Shape 19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uZC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AxkAADUsAAAaHAAAECAAACYAAAAIAAAA//////////8="/>
              </a:ext>
            </a:extLst>
          </p:cNvSpPr>
          <p:nvPr/>
        </p:nvSpPr>
        <p:spPr>
          <a:xfrm>
            <a:off x="5569585" y="4065905"/>
            <a:ext cx="1616710"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stationary </a:t>
            </a:r>
            <a:br/>
            <a:r>
              <a:rPr>
                <a:solidFill>
                  <a:srgbClr val="424242"/>
                </a:solidFill>
              </a:rPr>
              <a:t>frequencies to vary</a:t>
            </a:r>
            <a:endParaRPr>
              <a:solidFill>
                <a:srgbClr val="424242"/>
              </a:solidFill>
            </a:endParaRPr>
          </a:p>
        </p:txBody>
      </p:sp>
      <p:sp>
        <p:nvSpPr>
          <p:cNvPr id="6" name="Shape 192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gBgAAFMfAABtHAAAEAAAACYAAAAIAAAA//////////8="/>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2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4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19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DFQAAAxkAAHwcAAAaHAAAECAAACYAAAAIAAAA//////////8="/>
              </a:ext>
            </a:extLst>
          </p:cNvSpPr>
          <p:nvPr/>
        </p:nvSpPr>
        <p:spPr>
          <a:xfrm>
            <a:off x="3537585" y="4065905"/>
            <a:ext cx="1092835" cy="502285"/>
          </a:xfrm>
          <a:prstGeom prst="rect">
            <a:avLst/>
          </a:prstGeom>
          <a:noFill/>
          <a:ln>
            <a:noFill/>
          </a:ln>
          <a:effectLst/>
        </p:spPr>
        <p:txBody>
          <a:bodyPr vert="horz" wrap="non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allow ti &amp; tv </a:t>
            </a:r>
            <a:br/>
            <a:r>
              <a:rPr>
                <a:solidFill>
                  <a:srgbClr val="424242"/>
                </a:solidFill>
              </a:rPr>
              <a:t>rates to vary</a:t>
            </a:r>
            <a:endParaRPr>
              <a:solidFill>
                <a:srgbClr val="424242"/>
              </a:solidFill>
            </a:endParaRPr>
          </a:p>
        </p:txBody>
      </p:sp>
      <p:sp>
        <p:nvSpPr>
          <p:cNvPr id="9" name="Shape 19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giLz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93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11" name="Shape 19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9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vdF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Gk0AAASFQAAECAAACYAAAAIAAAA//////////8="/>
              </a:ext>
            </a:extLst>
          </p:cNvSpPr>
          <p:nvPr/>
        </p:nvSpPr>
        <p:spPr>
          <a:xfrm>
            <a:off x="5569585" y="2922905"/>
            <a:ext cx="295021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allow both ti:tv rate bias and unequal stationary frequencies</a:t>
            </a:r>
            <a:endParaRPr>
              <a:solidFill>
                <a:srgbClr val="424242"/>
              </a:solidFill>
            </a:endParaRPr>
          </a:p>
        </p:txBody>
      </p:sp>
      <p:sp>
        <p:nvSpPr>
          <p:cNvPr id="13" name="Shape 19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1MDg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flipV="1">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93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tY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15" name="Shape 19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Fbm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Xw0AAB0vAAA2DwAAECAAACYAAAAIAAAA//////////8="/>
              </a:ext>
            </a:extLst>
          </p:cNvSpPr>
          <p:nvPr/>
        </p:nvSpPr>
        <p:spPr>
          <a:xfrm>
            <a:off x="5188585" y="2173605"/>
            <a:ext cx="2470150" cy="2990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allow all relative rates to vary</a:t>
            </a:r>
            <a:endParaRPr>
              <a:solidFill>
                <a:srgbClr val="424242"/>
              </a:solidFill>
            </a:endParaRPr>
          </a:p>
        </p:txBody>
      </p:sp>
      <p:sp>
        <p:nvSpPr>
          <p:cNvPr id="16" name="Shape 193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Fk7AABoIQAAEAAAACYAAAAIAAAA//////////8="/>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simpler to a more general model by relaxing a constraint </a:t>
            </a:r>
            <a:endParaRPr>
              <a:solidFill>
                <a:srgbClr val="424242"/>
              </a:solidFill>
            </a:endParaRPr>
          </a:p>
        </p:txBody>
      </p:sp>
      <p:sp>
        <p:nvSpPr>
          <p:cNvPr id="17" name="Shape 19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T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8" name="Shape 19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4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3" name="Shape 19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aW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4" name="Shape 194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Ew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5" name="Shape 19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E5ND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7" name="Shape 3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4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194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4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19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cz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6" name="Shape 1950"/>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j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7" name="Shape 195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xhOm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8" name="Shape 19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vcm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5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195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5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JvZH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195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6" name="Shape 195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x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8" name="Shape 1960"/>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j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9" name="Shape 19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0" name="Shape 19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IG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
        <p:nvSpPr>
          <p:cNvPr id="11" name="Shape 19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yaW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HUxAAASFQAAECAAACYAAAAIAAAA//////////8="/>
              </a:ext>
            </a:extLst>
          </p:cNvSpPr>
          <p:nvPr/>
        </p:nvSpPr>
        <p:spPr>
          <a:xfrm>
            <a:off x="5569585" y="2922905"/>
            <a:ext cx="247015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relative substitution rates are equal</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6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6cD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196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QuY2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6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196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6" name="Shape 196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70"/>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197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NT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9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10" name="Shape 197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m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11" name="Shape 19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2" name="Shape 197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
        <p:nvSpPr>
          <p:cNvPr id="13" name="Shape 19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sc3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TEQAA+xEAAFsdAAASFQAAECAAACYAAAAIAAAA//////////8="/>
              </a:ext>
            </a:extLst>
          </p:cNvSpPr>
          <p:nvPr/>
        </p:nvSpPr>
        <p:spPr>
          <a:xfrm>
            <a:off x="2775585" y="2922905"/>
            <a:ext cx="199644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
        <p:nvSpPr>
          <p:cNvPr id="14" name="Shape 19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HUxAAASFQAAECAAACYAAAAIAAAA//////////8="/>
              </a:ext>
            </a:extLst>
          </p:cNvSpPr>
          <p:nvPr/>
        </p:nvSpPr>
        <p:spPr>
          <a:xfrm>
            <a:off x="5569585" y="2922905"/>
            <a:ext cx="247015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relative substitution rates are equal</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7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198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tYT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8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198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6" name="Shape 198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k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198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2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198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98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10" name="Shape 198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9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0C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12" name="Shape 198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AAf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13" name="Shape 19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iT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4" name="Shape 199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HBf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
        <p:nvSpPr>
          <p:cNvPr id="15" name="Shape 19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DhkAALYwAAAlHAAAECAAACYAAAAIAAAA//////////8="/>
              </a:ext>
            </a:extLst>
          </p:cNvSpPr>
          <p:nvPr/>
        </p:nvSpPr>
        <p:spPr>
          <a:xfrm>
            <a:off x="5569585" y="4072890"/>
            <a:ext cx="2348865"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
        <p:nvSpPr>
          <p:cNvPr id="16" name="Shape 19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HUxAAASFQAAECAAACYAAAAIAAAA//////////8="/>
              </a:ext>
            </a:extLst>
          </p:cNvSpPr>
          <p:nvPr/>
        </p:nvSpPr>
        <p:spPr>
          <a:xfrm>
            <a:off x="5569585" y="2922905"/>
            <a:ext cx="247015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relative substitution rates are equal</a:t>
            </a:r>
            <a:endParaRPr>
              <a:solidFill>
                <a:srgbClr val="424242"/>
              </a:solidFill>
            </a:endParaRPr>
          </a:p>
        </p:txBody>
      </p:sp>
      <p:sp>
        <p:nvSpPr>
          <p:cNvPr id="17" name="Shape 19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kBAf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TEQAA+xEAAFsdAAASFQAAECAAACYAAAAIAAAA//////////8="/>
              </a:ext>
            </a:extLst>
          </p:cNvSpPr>
          <p:nvPr/>
        </p:nvSpPr>
        <p:spPr>
          <a:xfrm>
            <a:off x="2775585" y="2922905"/>
            <a:ext cx="199644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9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199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199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199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6" name="Shape 200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9IjQ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200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J0cm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8" name="Shape 200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0V2k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00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10" name="Shape 200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w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00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wMC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gBgAAFMfAABtHAAAEAAAACYAAAAIAAAA//////////8="/>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0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13" name="Shape 200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14" name="Shape 20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0vb2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15" name="Shape 20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
        <p:nvSpPr>
          <p:cNvPr id="16" name="Shape 20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Lz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DhkAALYwAAAlHAAAECAAACYAAAAIAAAA//////////8="/>
              </a:ext>
            </a:extLst>
          </p:cNvSpPr>
          <p:nvPr/>
        </p:nvSpPr>
        <p:spPr>
          <a:xfrm>
            <a:off x="5569585" y="4072890"/>
            <a:ext cx="2348865"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
        <p:nvSpPr>
          <p:cNvPr id="17" name="Shape 20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zMT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TEgAADhkAAMUhAAAlHAAAECAAACYAAAAIAAAA//////////8="/>
              </a:ext>
            </a:extLst>
          </p:cNvSpPr>
          <p:nvPr/>
        </p:nvSpPr>
        <p:spPr>
          <a:xfrm>
            <a:off x="3019425" y="4072890"/>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relative ti:tv</a:t>
            </a:r>
            <a:br/>
            <a:r>
              <a:rPr>
                <a:solidFill>
                  <a:srgbClr val="424242"/>
                </a:solidFill>
              </a:rPr>
              <a:t>rates rates are equal</a:t>
            </a:r>
            <a:endParaRPr>
              <a:solidFill>
                <a:srgbClr val="424242"/>
              </a:solidFill>
            </a:endParaRPr>
          </a:p>
        </p:txBody>
      </p:sp>
      <p:sp>
        <p:nvSpPr>
          <p:cNvPr id="18" name="Shape 201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HUxAAASFQAAECAAACYAAAAIAAAA//////////8="/>
              </a:ext>
            </a:extLst>
          </p:cNvSpPr>
          <p:nvPr/>
        </p:nvSpPr>
        <p:spPr>
          <a:xfrm>
            <a:off x="5569585" y="2922905"/>
            <a:ext cx="247015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relative substitution rates are equal</a:t>
            </a:r>
            <a:endParaRPr>
              <a:solidFill>
                <a:srgbClr val="424242"/>
              </a:solidFill>
            </a:endParaRPr>
          </a:p>
        </p:txBody>
      </p:sp>
      <p:sp>
        <p:nvSpPr>
          <p:cNvPr id="19" name="Shape 20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TEQAA+xEAAFsdAAASFQAAECAAACYAAAAIAAAA//////////8="/>
              </a:ext>
            </a:extLst>
          </p:cNvSpPr>
          <p:nvPr/>
        </p:nvSpPr>
        <p:spPr>
          <a:xfrm>
            <a:off x="2775585" y="2922905"/>
            <a:ext cx="199644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1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4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3w8AAC0jAABfEgAAEAAAACYAAAAIAAAA//////////8="/>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HKY85</a:t>
            </a:r>
            <a:endParaRPr>
              <a:solidFill>
                <a:srgbClr val="424242"/>
              </a:solidFill>
            </a:endParaRPr>
          </a:p>
        </p:txBody>
      </p:sp>
      <p:sp>
        <p:nvSpPr>
          <p:cNvPr id="3" name="Shape 201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HwAANAwAAEsfAABZEAAAEAAAACYAAAAIAAAA//////////8="/>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01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17A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GwAAzgkAAC0jAABODAAAEAAAACYAAAAIAAAA//////////8="/>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GTR</a:t>
            </a:r>
            <a:endParaRPr>
              <a:solidFill>
                <a:srgbClr val="424242"/>
              </a:solidFill>
            </a:endParaRPr>
          </a:p>
        </p:txBody>
      </p:sp>
      <p:sp>
        <p:nvSpPr>
          <p:cNvPr id="5" name="Shape 20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rHwAAvwwAAB0vAADWDwAAECAAACYAAAAIAAAA//////////8="/>
              </a:ext>
            </a:extLst>
          </p:cNvSpPr>
          <p:nvPr/>
        </p:nvSpPr>
        <p:spPr>
          <a:xfrm>
            <a:off x="5188585" y="2072005"/>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only the relative </a:t>
            </a:r>
            <a:br/>
            <a:r>
              <a:rPr>
                <a:solidFill>
                  <a:srgbClr val="424242"/>
                </a:solidFill>
              </a:rPr>
              <a:t>ti:tv rates to vary</a:t>
            </a:r>
            <a:endParaRPr>
              <a:solidFill>
                <a:srgbClr val="424242"/>
              </a:solidFill>
            </a:endParaRPr>
          </a:p>
        </p:txBody>
      </p:sp>
      <p:sp>
        <p:nvSpPr>
          <p:cNvPr id="6" name="Shape 201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5IAAA8RUAAG8lAABxGAAAEAAAACYAAAAIAAAA//////////8="/>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F81</a:t>
            </a:r>
            <a:endParaRPr>
              <a:solidFill>
                <a:srgbClr val="424242"/>
              </a:solidFill>
            </a:endParaRPr>
          </a:p>
        </p:txBody>
      </p:sp>
      <p:sp>
        <p:nvSpPr>
          <p:cNvPr id="7" name="Shape 202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HwAAKRIAADgjAAAZFgAAEAAAACYAAAAIAAAA//////////8="/>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02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lGQAA8RUAANsdAABxGAAAEAAAACYAAAAIAAAA//////////8="/>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K80</a:t>
            </a:r>
            <a:endParaRPr>
              <a:solidFill>
                <a:srgbClr val="424242"/>
              </a:solidFill>
            </a:endParaRPr>
          </a:p>
        </p:txBody>
      </p:sp>
      <p:sp>
        <p:nvSpPr>
          <p:cNvPr id="9" name="Shape 202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0GwAAKRIAAGQfAAAZFgAAEAAAACYAAAAIAAAA//////////8="/>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02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gA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lHAAAAhwAAJshAACCHgAAEAAAACYAAAAIAAAA//////////8="/>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anchor="t"/>
          <a:lstStyle>
            <a:lvl1pPr defTabSz="457200">
              <a:lnSpc>
                <a:spcPts val="2400"/>
              </a:lnSpc>
              <a:tabLst>
                <a:tab pos="838200" algn="l"/>
              </a:tabLst>
              <a:defRPr sz="2000" b="1">
                <a:solidFill>
                  <a:srgbClr val="424242"/>
                </a:solidFill>
                <a:latin typeface="Times" pitchFamily="0" charset="0"/>
                <a:ea typeface="Gill Sans" pitchFamily="0" charset="0"/>
                <a:cs typeface="Gill Sans" pitchFamily="0" charset="0"/>
              </a:defRPr>
            </a:lvl1pPr>
          </a:lstStyle>
          <a:p>
            <a:pPr>
              <a:defRPr>
                <a:solidFill>
                  <a:srgbClr val="000000"/>
                </a:solidFill>
              </a:defRPr>
            </a:pPr>
            <a:r>
              <a:rPr>
                <a:solidFill>
                  <a:srgbClr val="424242"/>
                </a:solidFill>
              </a:rPr>
              <a:t>JC69</a:t>
            </a:r>
            <a:endParaRPr>
              <a:solidFill>
                <a:srgbClr val="424242"/>
              </a:solidFill>
            </a:endParaRPr>
          </a:p>
        </p:txBody>
      </p:sp>
      <p:sp>
        <p:nvSpPr>
          <p:cNvPr id="11" name="Shape 202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HwAAgBgAADsjAABtHAAAEAAAACYAAAAIAAAA//////////8="/>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0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DhkAALYwAAAlHAAAECAAACYAAAAIAAAA//////////8="/>
              </a:ext>
            </a:extLst>
          </p:cNvSpPr>
          <p:nvPr/>
        </p:nvSpPr>
        <p:spPr>
          <a:xfrm>
            <a:off x="5569585" y="4072890"/>
            <a:ext cx="2348865"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
        <p:nvSpPr>
          <p:cNvPr id="13" name="Shape 202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gBgAAFMfAABtHAAAEAAAACYAAAAIAAAA//////////8="/>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0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RQ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TEgAADhkAAMUhAAAlHAAAECAAACYAAAAIAAAA//////////8="/>
              </a:ext>
            </a:extLst>
          </p:cNvSpPr>
          <p:nvPr/>
        </p:nvSpPr>
        <p:spPr>
          <a:xfrm>
            <a:off x="3019425" y="4072890"/>
            <a:ext cx="2470150" cy="502285"/>
          </a:xfrm>
          <a:prstGeom prst="rect">
            <a:avLst/>
          </a:prstGeom>
          <a:noFill/>
          <a:ln>
            <a:noFill/>
          </a:ln>
          <a:effectLst/>
        </p:spPr>
        <p:txBody>
          <a:bodyPr vert="horz" wrap="square" lIns="50800" tIns="50800" rIns="50800" bIns="50800" numCol="1" anchor="ctr"/>
          <a:lstStyle/>
          <a:p>
            <a:pPr algn="l"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rPr>
              <a:t>assume relative ti:tv</a:t>
            </a:r>
            <a:br/>
            <a:r>
              <a:rPr>
                <a:solidFill>
                  <a:srgbClr val="424242"/>
                </a:solidFill>
              </a:rPr>
              <a:t>rates rates are equal</a:t>
            </a:r>
            <a:endParaRPr>
              <a:solidFill>
                <a:srgbClr val="424242"/>
              </a:solidFill>
            </a:endParaRPr>
          </a:p>
        </p:txBody>
      </p:sp>
      <p:sp>
        <p:nvSpPr>
          <p:cNvPr id="15" name="Shape 202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CEAAHI9AADAIwAAEAAAACYAAAAIAAAA//////////8="/>
              </a:ext>
            </a:extLst>
          </p:cNvSpPr>
          <p:nvPr/>
        </p:nvSpPr>
        <p:spPr>
          <a:xfrm>
            <a:off x="990600" y="5455920"/>
            <a:ext cx="899795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differences between models allow us to test hypotheses (to learn) about our data</a:t>
            </a:r>
            <a:endParaRPr>
              <a:solidFill>
                <a:srgbClr val="424242"/>
              </a:solidFill>
            </a:endParaRPr>
          </a:p>
        </p:txBody>
      </p:sp>
      <p:sp>
        <p:nvSpPr>
          <p:cNvPr id="16" name="Shape 20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DIgAA+xEAAHUxAAASFQAAECAAACYAAAAIAAAA//////////8="/>
              </a:ext>
            </a:extLst>
          </p:cNvSpPr>
          <p:nvPr/>
        </p:nvSpPr>
        <p:spPr>
          <a:xfrm>
            <a:off x="5569585" y="2922905"/>
            <a:ext cx="247015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relative substitution rates are equal</a:t>
            </a:r>
            <a:endParaRPr>
              <a:solidFill>
                <a:srgbClr val="424242"/>
              </a:solidFill>
            </a:endParaRPr>
          </a:p>
        </p:txBody>
      </p:sp>
      <p:sp>
        <p:nvSpPr>
          <p:cNvPr id="17" name="Shape 20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Members of the GTR substitution model family are hierarchically related</a:t>
            </a:r>
          </a:p>
        </p:txBody>
      </p:sp>
      <p:sp>
        <p:nvSpPr>
          <p:cNvPr id="18" name="Shape 203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8AAIA+AABoIQAAEAAAACYAAAAIAAAA//////////8="/>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We can move from a more general model to a simpler model by imposing a constraint </a:t>
            </a:r>
            <a:endParaRPr>
              <a:solidFill>
                <a:srgbClr val="424242"/>
              </a:solidFill>
            </a:endParaRPr>
          </a:p>
        </p:txBody>
      </p:sp>
      <p:sp>
        <p:nvSpPr>
          <p:cNvPr id="19" name="Shape 20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20" name="Shape 20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TEQAA+xEAAFsdAAASFQAAECAAACYAAAAIAAAA//////////8="/>
              </a:ext>
            </a:extLst>
          </p:cNvSpPr>
          <p:nvPr/>
        </p:nvSpPr>
        <p:spPr>
          <a:xfrm>
            <a:off x="2775585" y="2922905"/>
            <a:ext cx="1996440" cy="502285"/>
          </a:xfrm>
          <a:prstGeom prst="rect">
            <a:avLst/>
          </a:prstGeom>
          <a:noFill/>
          <a:ln>
            <a:noFill/>
          </a:ln>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assume all stationary frequencies are equal</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35"/>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tAUAAOA4AADUCAAAEAAAACYAAAAIAAAA//////////8="/>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20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YDQAAECAAACYAAAAIAAAA//////////8="/>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total number of unique models for </a:t>
            </a:r>
            <a:r>
              <a:rPr i="1">
                <a:latin typeface="Times New Roman" pitchFamily="1" charset="0"/>
                <a:ea typeface="Times New Roman" pitchFamily="1" charset="0"/>
                <a:cs typeface="Times New Roman" pitchFamily="1" charset="0"/>
              </a:rPr>
              <a:t>k</a:t>
            </a:r>
            <a:r>
              <a:t> relative-rate parameters is described </a:t>
            </a:r>
            <a:br/>
            <a:r>
              <a:t>     by Bell numbers:</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BYAABAOAACsJgAAiBMAABAAAAAmAAAACAAAAP//////////"/>
              </a:ext>
            </a:extLst>
          </p:cNvPicPr>
          <p:nvPr/>
        </p:nvPicPr>
        <p:blipFill>
          <a:blip r:embed="rId2"/>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How many members of the GTR model family are there?</a:t>
            </a:r>
          </a:p>
        </p:txBody>
      </p:sp>
      <p:sp>
        <p:nvSpPr>
          <p:cNvPr id="6" name="Shape 20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UAAHw4AABwFwAAECAAACYAAAAIAAAA//////////8="/>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which is the sum of the Sterling numbers of the second kind:</a:t>
            </a:r>
          </a:p>
        </p:txBody>
      </p:sp>
      <p:pic>
        <p:nvPicPr>
          <p:cNvPr id="3"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hAAADwZAACeLAAAtB4AABAAAAAmAAAACAAAAP//////////"/>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BYAABAOAACsJgAAiBMAABAAAAAmAAAACAAAAP//////////"/>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44"/>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R+B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tAUAAOA4AADUCAAAEAAAACYAAAAIAAAA//////////8="/>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20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YDQAAECAAACYAAAAIAAAA//////////8="/>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total number of unique models for </a:t>
            </a:r>
            <a:r>
              <a:rPr i="1">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7" name="Shape 20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How many members of the GTR model family are there?</a:t>
            </a:r>
          </a:p>
        </p:txBody>
      </p:sp>
      <p:sp>
        <p:nvSpPr>
          <p:cNvPr id="8" name="Shape 20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2NjY2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hAAADwZAACeLAAAtB4AABAAAAAmAAAACAAAAP//////////"/>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3"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BYAABAOAACsJgAAiBMAABAAAAAmAAAACAAAAP//////////"/>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4" name="Shape 20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CCAAAHw4AACdIgAAECAAACYAAAAIAAAA//////////8="/>
              </a:ext>
            </a:extLst>
          </p:cNvSpPr>
          <p:nvPr/>
        </p:nvSpPr>
        <p:spPr>
          <a:xfrm>
            <a:off x="1003300" y="5207000"/>
            <a:ext cx="8178800" cy="4197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蘋果儷中黑" pitchFamily="0" charset="0"/>
                <a:cs typeface="蘋果儷中黑" pitchFamily="0" charset="0"/>
              </a:defRPr>
            </a:pPr>
            <a:r>
              <a:rPr sz="1800">
                <a:latin typeface="Arial" pitchFamily="2" charset="0"/>
                <a:ea typeface="Arial" pitchFamily="2" charset="0"/>
                <a:cs typeface="Arial" pitchFamily="2" charset="0"/>
              </a:rPr>
              <a:t>For </a:t>
            </a:r>
            <a:r>
              <a:rPr sz="1800" i="1">
                <a:latin typeface="Times New Roman" pitchFamily="1" charset="0"/>
                <a:ea typeface="Times New Roman" pitchFamily="1" charset="0"/>
                <a:cs typeface="Times New Roman" pitchFamily="1" charset="0"/>
              </a:rPr>
              <a:t>K</a:t>
            </a:r>
            <a:r>
              <a:rPr sz="1800">
                <a:latin typeface="Times New Roman" pitchFamily="1" charset="0"/>
                <a:ea typeface="Times New Roman" pitchFamily="1" charset="0"/>
                <a:cs typeface="Times New Roman" pitchFamily="1" charset="0"/>
              </a:rPr>
              <a:t> = 6:</a:t>
            </a:r>
            <a:r>
              <a:rPr>
                <a:latin typeface="Times New Roman" pitchFamily="1" charset="0"/>
                <a:ea typeface="Times New Roman" pitchFamily="1" charset="0"/>
                <a:cs typeface="Times New Roman" pitchFamily="1" charset="0"/>
              </a:rPr>
              <a:t> </a:t>
            </a:r>
            <a:endParaRPr>
              <a:latin typeface="Times New Roman" pitchFamily="1" charset="0"/>
              <a:ea typeface="Times New Roman" pitchFamily="1" charset="0"/>
              <a:cs typeface="Times New Roman" pitchFamily="1" charset="0"/>
            </a:endParaRPr>
          </a:p>
        </p:txBody>
      </p:sp>
      <p:pic>
        <p:nvPicPr>
          <p:cNvPr id="5"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oBkAAHQiAABgIwAAkCQAABAAAAAmAAAACAAAAP//////////"/>
              </a:ext>
            </a:extLst>
          </p:cNvPicPr>
          <p:nvPr/>
        </p:nvPicPr>
        <p:blipFill>
          <a:blip r:embed="rId4"/>
          <a:stretch>
            <a:fillRect/>
          </a:stretch>
        </p:blipFill>
        <p:spPr>
          <a:xfrm>
            <a:off x="4165600" y="5600700"/>
            <a:ext cx="1584960" cy="342900"/>
          </a:xfrm>
          <a:prstGeom prst="rect">
            <a:avLst/>
          </a:prstGeom>
          <a:noFill/>
          <a:ln>
            <a:noFill/>
          </a:ln>
          <a:effectLst>
            <a:outerShdw blurRad="63500" dist="63760" dir="2700000">
              <a:srgbClr val="000000">
                <a:alpha val="4000"/>
              </a:srgbClr>
            </a:outerShdw>
          </a:effectLst>
        </p:spPr>
      </p:pic>
      <p:sp>
        <p:nvSpPr>
          <p:cNvPr id="6" name="Shape 20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UAAHw4AABwFwAAECAAACYAAAAIAAAA//////////8="/>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which is the sum of the Sterling numbers of the second kind:</a:t>
            </a:r>
          </a:p>
        </p:txBody>
      </p:sp>
      <p:sp>
        <p:nvSpPr>
          <p:cNvPr id="7" name="Shape 2054"/>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4A8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tAUAAOA4AADUCAAAEAAAACYAAAAIAAAA//////////8="/>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20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D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YDQAAECAAACYAAAAIAAAA//////////8="/>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total number of unique models for </a:t>
            </a:r>
            <a:r>
              <a:rPr i="1">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9" name="Shape 20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D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How many members of the GTR model family are there?</a:t>
            </a:r>
          </a:p>
        </p:txBody>
      </p:sp>
      <p:sp>
        <p:nvSpPr>
          <p:cNvPr id="10" name="Shape 20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4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5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fAYAAOA4AACcCQAAEAAAACYAAAAIAAAA//////////8="/>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2060"/>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lc2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CQAAYAkAAEQ0AABALgAAEAAAACYAAAAIAAAA//////////8="/>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Q8AAHQJAAD7LQAAYCwAABAAAAAmAAAACAAAAP//////////"/>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2"/>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CAUexs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cEQAA3AoAADgTAAAcDAAAEAAAACYAAAAIAAAA//////////8="/>
              </a:ext>
            </a:extLst>
          </p:cNvSpPr>
          <p:nvPr/>
        </p:nvSpPr>
        <p:spPr>
          <a:xfrm>
            <a:off x="2781300" y="1765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2063"/>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PMc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EIgAAXA0AAOAkAACcDgAAEAAAACYAAAAIAAAA//////////8="/>
              </a:ext>
            </a:extLst>
          </p:cNvSpPr>
          <p:nvPr/>
        </p:nvSpPr>
        <p:spPr>
          <a:xfrm>
            <a:off x="5651500" y="21717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206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MYVa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cEQAA5CoAADgTAAAkLAAAEAAAACYAAAAIAAAA//////////8="/>
              </a:ext>
            </a:extLst>
          </p:cNvSpPr>
          <p:nvPr/>
        </p:nvSpPr>
        <p:spPr>
          <a:xfrm>
            <a:off x="2781300" y="6972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20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How many members of the GTR model family are there?</a:t>
            </a:r>
          </a:p>
        </p:txBody>
      </p:sp>
      <p:sp>
        <p:nvSpPr>
          <p:cNvPr id="9" name="Shape 20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efR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499" fill="hold"/>
                                        <p:tgtEl>
                                          <p:spTgt spid="5"/>
                                        </p:tgtEl>
                                        <p:attrNameLst>
                                          <p:attrName>ppt_x</p:attrName>
                                        </p:attrNameLst>
                                      </p:cBhvr>
                                      <p:tavLst>
                                        <p:tav tm="0">
                                          <p:val>
                                            <p:strVal val="#ppt_x"/>
                                          </p:val>
                                        </p:tav>
                                        <p:tav tm="100000">
                                          <p:val>
                                            <p:strVal val="#ppt_x"/>
                                          </p:val>
                                        </p:tav>
                                      </p:tavLst>
                                    </p:anim>
                                    <p:anim calcmode="lin" valueType="num">
                                      <p:cBhvr>
                                        <p:cTn id="8" dur="499"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499"/>
                            </p:stCondLst>
                            <p:childTnLst>
                              <p:par>
                                <p:cTn id="10" presetID="2" presetClass="entr" presetSubtype="1" fill="hold" grpId="0" nodeType="afterEffect">
                                  <p:stCondLst>
                                    <p:cond delay="0"/>
                                  </p:stCondLst>
                                  <p:iterate type="lt">
                                    <p:tmAbs val="0"/>
                                  </p:iterate>
                                  <p:childTnLst>
                                    <p:set>
                                      <p:cBhvr>
                                        <p:cTn id="11" dur="1" fill="hold">
                                          <p:stCondLst>
                                            <p:cond delay="0"/>
                                          </p:stCondLst>
                                        </p:cTn>
                                        <p:tgtEl>
                                          <p:spTgt spid="6"/>
                                        </p:tgtEl>
                                        <p:attrNameLst>
                                          <p:attrName>style.visibility</p:attrName>
                                        </p:attrNameLst>
                                      </p:cBhvr>
                                      <p:to>
                                        <p:strVal val="visible"/>
                                      </p:to>
                                    </p:set>
                                    <p:anim calcmode="lin" valueType="num">
                                      <p:cBhvr>
                                        <p:cTn id="12" dur="499" fill="hold"/>
                                        <p:tgtEl>
                                          <p:spTgt spid="6"/>
                                        </p:tgtEl>
                                        <p:attrNameLst>
                                          <p:attrName>ppt_x</p:attrName>
                                        </p:attrNameLst>
                                      </p:cBhvr>
                                      <p:tavLst>
                                        <p:tav tm="0">
                                          <p:val>
                                            <p:strVal val="#ppt_x"/>
                                          </p:val>
                                        </p:tav>
                                        <p:tav tm="100000">
                                          <p:val>
                                            <p:strVal val="#ppt_x"/>
                                          </p:val>
                                        </p:tav>
                                      </p:tavLst>
                                    </p:anim>
                                    <p:anim calcmode="lin" valueType="num">
                                      <p:cBhvr>
                                        <p:cTn id="13" dur="499"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998"/>
                            </p:stCondLst>
                            <p:childTnLst>
                              <p:par>
                                <p:cTn id="15" presetID="2" presetClass="entr" presetSubtype="1" fill="hold" grpId="0" nodeType="afterEffect">
                                  <p:stCondLst>
                                    <p:cond delay="0"/>
                                  </p:stCondLst>
                                  <p:iterate type="lt">
                                    <p:tmAbs val="0"/>
                                  </p:iterate>
                                  <p:childTnLst>
                                    <p:set>
                                      <p:cBhvr>
                                        <p:cTn id="16" dur="1" fill="hold">
                                          <p:stCondLst>
                                            <p:cond delay="0"/>
                                          </p:stCondLst>
                                        </p:cTn>
                                        <p:tgtEl>
                                          <p:spTgt spid="7"/>
                                        </p:tgtEl>
                                        <p:attrNameLst>
                                          <p:attrName>style.visibility</p:attrName>
                                        </p:attrNameLst>
                                      </p:cBhvr>
                                      <p:to>
                                        <p:strVal val="visible"/>
                                      </p:to>
                                    </p:set>
                                    <p:anim calcmode="lin" valueType="num">
                                      <p:cBhvr>
                                        <p:cTn id="17" dur="499" fill="hold"/>
                                        <p:tgtEl>
                                          <p:spTgt spid="7"/>
                                        </p:tgtEl>
                                        <p:attrNameLst>
                                          <p:attrName>ppt_x</p:attrName>
                                        </p:attrNameLst>
                                      </p:cBhvr>
                                      <p:tavLst>
                                        <p:tav tm="0">
                                          <p:val>
                                            <p:strVal val="#ppt_x"/>
                                          </p:val>
                                        </p:tav>
                                        <p:tav tm="100000">
                                          <p:val>
                                            <p:strVal val="#ppt_x"/>
                                          </p:val>
                                        </p:tav>
                                      </p:tavLst>
                                    </p:anim>
                                    <p:anim calcmode="lin" valueType="num">
                                      <p:cBhvr>
                                        <p:cTn id="18" dur="499"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extLst>
      <p:ext uri="smNativeData">
        <pr:smNativeData xmlns:pr="smNativeData" val="nYDcXAMAAAAFAAAA/f///wEAAAACAAAAAQAAAAAAAAAAAAAAAAAAAAoAAAD9////AQAAAAIAAAABAAAAAAAAAAAAAAAAAAAADwAAAP3///8BAAAAAgAAAAEAAAAAAAAAAAAAAAAAAAA="/>
      </p:ext>
    </p:ext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7" name="Shape 3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vBYAANo6AACYGgAAECAAACYAAAAIAAAA//////////8="/>
              </a:ext>
            </a:extLst>
          </p:cNvSpPr>
          <p:nvPr/>
        </p:nvSpPr>
        <p:spPr>
          <a:xfrm>
            <a:off x="990600" y="3695700"/>
            <a:ext cx="8576310" cy="6273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xgAAOAaAADlJQAAnh0AABAAAAAmAAAACAAAAP//////////"/>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5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P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fAYAAOA4AACcCQAAEAAAACYAAAAIAAAA//////////8="/>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20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oO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gCgAAACAAACYAAAAIAAAA//////////8="/>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Limitations of the GTR model family: </a:t>
            </a:r>
          </a:p>
          <a:p>
            <a:pPr algn="l">
              <a:defRPr sz="2000">
                <a:latin typeface="Arial" pitchFamily="2" charset="0"/>
                <a:ea typeface="Arial" pitchFamily="2" charset="0"/>
                <a:cs typeface="Arial" pitchFamily="2" charset="0"/>
              </a:defRPr>
            </a:pPr>
            <a:r>
              <a:t>Homogeneity along the sequence and along the tree</a:t>
            </a:r>
          </a:p>
        </p:txBody>
      </p:sp>
      <p:sp>
        <p:nvSpPr>
          <p:cNvPr id="4" name="Shape 20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P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val="SMDATA_13_nYDcXB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AwAAegsAAGI5AAAuDgAAAAAAACYAAAAIAAAA//////////8="/>
              </a:ext>
            </a:extLst>
          </p:cNvSpPr>
          <p:nvPr/>
        </p:nvSpPr>
        <p:spPr>
          <a:xfrm>
            <a:off x="608965" y="1865630"/>
            <a:ext cx="8719185" cy="439420"/>
          </a:xfrm>
          <a:prstGeom prst="rect">
            <a:avLst/>
          </a:prstGeom>
          <a:noFill/>
          <a:ln>
            <a:noFill/>
          </a:ln>
          <a:effectLst/>
        </p:spPr>
        <p:txBody>
          <a:bodyPr vert="horz" wrap="square" numCol="1" anchor="t"/>
          <a:lstStyle/>
          <a:p>
            <a:pPr lvl="1" algn="l">
              <a:buFont typeface="Wingdings" pitchFamily="2" charset="2"/>
              <a:buChar char=""/>
              <a:defRPr sz="2000">
                <a:latin typeface="Arial" pitchFamily="2" charset="0"/>
                <a:ea typeface="Arial" pitchFamily="2" charset="0"/>
                <a:cs typeface="Arial" pitchFamily="2"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a:latin typeface="Arial" pitchFamily="2" charset="0"/>
                <a:ea typeface="Arial" pitchFamily="2" charset="0"/>
                <a:cs typeface="Arial" pitchFamily="2" charset="0"/>
              </a:defRPr>
            </a:pPr>
          </a:p>
          <a:p>
            <a:pPr lvl="1" algn="l">
              <a:buFont typeface="Wingdings" pitchFamily="2" charset="2"/>
              <a:buChar char=""/>
              <a:defRPr sz="2000">
                <a:latin typeface="Arial" pitchFamily="2" charset="0"/>
                <a:ea typeface="Arial" pitchFamily="2" charset="0"/>
                <a:cs typeface="Arial" pitchFamily="2" charset="0"/>
              </a:defRPr>
            </a:pPr>
            <a:r>
              <a:t>If the process were homogeneous along the tree, the sequences would all be similar in their ACGT composition</a:t>
            </a:r>
          </a:p>
          <a:p>
            <a:pPr algn="l">
              <a:defRPr sz="2000">
                <a:latin typeface="Arial" pitchFamily="2" charset="0"/>
                <a:ea typeface="Arial" pitchFamily="2" charset="0"/>
                <a:cs typeface="Arial" pitchFamily="2" charset="0"/>
              </a:defRPr>
            </a:pPr>
          </a:p>
          <a:p>
            <a:pPr algn="l">
              <a:defRPr sz="2000">
                <a:latin typeface="Arial" pitchFamily="2" charset="0"/>
                <a:ea typeface="Arial" pitchFamily="2" charset="0"/>
                <a:cs typeface="Arial" pitchFamily="2" charset="0"/>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5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BAAAfAYAAOA4AACcCQAAEAAAACYAAAAIAAAA//////////8="/>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20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gCgAAACAAACYAAAAIAAAA//////////8="/>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Limitations of the GTR model family: </a:t>
            </a:r>
          </a:p>
          <a:p>
            <a:pPr algn="l">
              <a:defRPr sz="2000">
                <a:latin typeface="Arial" pitchFamily="2" charset="0"/>
                <a:ea typeface="Arial" pitchFamily="2" charset="0"/>
                <a:cs typeface="Arial" pitchFamily="2" charset="0"/>
              </a:defRPr>
            </a:pPr>
            <a:r>
              <a:t>Homogeneity along the sequence and along the tree</a:t>
            </a:r>
          </a:p>
        </p:txBody>
      </p:sp>
      <p:sp>
        <p:nvSpPr>
          <p:cNvPr id="4" name="Shape 20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Mi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val="SMDATA_13_nYDcXB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AwAAegsAAGI5AAAuDgAAAAAAACYAAAAIAAAA//////////8="/>
              </a:ext>
            </a:extLst>
          </p:cNvSpPr>
          <p:nvPr/>
        </p:nvSpPr>
        <p:spPr>
          <a:xfrm>
            <a:off x="608965" y="1865630"/>
            <a:ext cx="8719185" cy="439420"/>
          </a:xfrm>
          <a:prstGeom prst="rect">
            <a:avLst/>
          </a:prstGeom>
          <a:noFill/>
          <a:ln>
            <a:noFill/>
          </a:ln>
          <a:effectLst/>
        </p:spPr>
        <p:txBody>
          <a:bodyPr vert="horz" wrap="square" numCol="1" anchor="t"/>
          <a:lstStyle/>
          <a:p>
            <a:pPr lvl="1" algn="l">
              <a:buFont typeface="Wingdings" pitchFamily="2" charset="2"/>
              <a:buChar char=""/>
              <a:defRPr sz="2000">
                <a:latin typeface="Arial" pitchFamily="2" charset="0"/>
                <a:ea typeface="Arial" pitchFamily="2" charset="0"/>
                <a:cs typeface="Arial" pitchFamily="2"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a:latin typeface="Arial" pitchFamily="2" charset="0"/>
                <a:ea typeface="Arial" pitchFamily="2" charset="0"/>
                <a:cs typeface="Arial" pitchFamily="2" charset="0"/>
              </a:defRPr>
            </a:pPr>
          </a:p>
          <a:p>
            <a:pPr lvl="1" algn="l">
              <a:buFont typeface="Wingdings" pitchFamily="2" charset="2"/>
              <a:buChar char=""/>
              <a:defRPr sz="2000">
                <a:latin typeface="Arial" pitchFamily="2" charset="0"/>
                <a:ea typeface="Arial" pitchFamily="2" charset="0"/>
                <a:cs typeface="Arial" pitchFamily="2" charset="0"/>
              </a:defRPr>
            </a:pPr>
            <a:r>
              <a:t>If the process were homogeneous along the tree, the sequences would all be similar in their ACGT composition</a:t>
            </a:r>
          </a:p>
          <a:p>
            <a:pPr algn="l">
              <a:defRPr sz="2000">
                <a:latin typeface="Arial" pitchFamily="2" charset="0"/>
                <a:ea typeface="Arial" pitchFamily="2" charset="0"/>
                <a:cs typeface="Arial" pitchFamily="2" charset="0"/>
              </a:defRPr>
            </a:pPr>
          </a:p>
          <a:p>
            <a:pPr algn="l">
              <a:defRPr sz="2000">
                <a:latin typeface="Arial" pitchFamily="2" charset="0"/>
                <a:ea typeface="Arial" pitchFamily="2" charset="0"/>
                <a:cs typeface="Arial" pitchFamily="2" charset="0"/>
              </a:defRPr>
            </a:pPr>
            <a:r>
              <a:t>Failure to account for heterogeneity along the tree and along the sequence can result in erroneous tree topologies, incorrect inferences of selection, etc.</a:t>
            </a:r>
          </a:p>
          <a:p>
            <a:pPr algn="l">
              <a:defRPr sz="2000">
                <a:latin typeface="Arial" pitchFamily="2" charset="0"/>
                <a:ea typeface="Arial" pitchFamily="2" charset="0"/>
                <a:cs typeface="Arial" pitchFamily="2" charset="0"/>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0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20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20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20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20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20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20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2078"/>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VF97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1A0AAAYGAAAsEAAAEAAAACYAAAAIAAAA//////////8="/>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0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0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20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20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CfpW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20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20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j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20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20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c3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2090"/>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5gP/8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AAAACBEAAHIDAABgEwAAEAAAACYAAAAIAAAA//////////8="/>
              </a:ext>
            </a:extLst>
          </p:cNvSpPr>
          <p:nvPr/>
        </p:nvSpPr>
        <p:spPr>
          <a:xfrm>
            <a:off x="151130" y="27686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20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20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sLz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20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
        <p:nvSpPr>
          <p:cNvPr id="5" name="Shape 20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e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tAoAAGA2AADsDAAAECAAACYAAAAIAAAA//////////8="/>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rate of the substitution process is constant across sites</a:t>
            </a:r>
            <a:endParaRPr>
              <a:solidFill>
                <a:srgbClr val="424242"/>
              </a:solidFill>
            </a:endParaRPr>
          </a:p>
        </p:txBody>
      </p:sp>
      <p:sp>
        <p:nvSpPr>
          <p:cNvPr id="6" name="Shape 20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gAwAAGA2AAC4DgAAECAAACYAAAAIAAAA//////////8="/>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nature of the substitution process is constant across sites</a:t>
            </a:r>
            <a:endParaRPr>
              <a:solidFill>
                <a:srgbClr val="424242"/>
              </a:solidFill>
            </a:endParaRPr>
          </a:p>
        </p:txBody>
      </p:sp>
      <p:sp>
        <p:nvSpPr>
          <p:cNvPr id="7" name="Shape 20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L2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YA4AAGA2AACYEAAAECAAACYAAAAIAAAA//////////8="/>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sites are independent</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20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21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21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
        <p:nvSpPr>
          <p:cNvPr id="5" name="Shape 21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tAoAAGA2AADsDAAAECAAACYAAAAIAAAA//////////8="/>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rate of the substitution process is constant across sites</a:t>
            </a:r>
            <a:endParaRPr>
              <a:solidFill>
                <a:srgbClr val="424242"/>
              </a:solidFill>
            </a:endParaRPr>
          </a:p>
        </p:txBody>
      </p:sp>
      <p:sp>
        <p:nvSpPr>
          <p:cNvPr id="6" name="Shape 21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gAwAAGA2AAC4DgAAECAAACYAAAAIAAAA//////////8="/>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nature of the substitution process is constant across sites</a:t>
            </a:r>
            <a:endParaRPr>
              <a:solidFill>
                <a:srgbClr val="424242"/>
              </a:solidFill>
            </a:endParaRPr>
          </a:p>
        </p:txBody>
      </p:sp>
      <p:sp>
        <p:nvSpPr>
          <p:cNvPr id="7" name="Shape 21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jS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YA4AAGA2AACYEAAAECAAACYAAAAIAAAA//////////8="/>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sites are independent</a:t>
            </a:r>
            <a:endParaRPr>
              <a:solidFill>
                <a:srgbClr val="424242"/>
              </a:solidFill>
            </a:endParaRPr>
          </a:p>
        </p:txBody>
      </p:sp>
      <p:sp>
        <p:nvSpPr>
          <p:cNvPr id="8" name="Shape 210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8BwAA5AoAAC8vAAD0DAAAEAAAACYAAAAIAAAA//////////8="/>
              </a:ext>
            </a:extLst>
          </p:cNvSpPr>
          <p:nvPr/>
        </p:nvSpPr>
        <p:spPr>
          <a:xfrm>
            <a:off x="1257300" y="1770380"/>
            <a:ext cx="641286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lWQQ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oIgAAOicAACgiAABeKwAAEAAAACYAAAAIAAAA//////////8="/>
              </a:ext>
            </a:extLst>
          </p:cNvSpPr>
          <p:nvPr/>
        </p:nvSpPr>
        <p:spPr>
          <a:xfrm flipV="1">
            <a:off x="55524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GgAAFCsAAMEpAADrLAAAECAAACYAAAAIAAAA//////////8="/>
              </a:ext>
            </a:extLst>
          </p:cNvSpPr>
          <p:nvPr/>
        </p:nvSpPr>
        <p:spPr>
          <a:xfrm>
            <a:off x="43180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5" name="Shape 21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QOe4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1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LA2xwQ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gIgAAOicAAKAiAABeKwAAEAAAACYAAAAIAAAA//////////8="/>
              </a:ext>
            </a:extLst>
          </p:cNvSpPr>
          <p:nvPr/>
        </p:nvSpPr>
        <p:spPr>
          <a:xfrm flipV="1">
            <a:off x="5628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1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Yt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IGwAAFCsAADkqAADrLAAAECAAACYAAAAIAAAA//////////8="/>
              </a:ext>
            </a:extLst>
          </p:cNvSpPr>
          <p:nvPr/>
        </p:nvSpPr>
        <p:spPr>
          <a:xfrm>
            <a:off x="4394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5" name="Shape 21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RX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IdPn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G5PO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EIwAAOicAAAQjAABeKwAAEAAAACYAAAAIAAAA//////////8="/>
              </a:ext>
            </a:extLst>
          </p:cNvSpPr>
          <p:nvPr/>
        </p:nvSpPr>
        <p:spPr>
          <a:xfrm flipV="1">
            <a:off x="5692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Zva/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sGwAAFCsAAJ0qAADrLAAAECAAACYAAAAIAAAA//////////8="/>
              </a:ext>
            </a:extLst>
          </p:cNvSpPr>
          <p:nvPr/>
        </p:nvSpPr>
        <p:spPr>
          <a:xfrm>
            <a:off x="4457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5" name="Shape 21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Kl34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2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0N5y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5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IwAAOicAAGgjAABeKwAAEAAAACYAAAAIAAAA//////////8="/>
              </a:ext>
            </a:extLst>
          </p:cNvSpPr>
          <p:nvPr/>
        </p:nvSpPr>
        <p:spPr>
          <a:xfrm flipV="1">
            <a:off x="5755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QGwAAFCsAAAErAADrLAAAECAAACYAAAAIAAAA//////////8="/>
              </a:ext>
            </a:extLst>
          </p:cNvSpPr>
          <p:nvPr/>
        </p:nvSpPr>
        <p:spPr>
          <a:xfrm>
            <a:off x="4521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5" name="Shape 21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iWl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IP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AG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HDQ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7" name="Shape 3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vBYAANo6AACYGgAAECAAACYAAAAIAAAA//////////8="/>
              </a:ext>
            </a:extLst>
          </p:cNvSpPr>
          <p:nvPr/>
        </p:nvSpPr>
        <p:spPr>
          <a:xfrm>
            <a:off x="990600" y="3695700"/>
            <a:ext cx="8576310" cy="6273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xgAAOAaAADlJQAAnh0AABAAAAAmAAAACAAAAP//////////"/>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B0AANo6AADoHwAAECAAACYAAAAIAAAA//////////8="/>
              </a:ext>
            </a:extLst>
          </p:cNvSpPr>
          <p:nvPr/>
        </p:nvSpPr>
        <p:spPr>
          <a:xfrm>
            <a:off x="990600" y="4826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xgAAOgfAADtJQAAqSIAABAAAAAmAAAACAAAAP//////////"/>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MIwAAOicAAMwjAABeKwAAEAAAACYAAAAIAAAA//////////8="/>
              </a:ext>
            </a:extLst>
          </p:cNvSpPr>
          <p:nvPr/>
        </p:nvSpPr>
        <p:spPr>
          <a:xfrm flipV="1">
            <a:off x="5819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0HAAAFCsAAGUrAADrLAAAECAAACYAAAAIAAAA//////////8="/>
              </a:ext>
            </a:extLst>
          </p:cNvSpPr>
          <p:nvPr/>
        </p:nvSpPr>
        <p:spPr>
          <a:xfrm>
            <a:off x="4584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5" name="Shape 21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EJAAAOicAAEQkAABeKwAAEAAAACYAAAAIAAAA//////////8="/>
              </a:ext>
            </a:extLst>
          </p:cNvSpPr>
          <p:nvPr/>
        </p:nvSpPr>
        <p:spPr>
          <a:xfrm flipV="1">
            <a:off x="58953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21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sHAAAFCsAAN0rAADrLAAAECAAACYAAAAIAAAA//////////8="/>
              </a:ext>
            </a:extLst>
          </p:cNvSpPr>
          <p:nvPr/>
        </p:nvSpPr>
        <p:spPr>
          <a:xfrm>
            <a:off x="46609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5" name="Shape 21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ZW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4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52U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A_translation.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JbX1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r+aC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CoAAKY9AAD5LAAAECAAACYAAAAIAAAA//////////8="/>
              </a:ext>
            </a:extLst>
          </p:cNvSpPr>
          <p:nvPr/>
        </p:nvSpPr>
        <p:spPr>
          <a:xfrm>
            <a:off x="639445" y="6987540"/>
            <a:ext cx="938212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The substitution rates may differ between sites at different codon positions of protein-coding genes</a:t>
            </a:r>
          </a:p>
        </p:txBody>
      </p:sp>
      <p:sp>
        <p:nvSpPr>
          <p:cNvPr id="4" name="Shape 21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wDEo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5" name="Shape 21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nE9U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8S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pic>
        <p:nvPicPr>
          <p:cNvPr id="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zs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goAAK0pAADCKQAAeyoAABAAAAAmAAAACAAAAP//////////"/>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4" name="Shape 21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fEOR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EgAAFCsAALshAADrLAAAECAAACYAAAAIAAAA//////////8="/>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region</a:t>
            </a:r>
            <a:endParaRPr>
              <a:solidFill>
                <a:srgbClr val="424242"/>
              </a:solidFill>
            </a:endParaRPr>
          </a:p>
        </p:txBody>
      </p:sp>
      <p:sp>
        <p:nvSpPr>
          <p:cNvPr id="5" name="Shape 21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20M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6" name="Shape 21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Xat9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qLAAAFCsAAJw7AADrLAAAECAAACYAAAAIAAAA//////////8="/>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region</a:t>
            </a:r>
            <a:endParaRPr>
              <a:solidFill>
                <a:srgbClr val="424242"/>
              </a:solidFill>
            </a:endParaRPr>
          </a:p>
        </p:txBody>
      </p:sp>
      <p:pic>
        <p:nvPicPr>
          <p:cNvPr id="3"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goAAK0pAADCKQAAeyoAABAAAAAmAAAACAAAAP//////////"/>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EgAAFCsAALshAADrLAAAECAAACYAAAAIAAAA//////////8="/>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region</a:t>
            </a:r>
            <a:endParaRPr>
              <a:solidFill>
                <a:srgbClr val="424242"/>
              </a:solidFill>
            </a:endParaRPr>
          </a:p>
        </p:txBody>
      </p:sp>
      <p:pic>
        <p:nvPicPr>
          <p:cNvPr id="6"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ywAAK0pAADTOwAAeyoAABAAAAAmAAAACAAAAP//////////"/>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8" name="Shape 21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qLAAAFCsAAJw7AADrLAAAECAAACYAAAAIAAAA//////////8="/>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loop region</a:t>
            </a:r>
            <a:endParaRPr>
              <a:solidFill>
                <a:srgbClr val="424242"/>
              </a:solidFill>
            </a:endParaRPr>
          </a:p>
        </p:txBody>
      </p:sp>
      <p:pic>
        <p:nvPicPr>
          <p:cNvPr id="3"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ZHl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kaXN0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goAAK0pAADCKQAAeyoAABAAAAAmAAAACAAAAP//////////"/>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0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EgAAFCsAALshAADrLAAAECAAACYAAAAIAAAA//////////8="/>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stem region</a:t>
            </a:r>
            <a:endParaRPr>
              <a:solidFill>
                <a:srgbClr val="424242"/>
              </a:solidFill>
            </a:endParaRPr>
          </a:p>
        </p:txBody>
      </p:sp>
      <p:pic>
        <p:nvPicPr>
          <p:cNvPr id="6"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jTG9j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ywAAK0pAADTOwAAeyoAABAAAAAmAAAACAAAAP//////////"/>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8" name="Shape 21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vdX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CoAALI7AAD5LAAAECAAACYAAAAIAAAA//////////8="/>
              </a:ext>
            </a:extLst>
          </p:cNvSpPr>
          <p:nvPr/>
        </p:nvSpPr>
        <p:spPr>
          <a:xfrm>
            <a:off x="639445" y="69875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The substitution rates may differ between stem and loop regions of ribosomal gene regions</a:t>
            </a:r>
          </a:p>
        </p:txBody>
      </p:sp>
      <p:sp>
        <p:nvSpPr>
          <p:cNvPr id="4" name="Shape 21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yc3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5" name="Shape 217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udl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rates across sites is a prevalent feature of empirical datasets </a:t>
            </a:r>
          </a:p>
        </p:txBody>
      </p:sp>
      <p:sp>
        <p:nvSpPr>
          <p:cNvPr id="3" name="Shape 21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4" name="Shape 21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H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T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I87AAAEDgAAECAAACYAAAAIAAAA//////////8="/>
              </a:ext>
            </a:extLst>
          </p:cNvSpPr>
          <p:nvPr/>
        </p:nvSpPr>
        <p:spPr>
          <a:xfrm>
            <a:off x="1003300" y="1917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may vary across because of:</a:t>
            </a:r>
          </a:p>
        </p:txBody>
      </p:sp>
      <p:sp>
        <p:nvSpPr>
          <p:cNvPr id="3" name="Shape 21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ZKQ0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rates across sites is a prevalent feature of empirical datasets </a:t>
            </a:r>
          </a:p>
        </p:txBody>
      </p:sp>
      <p:sp>
        <p:nvSpPr>
          <p:cNvPr id="4" name="Shape 21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5" name="Shape 21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1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6A0AAI87AADQEQAAACAAACYAAAAIAAAA//////////8="/>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systematic bias in mutation rates</a:t>
            </a:r>
          </a:p>
          <a:p>
            <a:pPr/>
            <a:r>
              <a:t>biased Gene conversion</a:t>
            </a:r>
          </a:p>
        </p:txBody>
      </p:sp>
      <p:sp>
        <p:nvSpPr>
          <p:cNvPr id="7" name="Shape 21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hEAAI87AAC6EwAAACAAACYAAAAIAAAA//////////8="/>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differences in functional constraints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6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LjY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BQAAI87AAAgFwAAACAAACYAAAAIAAAA//////////8="/>
              </a:ext>
            </a:extLst>
          </p:cNvSpPr>
          <p:nvPr/>
        </p:nvSpPr>
        <p:spPr>
          <a:xfrm>
            <a:off x="1003300" y="33782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Under simulation, failure to accommodate ASRV can cause biased estimates of:</a:t>
            </a:r>
          </a:p>
        </p:txBody>
      </p:sp>
      <p:sp>
        <p:nvSpPr>
          <p:cNvPr id="3" name="Shape 21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yZo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5BYAAI87AAAAGQAAACAAACYAAAAIAAAA//////////8="/>
              </a:ext>
            </a:extLst>
          </p:cNvSpPr>
          <p:nvPr/>
        </p:nvSpPr>
        <p:spPr>
          <a:xfrm>
            <a:off x="1003300" y="3721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tree topology</a:t>
            </a:r>
          </a:p>
        </p:txBody>
      </p:sp>
      <p:sp>
        <p:nvSpPr>
          <p:cNvPr id="4" name="Shape 21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Tl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2BgAAI87AAD0GgAAACAAACYAAAAIAAAA//////////8="/>
              </a:ext>
            </a:extLst>
          </p:cNvSpPr>
          <p:nvPr/>
        </p:nvSpPr>
        <p:spPr>
          <a:xfrm>
            <a:off x="1003300" y="40386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branch lengths</a:t>
            </a:r>
          </a:p>
        </p:txBody>
      </p:sp>
      <p:sp>
        <p:nvSpPr>
          <p:cNvPr id="5" name="Shape 21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oAAI87AADoHAAAACAAACYAAAAIAAAA//////////8="/>
              </a:ext>
            </a:extLst>
          </p:cNvSpPr>
          <p:nvPr/>
        </p:nvSpPr>
        <p:spPr>
          <a:xfrm>
            <a:off x="1003300" y="4356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other substitution-model parameters</a:t>
            </a:r>
          </a:p>
        </p:txBody>
      </p:sp>
      <p:sp>
        <p:nvSpPr>
          <p:cNvPr id="6" name="Shape 21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I87AAAEDgAAECAAACYAAAAIAAAA//////////8="/>
              </a:ext>
            </a:extLst>
          </p:cNvSpPr>
          <p:nvPr/>
        </p:nvSpPr>
        <p:spPr>
          <a:xfrm>
            <a:off x="1003300" y="1917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may vary across because of:</a:t>
            </a:r>
          </a:p>
        </p:txBody>
      </p:sp>
      <p:sp>
        <p:nvSpPr>
          <p:cNvPr id="7" name="Shape 21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rates across sites is a prevalent feature of empirical datasets </a:t>
            </a:r>
          </a:p>
        </p:txBody>
      </p:sp>
      <p:sp>
        <p:nvSpPr>
          <p:cNvPr id="8" name="Shape 21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Standard models assume that the substitution rate is constant across sites</a:t>
            </a:r>
          </a:p>
        </p:txBody>
      </p:sp>
      <p:sp>
        <p:nvSpPr>
          <p:cNvPr id="9" name="Shape 21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10"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sZT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6A0AAI87AADQEQAAACAAACYAAAAIAAAA//////////8="/>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pPr>
            <a:r>
              <a:t>systematic bias in mutation rates</a:t>
            </a:r>
          </a:p>
          <a:p>
            <a:pPr marL="228600" indent="-228600" algn="l" defTabSz="457200">
              <a:lnSpc>
                <a:spcPts val="1900"/>
              </a:lnSpc>
              <a:spcBef>
                <a:spcPts val="400"/>
              </a:spcBef>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pPr>
            <a:r>
              <a:t>biased Gene conversion</a:t>
            </a:r>
          </a:p>
        </p:txBody>
      </p:sp>
      <p:sp>
        <p:nvSpPr>
          <p:cNvPr id="11" name="Rectangle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RSa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hEAAI87AAC6EwAAACAAACYAAAAIAAAA//////////8="/>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pPr>
            <a:r>
              <a:t>differences in functional constraints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D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7" name="Shape 3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yeke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vBYAANo6AACYGgAAECAAACYAAAAIAAAA//////////8="/>
              </a:ext>
            </a:extLst>
          </p:cNvSpPr>
          <p:nvPr/>
        </p:nvSpPr>
        <p:spPr>
          <a:xfrm>
            <a:off x="990600" y="3695700"/>
            <a:ext cx="8576310" cy="6273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xgAAOAaAADlJQAAnh0AABAAAAAmAAAACAAAAP//////////"/>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Cm6+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B0AANo6AADoHwAAECAAACYAAAAIAAAA//////////8="/>
              </a:ext>
            </a:extLst>
          </p:cNvSpPr>
          <p:nvPr/>
        </p:nvSpPr>
        <p:spPr>
          <a:xfrm>
            <a:off x="990600" y="4826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7dbar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xgAAOgfAADtJQAAqSIAABAAAAAmAAAACAAAAP//////////"/>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NBI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
        <p:nvSpPr>
          <p:cNvPr id="12" name="Shape 3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TKAAAZRsAAIw8AABjHQAAECAAACYAAAAIAAAA//////////8="/>
              </a:ext>
            </a:extLst>
          </p:cNvSpPr>
          <p:nvPr/>
        </p:nvSpPr>
        <p:spPr>
          <a:xfrm>
            <a:off x="6555105" y="4453255"/>
            <a:ext cx="3287395" cy="323850"/>
          </a:xfrm>
          <a:prstGeom prst="rect">
            <a:avLst/>
          </a:prstGeom>
          <a:noFill/>
          <a:ln>
            <a:noFill/>
          </a:ln>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weighted sum of off-diagonal rates</a:t>
            </a:r>
          </a:p>
        </p:txBody>
      </p:sp>
      <p:sp>
        <p:nvSpPr>
          <p:cNvPr id="13" name="Shape 3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TKAAAASAAAIw8AABnIwAAECAAACYAAAAIAAAA//////////8="/>
              </a:ext>
            </a:extLst>
          </p:cNvSpPr>
          <p:nvPr/>
        </p:nvSpPr>
        <p:spPr>
          <a:xfrm>
            <a:off x="6555105" y="5202555"/>
            <a:ext cx="3287395" cy="552450"/>
          </a:xfrm>
          <a:prstGeom prst="rect">
            <a:avLst/>
          </a:prstGeom>
          <a:noFill/>
          <a:ln>
            <a:noFill/>
          </a:ln>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negative weighted sum of diagonal rates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220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02"/>
            <p:cNvGrpSpPr>
              <a:extLst>
                <a:ext uri="smNativeData">
                  <pr:smNativeData xmlns:pr="smNativeData" val="SMDATA_7_nYDcXBMAAAAlAAAAAQAAAA8BAAAAkAAAAEgAAACQAAAASAAAAAAAAAAAAAAAAAAAABcAAAAUAAAAAAAAAAAAAAD/fwAA/38AAAAAAAAJAAAABAAAABDUuQkMAAAAEAAAAAAAAAAAAAAAA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1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ghIAACchAABcFgAAAAAAACYAAAAIAAAA//////////8="/>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1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DSLA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VhYAAMcXAAAwGgAAAAAAACYAAAAIAAAA//////////8="/>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19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APYQ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ghIAAMcXAABcFgAAAAAAACYAAAAIAAAA//////////8="/>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20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VhYAACchAAAwGgAAAAAAACYAAAAIAAAA//////////8="/>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20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tFwAAVhYAAGQdAABWFgAAAAAAACYAAAAIAAAA//////////8="/>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6" name="Shape 22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jeD0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FhAAAOYUAADmEgAAACAAACYAAAAIAAAA//////////8="/>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5" name="Shape 22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nhkAAM4UAABuHAAAACAAACYAAAAIAAAA//////////8="/>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4" name="Shape 22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FhAAAGYiAADmEgAAACAAACYAAAAIAAAA//////////8="/>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3" name="Shape 220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3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nhkAAH4iAABuHAAAACAAACYAAAAIAAAA//////////8="/>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18"/>
          <p:cNvGrpSpPr>
            <a:extLst>
              <a:ext uri="smNativeData">
                <pr:smNativeData xmlns:pr="smNativeData" val="SMDATA_7_nYDcXBMAAAAlAAAAAQAAAA8BAAAAkAAAAEgAAACQAAAASAAAAAAAAAAAAAAAAAAAABcAAAAUAAAAAAAAAAAAAAD/fwAA/38AAAAAAAAJAAAABAAAAPgCAAAMAAAAEAAAAAAAAAAAAAAAA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1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vZmk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dxAAAJU7AABrFgAAAAAAACYAAAAIAAAA//////////8="/>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22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k9IjE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YRYAABgtAABVHAAAAAAAACYAAAAIAAAA//////////8="/>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221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hdGk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dxAAABgtAABrFgAAAAAAACYAAAAIAAAA//////////8="/>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221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ZhY2U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YRYAAJU7AABVHAAAAAAAACYAAAAIAAAA//////////8="/>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221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iLz4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wLAAAYRYAAMU1AABhFgAAAAAAACYAAAAIAAAA//////////8="/>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17" name="Shape 221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2E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MQ0AAPUoAACKEQAAAAAAACYAAAAIAAAA//////////8="/>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16" name="Shape 22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DxsAANAoAABoHwAAAAAAACYAAAAIAAAA//////////8="/>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15" name="Shape 22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MQ0AAL09AACKEQAAAAAAACYAAAAIAAAA//////////8="/>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14" name="Shape 221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mU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DxsAAOM9AABoHwAAAAAAACYAAAAIAAAA//////////8="/>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2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24"/>
            <p:cNvGrpSpPr>
              <a:extLst>
                <a:ext uri="smNativeData">
                  <pr:smNativeData xmlns:pr="smNativeData" val="SMDATA_7_nYDcXBMAAAAlAAAAAQAAAA8BAAAAkAAAAEgAAACQAAAASAAAAAAAAAAAAAAAAAAAABcAAAAUAAAAAAAAAAAAAAD/fwAA/38AAAAAAAAJAAAABAAAALBS7A0MAAAAEAAAAAAAAAAAAAAAA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1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i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BxQAAKQNAABSFgAAAAAAACYAAAAIAAAA//////////8="/>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3" name="Shape 22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ThYAABAIAACZGAAAAAAAACYAAAAIAAAA//////////8="/>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2" name="Shape 222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j4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BxQAABAIAABSFgAAAAAAACYAAAAIAAAA//////////8="/>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1" name="Shape 222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vbS8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ThYAAKQNAACZGAAAAAAAACYAAAAIAAAA//////////8="/>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0" name="Shape 222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2BkSs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ACAAAThYAAGcLAABOFgAAAAAAACYAAAAIAAAA//////////8="/>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8" name="Shape 222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bqx8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QhEAAAAHAACbFAAAAAAAACYAAAAIAAAA//////////8="/>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27" name="Shape 222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wI1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vhcAAAAHAAAXGwAAAAAAACYAAAAIAAAA//////////8="/>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26" name="Shape 222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7Z+F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QhEAADQPAACbFAAAAAAAACYAAAAIAAAA//////////8="/>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25" name="Shape 222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1Qp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vhcAADQPAAAXGwAAAAAAACYAAAAIAAAA//////////8="/>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sp>
        <p:nvSpPr>
          <p:cNvPr id="35" name="Shape 22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Hrw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SKgAAZh0AAIQ5AABjHwAAECAAACYAAAAIAAAA//////////8="/>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36" name="Shape 22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c4/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EwAAZh0AAFIiAABjHwAAECAAACYAAAAIAAAA//////////8="/>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intermediate-rate site</a:t>
            </a:r>
            <a:endParaRPr>
              <a:solidFill>
                <a:srgbClr val="424242"/>
              </a:solidFill>
            </a:endParaRPr>
          </a:p>
        </p:txBody>
      </p:sp>
      <p:sp>
        <p:nvSpPr>
          <p:cNvPr id="37" name="Shape 22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PHr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AgAAZh0AAJkRAABjHwAAECAAACYAAAAIAAAA//////////8="/>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38" name="Shape 22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T9Id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are reflected in the branch lengths of the tree</a:t>
            </a:r>
          </a:p>
        </p:txBody>
      </p:sp>
      <p:sp>
        <p:nvSpPr>
          <p:cNvPr id="39" name="Shape 22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tIvJ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0" name="Shape 22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LC1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1" name="Shape 22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r/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2248"/>
          <p:cNvGrpSpPr>
            <a:extLst>
              <a:ext uri="smNativeData">
                <pr:smNativeData xmlns:pr="smNativeData" val="SMDATA_7_nYDcXBMAAAAlAAAAAQAAAA8BAAAAkAAAAEgAAACQAAAASAAAAAAAAAAAAAAAAAAAABcAAAAUAAAAAAAAAAAAAAD/fwAA/38AAAAAAAAJAAAABAAAAJB9yQoMAAAAEAAAAAAAAAAAAAAAA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43"/>
            <p:cNvGrpSpPr>
              <a:extLst>
                <a:ext uri="smNativeData">
                  <pr:smNativeData xmlns:pr="smNativeData" val="SMDATA_7_nYDcXBMAAAAlAAAAAQAAAA8BAAAAkAAAAEgAAACQAAAASAAAAAAAAAAAAAAAAAAAABcAAAAUAAAAAAAAAAAAAAD/fwAA/38AAAAAAAAJAAAABAAAAHBIswoMAAAAEAAAAAAAAAAAAAAAA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23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ghIAACchAABcFgAAAAAAACYAAAAIAAAA//////////8="/>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23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p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VhYAAMcXAAAwGgAAAAAAACYAAAAIAAAA//////////8="/>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24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grZY4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ghIAAMcXAABcFgAAAAAAACYAAAAIAAAA//////////8="/>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24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lHH8g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VhYAACchAAAwGgAAAAAAACYAAAAIAAAA//////////8="/>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24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6XAQ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tFwAAVhYAAGQdAABWFgAAAAAAACYAAAAIAAAA//////////8="/>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6" name="Shape 22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FhAAAOYUAADmEgAAACAAACYAAAAIAAAA//////////8="/>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5" name="Shape 22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nhkAAM4UAABuHAAAACAAACYAAAAIAAAA//////////8="/>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4" name="Shape 22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FhAAAGYiAADmEgAAACAAACYAAAAIAAAA//////////8="/>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3" name="Shape 22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nhkAAH4iAABuHAAAACAAACYAAAAIAAAA//////////8="/>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59"/>
          <p:cNvGrpSpPr>
            <a:extLst>
              <a:ext uri="smNativeData">
                <pr:smNativeData xmlns:pr="smNativeData" val="SMDATA_7_nYDcXBMAAAAlAAAAAQAAAA8BAAAAkAAAAEgAAACQAAAASAAAAAAAAAAAAAAAAAAAABcAAAAUAAAAAAAAAAAAAAD/fwAA/38AAAAAAAAJAAAABAAAAMBhfAsMAAAAEAAAAAAAAAAAAAAAA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54"/>
            <p:cNvGrpSpPr>
              <a:extLst>
                <a:ext uri="smNativeData">
                  <pr:smNativeData xmlns:pr="smNativeData" val="SMDATA_7_nYDcXBMAAAAlAAAAAQAAAA8BAAAAkAAAAEgAAACQAAAASAAAAAAAAAAAAAAAAAAAABcAAAAUAAAAAAAAAAAAAAD/fwAA/38AAAAAAAAJAAAABAAAAAB1PgsMAAAAEAAAAAAAAAAAAAAAAAAAAAA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dxAAAJU7AABrFgAAAAAAACYAAAAIAAAA//////////8="/>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22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YRYAABgtAABVHAAAAAAAACYAAAAIAAAA//////////8="/>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225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dxAAABgtAABrFgAAAAAAACYAAAAIAAAA//////////8="/>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225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YRYAAJU7AABVHAAAAAAAACYAAAAIAAAA//////////8="/>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225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wLAAAYRYAAMU1AABhFgAAAAAAACYAAAAIAAAA//////////8="/>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17" name="Shape 225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MQ0AAPUoAACKEQAAAAAAACYAAAAIAAAA//////////8="/>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16" name="Shape 225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DxsAANAoAABoHwAAAAAAACYAAAAIAAAA//////////8="/>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15" name="Shape 22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MQ0AAL09AACKEQAAAAAAACYAAAAIAAAA//////////8="/>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14" name="Shape 225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DxsAAOM9AABoHwAAAAAAACYAAAAIAAAA//////////8="/>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70"/>
          <p:cNvGrpSpPr>
            <a:extLst>
              <a:ext uri="smNativeData">
                <pr:smNativeData xmlns:pr="smNativeData" val="SMDATA_7_nYDcXBMAAAAlAAAAAQAAAA8BAAAAkAAAAEgAAACQAAAASAAAAAAAAAAAAAAAAAAAABcAAAAUAAAAAAAAAAAAAAD/fwAA/38AAAAAAAAJAAAABAAAADY2NjYMAAAAEAAAAAAAAAAAAAAAA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65"/>
            <p:cNvGrpSpPr>
              <a:extLst>
                <a:ext uri="smNativeData">
                  <pr:smNativeData xmlns:pr="smNativeData" val="SMDATA_7_nYDcXBMAAAAlAAAAAQAAAA8BAAAAkAAAAEgAAACQAAAASAAAAAAAAAAAAAAAAAAAABcAAAAUAAAAAAAAAAAAAAD/fwAA/38AAAAAAAAJAAAABAAAACAcSgoMAAAAEAAAAAAAAAAAAAAAA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6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BQ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BxQAAKQNAABSFgAAAAAAACYAAAAIAAAA//////////8="/>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3" name="Shape 226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ThYAABAIAACZGAAAAAAAACYAAAAIAAAA//////////8="/>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2" name="Shape 226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BxQAABAIAABSFgAAAAAAACYAAAAIAAAA//////////8="/>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1" name="Shape 226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ThYAAKQNAACZGAAAAAAAACYAAAAIAAAA//////////8="/>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0" name="Shape 226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ACAAAThYAAGcLAABOFgAAAAAAACYAAAAIAAAA//////////8="/>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8" name="Shape 226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QhEAAAAHAACbFAAAAAAAACYAAAAIAAAA//////////8="/>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27" name="Shape 226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vhcAAAAHAAAXGwAAAAAAACYAAAAIAAAA//////////8="/>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26" name="Shape 226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QhEAADQPAACbFAAAAAAAACYAAAAIAAAA//////////8="/>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25" name="Shape 226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vhcAADQPAAAXGwAAAAAAACYAAAAIAAAA//////////8="/>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sp>
        <p:nvSpPr>
          <p:cNvPr id="35" name="Shape 22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z8TP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SKgAAZh0AAIQ5AABjHwAAECAAACYAAAAIAAAA//////////8="/>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36" name="Shape 22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W4LX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EwAAZh0AAFIiAABjHwAAECAAACYAAAAIAAAA//////////8="/>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intermediate-rate site</a:t>
            </a:r>
            <a:endParaRPr>
              <a:solidFill>
                <a:srgbClr val="424242"/>
              </a:solidFill>
            </a:endParaRPr>
          </a:p>
        </p:txBody>
      </p:sp>
      <p:sp>
        <p:nvSpPr>
          <p:cNvPr id="37" name="Shape 227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9Se5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AgAAZh0AAJkRAABjHwAAECAAACYAAAAIAAAA//////////8="/>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38" name="Shape 22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5US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are reflected in the branch lengths of the tree</a:t>
            </a:r>
          </a:p>
        </p:txBody>
      </p:sp>
      <p:sp>
        <p:nvSpPr>
          <p:cNvPr id="39" name="Shape 22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vz4f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0" name="Shape 22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RbVJ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1" name="Shape 22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1/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kBQAA5CAAAMc6AAAcIwAAECAAACYAAAAIAAAA//////////8="/>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We can accommodate ASRV by incorporating relative substitution-rate multipliers</a:t>
            </a:r>
          </a:p>
        </p:txBody>
      </p:sp>
      <p:sp>
        <p:nvSpPr>
          <p:cNvPr id="42" name="Shape 22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ISyv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2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T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kBQAA5CAAAMc6AAAcIwAAECAAACYAAAAIAAAA//////////8="/>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We can accommodate ASRV by incorporating relative substitution-rate multipliers</a:t>
            </a:r>
          </a:p>
        </p:txBody>
      </p:sp>
      <p:sp>
        <p:nvSpPr>
          <p:cNvPr id="3" name="Shape 22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 rate at a site proportionately stretches or compresses the branch lengths</a:t>
            </a:r>
          </a:p>
        </p:txBody>
      </p:sp>
      <p:sp>
        <p:nvSpPr>
          <p:cNvPr id="4" name="Shape 22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V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are reflected in the branch lengths of the tree</a:t>
            </a:r>
          </a:p>
        </p:txBody>
      </p:sp>
      <p:sp>
        <p:nvSpPr>
          <p:cNvPr id="5" name="Shape 22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Y3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6" name="Shape 22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V0ZX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2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e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2CIAAD49AADWJAAAECAAACYAAAAIAAAA//////////8="/>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grpSp>
        <p:nvGrpSpPr>
          <p:cNvPr id="8" name="Group 2296"/>
          <p:cNvGrpSpPr>
            <a:extLst>
              <a:ext uri="smNativeData">
                <pr:smNativeData xmlns:pr="smNativeData" val="SMDATA_7_nYDcXBMAAAAlAAAAAQAAAA8BAAAAkAAAAEgAAACQAAAASAAAAAAAAAAAAAAAAAAAABcAAAAUAAAAAAAAAAAAAAD/fwAA/38AAAAAAAAJAAAABAAAAJCR8BwMAAAAEAAAAAAAAAAAAAAAA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291"/>
            <p:cNvGrpSpPr>
              <a:extLst>
                <a:ext uri="smNativeData">
                  <pr:smNativeData xmlns:pr="smNativeData" val="SMDATA_7_nYDcXBMAAAAlAAAAAQAAAA8BAAAAkAAAAEgAAACQAAAASAAAAAAAAAAAAAAAAAAAABcAAAAUAAAAAAAAAAAAAAD/fwAA/38AAAAAAAAJAAAABAAAAJHtwh8MAAAAEAAAAAAAAAAAAAAAA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2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l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ghIAACchAABcFgAAAAAAACYAAAAIAAAA//////////8="/>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22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kaX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VhYAAMcXAAAwGgAAAAAAACYAAAAIAAAA//////////8="/>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228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l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ghIAAMcXAABcFgAAAAAAACYAAAAIAAAA//////////8="/>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228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diQ2w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VhYAACchAAAwGgAAAAAAACYAAAAIAAAA//////////8="/>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29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0TH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tFwAAVhYAAGQdAABWFgAAAAAAACYAAAAIAAAA//////////8="/>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12" name="Shape 22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1OS0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FhAAAOYUAADmEgAAACAAACYAAAAIAAAA//////////8="/>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11" name="Shape 22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m8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nhkAAM4UAABuHAAAACAAACYAAAAIAAAA//////////8="/>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10" name="Shape 22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c3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FhAAAGYiAADmEgAAACAAACYAAAAIAAAA//////////8="/>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9" name="Shape 22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zej0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nhkAAH4iAABuHAAAACAAACYAAAAIAAAA//////////8="/>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07"/>
          <p:cNvGrpSpPr>
            <a:extLst>
              <a:ext uri="smNativeData">
                <pr:smNativeData xmlns:pr="smNativeData" val="SMDATA_7_nYDcXBMAAAAlAAAAAQAAAA8BAAAAkAAAAEgAAACQAAAASAAAAAAAAAAAAAAAAAAAABcAAAAUAAAAAAAAAAAAAAD/fwAA/38AAAAAAAAJAAAABAAAAHAGkQsMAAAAEAAAAAAAAAAAAAAAA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02"/>
            <p:cNvGrpSpPr>
              <a:extLst>
                <a:ext uri="smNativeData">
                  <pr:smNativeData xmlns:pr="smNativeData" val="SMDATA_7_nYDcXBMAAAAlAAAAAQAAAA8BAAAAkAAAAEgAAACQAAAASAAAAAAAAAAAAAAAAAAAABcAAAAUAAAAAAAAAAAAAAD/fwAA/38AAAAAAAAJAAAABAAAAECfbgsMAAAAEAAAAAAAAAAAAAAAAAAAAAA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2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dxAAAJU7AABrFgAAAAAAACYAAAAIAAAA//////////8="/>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22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hbH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YRYAABgtAABVHAAAAAAAACYAAAAIAAAA//////////8="/>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229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jdC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dxAAABgtAABrFgAAAAAAACYAAAAIAAAA//////////8="/>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230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0MD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YRYAAJU7AABVHAAAAAAAACYAAAAIAAAA//////////8="/>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230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GE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wLAAAYRYAAMU1AABhFgAAAAAAACYAAAAIAAAA//////////8="/>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3" name="Shape 230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IG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MQ0AAPUoAACKEQAAAAAAACYAAAAIAAAA//////////8="/>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22" name="Shape 230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DxsAANAoAABoHwAAAAAAACYAAAAIAAAA//////////8="/>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21" name="Shape 230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Mc3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MQ0AAL09AACKEQAAAAAAACYAAAAIAAAA//////////8="/>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20" name="Shape 230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wUH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DxsAAOM9AABoHwAAAAAAACYAAAAIAAAA//////////8="/>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18"/>
          <p:cNvGrpSpPr>
            <a:extLst>
              <a:ext uri="smNativeData">
                <pr:smNativeData xmlns:pr="smNativeData" val="SMDATA_7_nYDcXBMAAAAlAAAAAQAAAA8BAAAAkAAAAEgAAACQAAAASAAAAAAAAAAAAAAAAAAAABcAAAAUAAAAAAAAAAAAAAD/fwAA/38AAAAAAAAJAAAABAAAALfguFkMAAAAEAAAAAAAAAAAAAAAA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13"/>
            <p:cNvGrpSpPr>
              <a:extLst>
                <a:ext uri="smNativeData">
                  <pr:smNativeData xmlns:pr="smNativeData" val="SMDATA_7_nYDcXBMAAAAlAAAAAQAAAA8BAAAAkAAAAEgAAACQAAAASAAAAAAAAAAAAAAAAAAAABcAAAAUAAAAAAAAAAAAAAD/fwAA/38AAAAAAAAJAAAABAAAAPD3rQoMAAAAEAAAAAAAAAAAAAAAA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k5Ii8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BxQAAKQNAABSFgAAAAAAACYAAAAIAAAA//////////8="/>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9" name="Shape 23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VjdEw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ThYAABAIAACZGAAAAAAAACYAAAAIAAAA//////////8="/>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8" name="Shape 231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1dGU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BxQAABAIAABSFgAAAAAAACYAAAAIAAAA//////////8="/>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7" name="Shape 231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EYNP0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ThYAAKQNAACZGAAAAAAAACYAAAAIAAAA//////////8="/>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6" name="Shape 231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fMb0g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ACAAAThYAAGcLAABOFgAAAAAAACYAAAAIAAAA//////////8="/>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34" name="Shape 231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P+zm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QhEAAAAHAACbFAAAAAAAACYAAAAIAAAA//////////8="/>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33" name="Shape 23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P7OOU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vhcAAAAHAAAXGwAAAAAAACYAAAAIAAAA//////////8="/>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32" name="Shape 23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1wu8o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QhEAADQPAACbFAAAAAAAACYAAAAIAAAA//////////8="/>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31" name="Shape 231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aB3E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vhcAADQPAAAXGwAAAAAAACYAAAAIAAAA//////////8="/>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sp>
        <p:nvSpPr>
          <p:cNvPr id="41" name="Shape 231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tOa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SKgAAZh0AAIQ5AABjHwAAECAAACYAAAAIAAAA//////////8="/>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42" name="Shape 23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jOGZ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EwAAZh0AAFIiAABjHwAAECAAACYAAAAIAAAA//////////8="/>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intermediate-rate site</a:t>
            </a:r>
            <a:endParaRPr>
              <a:solidFill>
                <a:srgbClr val="424242"/>
              </a:solidFill>
            </a:endParaRPr>
          </a:p>
        </p:txBody>
      </p:sp>
      <p:sp>
        <p:nvSpPr>
          <p:cNvPr id="43" name="Shape 23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IQ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AgAAZh0AAJkRAABjHwAAECAAACYAAAAIAAAA//////////8="/>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3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kBQAA5CAAAMc6AAAcIwAAECAAACYAAAAIAAAA//////////8="/>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We can accommodate ASRV by incorporating relative substitution-rate multipliers</a:t>
            </a:r>
          </a:p>
        </p:txBody>
      </p:sp>
      <p:sp>
        <p:nvSpPr>
          <p:cNvPr id="3" name="Shape 23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Substitution rates are reflected in the branch lengths of the tree</a:t>
            </a:r>
          </a:p>
        </p:txBody>
      </p:sp>
      <p:sp>
        <p:nvSpPr>
          <p:cNvPr id="4" name="Shape 23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FE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5" name="Shape 23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3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2CIAAD49AADWJAAAECAAACYAAAAIAAAA//////////8="/>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7" name="Shape 23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CQAAMc6AADKJgAAECAAACYAAAAIAAAA//////////8="/>
              </a:ext>
            </a:extLst>
          </p:cNvSpPr>
          <p:nvPr/>
        </p:nvSpPr>
        <p:spPr>
          <a:xfrm>
            <a:off x="1003300" y="5981700"/>
            <a:ext cx="855154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 rate of a site can be assigned deterministically or treated as a random variable</a:t>
            </a:r>
          </a:p>
        </p:txBody>
      </p:sp>
      <p:grpSp>
        <p:nvGrpSpPr>
          <p:cNvPr id="8" name="Group 233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334"/>
            <p:cNvGrpSpPr>
              <a:extLst>
                <a:ext uri="smNativeData">
                  <pr:smNativeData xmlns:pr="smNativeData" val="SMDATA_7_nYDcXBMAAAAlAAAAAQAAAA8BAAAAkAAAAEgAAACQAAAASAAAAAAAAAAAAAAAAAAAABcAAAAUAAAAAAAAAAAAAAD/fwAA/38AAAAAAAAJAAAABAAAACDLXQsMAAAAEAAAAAAAAAAAAAAAA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32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ghIAACchAABcFgAAAAAAACYAAAAIAAAA//////////8="/>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23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VhYAAMcXAAAwGgAAAAAAACYAAAAIAAAA//////////8="/>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233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tEwAAghIAAMcXAABcFgAAAAAAACYAAAAIAAAA//////////8="/>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233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NHQAAVhYAACchAAAwGgAAAAAAACYAAAAIAAAA//////////8="/>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33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tFwAAVhYAAGQdAABWFgAAAAAAACYAAAAIAAAA//////////8="/>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12" name="Shape 23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vbWE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FhAAAOYUAADmEgAAACAAACYAAAAIAAAA//////////8="/>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11" name="Shape 23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C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EgAAnhkAAM4UAABuHAAAACAAACYAAAAIAAAA//////////8="/>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10" name="Shape 233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8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FhAAAGYiAADmEgAAACAAACYAAAAIAAAA//////////8="/>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9" name="Shape 23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9Il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MIAAAnhkAAH4iAABuHAAAACAAACYAAAAIAAAA//////////8="/>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5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45"/>
            <p:cNvGrpSpPr>
              <a:extLst>
                <a:ext uri="smNativeData">
                  <pr:smNativeData xmlns:pr="smNativeData" val="SMDATA_7_nYDcXBMAAAAlAAAAAQAAAA8BAAAAkAAAAEgAAACQAAAASAAAAAAAAAAAAAAAAAAAABcAAAAUAAAAAAAAAAAAAAD/fwAA/38AAAAAAAAJAAAABAAAABB6cwoMAAAAEAAAAAAAAAAAAAAAAAAAAAA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34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0iMTA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dxAAAJU7AABrFgAAAAAAACYAAAAIAAAA//////////8="/>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234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YRYAABgtAABVHAAAAAAAACYAAAAIAAAA//////////8="/>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234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kRmk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lJwAAdxAAABgtAABrFgAAAAAAACYAAAAIAAAA//////////8="/>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234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yPjw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CiNQAAYRYAAJU7AABVHAAAAAAAACYAAAAIAAAA//////////8="/>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234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hOng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wLAAAYRYAAMU1AABhFgAAAAAAACYAAAAIAAAA//////////8="/>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3" name="Shape 234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MQ0AAPUoAACKEQAAAAAAACYAAAAIAAAA//////////8="/>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22" name="Shape 23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D4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0JQAADxsAANAoAABoHwAAAAAAACYAAAAIAAAA//////////8="/>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21" name="Shape 23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MQ0AAL09AACKEQAAAAAAACYAAAAIAAAA//////////8="/>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20" name="Shape 234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ckk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OgAADxsAAOM9AABoHwAAAAAAACYAAAAIAAAA//////////8="/>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61"/>
          <p:cNvGrpSpPr>
            <a:extLst>
              <a:ext uri="smNativeData">
                <pr:smNativeData xmlns:pr="smNativeData" val="SMDATA_7_nYDcXBMAAAAlAAAAAQAAAA8BAAAAkAAAAEgAAACQAAAASAAAAAAAAAAAAAAAAAAAABcAAAAUAAAAAAAAAAAAAAD/fwAA/38AAAAAAAAJAAAABAAAAJA/gQoMAAAAEAAAAAAAAAAAAAAAA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56"/>
            <p:cNvGrpSpPr>
              <a:extLst>
                <a:ext uri="smNativeData">
                  <pr:smNativeData xmlns:pr="smNativeData" val="SMDATA_7_nYDcXBMAAAAlAAAAAQAAAA8BAAAAkAAAAEgAAACQAAAASAAAAAAAAAAAAAAAAAAAABcAAAAUAAAAAAAAAAAAAAD/fwAA/38AAAAAAAAJAAAABAAAAKA4YgoMAAAAEAAAAAAAAAAAAAAAA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5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PC8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BxQAAKQNAABSFgAAAAAAACYAAAAIAAAA//////////8="/>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9" name="Shape 235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ThYAABAIAACZGAAAAAAAACYAAAAIAAAA//////////8="/>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8" name="Shape 235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ibHU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DFBQAABxQAABAIAABSFgAAAAAAACYAAAAIAAAA//////////8="/>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7" name="Shape 235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hbmM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BZCwAAThYAAKQNAACZGAAAAAAAACYAAAAIAAAA//////////8="/>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6" name="Shape 235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t4PSIMAAAAEAAAAAAAAAAAAAAAAAAAAAAAAAAeAAAAaAAAAAAAAAAAAAAAAAAAAAAAAAAAAAAAECcAABAnAAAAAAAAAAAAAAAAAAAAAAAAAAAAAAAAAAAAAAAAAAAAAGQAAAAAAAAAwMD/AAAAAABkAAAAMgAAAAAAAABkAAAAAAAAAH9/fwAKAAAAHwAAAFQAAAADZcAF////AQAAAAAAAAAAAAAAAAAAAAAAAAAAAAAAAAAAAAAAAAAAAAAAAH9/fwAAAAAAy8vLAMDA/wB/f38AAAAAAAAAAAAAAAAAAAAAAAAAAAAhAAAAGAAAABQAAAAACAAAThYAAGcLAABOFgAAAAAAACYAAAAIAAAA//////////8="/>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34" name="Shape 23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jZT0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QhEAAAAHAACbFAAAAAAAACYAAAAIAAAA//////////8="/>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A</a:t>
              </a:r>
            </a:p>
          </p:txBody>
        </p:sp>
        <p:sp>
          <p:nvSpPr>
            <p:cNvPr id="33" name="Shape 235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NBAAAvhcAAAAHAAAXGwAAAAAAACYAAAAIAAAA//////////8="/>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B</a:t>
              </a:r>
            </a:p>
          </p:txBody>
        </p:sp>
        <p:sp>
          <p:nvSpPr>
            <p:cNvPr id="32" name="Shape 235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S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QhEAADQPAACbFAAAAAAAACYAAAAIAAAA//////////8="/>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C</a:t>
              </a:r>
            </a:p>
          </p:txBody>
        </p:sp>
        <p:sp>
          <p:nvSpPr>
            <p:cNvPr id="31" name="Shape 236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D0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BDQAAvhcAADQPAAAXGwAAAAAAACYAAAAIAAAA//////////8="/>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2600"/>
                </a:lnSpc>
                <a:spcBef>
                  <a:spcPts val="400"/>
                </a:spcBef>
                <a:tabLst>
                  <a:tab pos="838200" algn="l"/>
                  <a:tab pos="914400" algn="l"/>
                  <a:tab pos="1828800" algn="l"/>
                  <a:tab pos="2387600" algn="l"/>
                </a:tabLst>
                <a:defRPr sz="2200">
                  <a:solidFill>
                    <a:srgbClr val="424242"/>
                  </a:solidFill>
                  <a:latin typeface="Times" pitchFamily="0" charset="0"/>
                  <a:ea typeface="Gill Sans" pitchFamily="0" charset="0"/>
                  <a:cs typeface="Gill Sans" pitchFamily="0" charset="0"/>
                </a:defRPr>
              </a:lvl1pPr>
            </a:lstStyle>
            <a:p>
              <a:pPr/>
              <a:r>
                <a:t>D</a:t>
              </a:r>
            </a:p>
          </p:txBody>
        </p:sp>
      </p:grpSp>
      <p:sp>
        <p:nvSpPr>
          <p:cNvPr id="41" name="Shape 23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SKgAAZh0AAIQ5AABjHwAAECAAACYAAAAIAAAA//////////8="/>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high-rate site</a:t>
            </a:r>
            <a:endParaRPr>
              <a:solidFill>
                <a:srgbClr val="424242"/>
              </a:solidFill>
            </a:endParaRPr>
          </a:p>
        </p:txBody>
      </p:sp>
      <p:sp>
        <p:nvSpPr>
          <p:cNvPr id="42" name="Shape 23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w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EwAAZh0AAFIiAABjHwAAECAAACYAAAAIAAAA//////////8="/>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intermediate-rate site</a:t>
            </a:r>
            <a:endParaRPr>
              <a:solidFill>
                <a:srgbClr val="424242"/>
              </a:solidFill>
            </a:endParaRPr>
          </a:p>
        </p:txBody>
      </p:sp>
      <p:sp>
        <p:nvSpPr>
          <p:cNvPr id="43" name="Shape 23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gc3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AgAAZh0AAJkRAABjHwAAECAAACYAAAAIAAAA//////////8="/>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low-rate site</a:t>
            </a:r>
            <a:endParaRPr>
              <a:solidFill>
                <a:srgbClr val="424242"/>
              </a:solidFill>
            </a:endParaRPr>
          </a:p>
        </p:txBody>
      </p:sp>
      <p:sp>
        <p:nvSpPr>
          <p:cNvPr id="44" name="Shape 23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D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3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6cD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3" name="Shape 23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vbS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3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3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q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3" name="Shape 23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4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3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AvID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5" name="Shape 23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6" name="Shape 23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39//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3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ik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IA+AABxLQAAECAAACYAAAAIAAAA//////////8="/>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A site-specific model for protein-coding genes might have three rate categories, with sites in each codon </a:t>
            </a:r>
            <a:br/>
            <a:r>
              <a:t>    position assigned to each of the three relative-rate categories</a:t>
            </a:r>
          </a:p>
        </p:txBody>
      </p:sp>
      <p:grpSp>
        <p:nvGrpSpPr>
          <p:cNvPr id="4" name="Group 2516"/>
          <p:cNvGrpSpPr>
            <a:extLst>
              <a:ext uri="smNativeData">
                <pr:smNativeData xmlns:pr="smNativeData" val="SMDATA_7_nYDcXBMAAAAlAAAAAQAAAA8BAAAAkAAAAEgAAACQAAAASAAAAAAAAAAAAAAAAAAAABcAAAAUAAAAAAAAAAAAAAD/fwAA/38AAAAAAAAJAAAABAAAAAIQAAAMAAAAEAAAAAAAAAAAAAAAAAAAAAAAAAAfAAAAVAAAAAAAAAAAAAAAAAAAAAAAAAAAAAAAAAAAAAAAAAAAAAAAAAAAAAAAAAAAAAAAAAAAAAAAAAAAAAAAAAAAAAAAAAAAAAAAAAAAAAAAAAAAAAAAAAAAACEAAAAYAAAAFAAAADwKAABiDQAA4zsAAH4nAAAQAAAAJgAAAAgAAAD/////AAAAAA=="/>
              </a:ext>
            </a:extLst>
          </p:cNvGrpSpPr>
          <p:nvPr/>
        </p:nvGrpSpPr>
        <p:grpSpPr>
          <a:xfrm>
            <a:off x="1663700" y="2175510"/>
            <a:ext cx="8071485" cy="4244340"/>
            <a:chOff x="1663700" y="2175510"/>
            <a:chExt cx="8071485" cy="4244340"/>
          </a:xfrm>
        </p:grpSpPr>
        <p:grpSp>
          <p:nvGrpSpPr>
            <p:cNvPr id="14" name="Group 2506"/>
            <p:cNvGrpSpPr>
              <a:extLst>
                <a:ext uri="smNativeData">
                  <pr:smNativeData xmlns:pr="smNativeData" val="SMDATA_7_nYDcXBMAAAAlAAAAAQAAAA8BAAAAkAAAAEgAAACQAAAASAAAAAAAAAAAAAAAAAAAABcAAAAUAAAAAAAAAAAAAAD/fwAA/38AAAAAAAAJAAAABAAAACwXAAAMAAAAEAAAAAAAAAAAAAAAAAAAAAAAAAAfAAAAVAAAAAAAAAAAAAAAAAAAAAAAAAAAAAAAAAAAAAAAAAAAAAAAAAAAAAAAAAAAAAAAAAAAAAAAAAAAAAAAAAAAAAAAAAAAAAAAAAAAAAAAAAAAAAAAAAAAACEAAAAYAAAAFAAAADwKAABiDQAA4zsAAH4nAAAAAAAAJgAAAAgAAAD/////AAAAAA=="/>
                </a:ext>
              </a:extLst>
            </p:cNvGrpSpPr>
            <p:nvPr/>
          </p:nvGrpSpPr>
          <p:grpSpPr>
            <a:xfrm>
              <a:off x="1663700" y="2175510"/>
              <a:ext cx="8071485" cy="4244340"/>
              <a:chOff x="1663700" y="2175510"/>
              <a:chExt cx="8071485" cy="4244340"/>
            </a:xfrm>
          </p:grpSpPr>
          <p:grpSp>
            <p:nvGrpSpPr>
              <p:cNvPr id="105" name="Group 2415"/>
              <p:cNvGrpSpPr>
                <a:extLst>
                  <a:ext uri="smNativeData">
                    <pr:smNativeData xmlns:pr="smNativeData" val="SMDATA_7_nYDcXBMAAAAlAAAAAQAAAA8BAAAAkAAAAEgAAACQAAAASAAAAAAAAAAAAAAAAAAAABcAAAAUAAAAAAAAAAAAAAD/fwAA/38AAAAAAAAJAAAABAAAAH0VAAAMAAAAEAAAAAAAAAAAAAAAAAAAAAAAAAAfAAAAVAAAAAAAAAAAAAAAAAAAAAAAAAAAAAAAAAAAAAAAAAAAAAAAAAAAAAAAAAAAAAAAAAAAAAAAAAAAAAAAAAAAAAAAAAAAAAAAAAAAAAAAAAAAAAAAAAAAACEAAAAYAAAAFAAAADwKAABiDQAAYBgAAH4nAAAAAAAAJgAAAAgAAAD/////AAAAAA=="/>
                  </a:ext>
                </a:extLst>
              </p:cNvGrpSpPr>
              <p:nvPr/>
            </p:nvGrpSpPr>
            <p:grpSpPr>
              <a:xfrm>
                <a:off x="1663700" y="2175510"/>
                <a:ext cx="2298700" cy="4244340"/>
                <a:chOff x="1663700" y="2175510"/>
                <a:chExt cx="2298700" cy="4244340"/>
              </a:xfrm>
            </p:grpSpPr>
            <p:sp>
              <p:nvSpPr>
                <p:cNvPr id="141" name="Shape 23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E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8CgAAYg0AADwKAAB+JwAAAAAAACYAAAAIAAAA//////////8="/>
                    </a:ext>
                  </a:extLst>
                </p:cNvSpPr>
                <p:nvPr/>
              </p:nvSpPr>
              <p:spPr>
                <a:xfrm flipV="1">
                  <a:off x="16637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0" name="Shape 238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Z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jCgAAYg0AAKMKAAB+JwAAAAAAACYAAAAIAAAA//////////8="/>
                    </a:ext>
                  </a:extLst>
                </p:cNvSpPr>
                <p:nvPr/>
              </p:nvSpPr>
              <p:spPr>
                <a:xfrm flipV="1">
                  <a:off x="17291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9" name="Shape 238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I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LCwAAYg0AAAsLAAB+JwAAAAAAACYAAAAIAAAA//////////8="/>
                    </a:ext>
                  </a:extLst>
                </p:cNvSpPr>
                <p:nvPr/>
              </p:nvSpPr>
              <p:spPr>
                <a:xfrm flipV="1">
                  <a:off x="17951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8" name="Shape 238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E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yCwAAYg0AAHILAAB+JwAAAAAAACYAAAAIAAAA//////////8="/>
                    </a:ext>
                  </a:extLst>
                </p:cNvSpPr>
                <p:nvPr/>
              </p:nvSpPr>
              <p:spPr>
                <a:xfrm flipV="1">
                  <a:off x="1860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7" name="Shape 23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YAA/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aCwAAYg0AANoLAAB+JwAAAAAAACYAAAAIAAAA//////////8="/>
                    </a:ext>
                  </a:extLst>
                </p:cNvSpPr>
                <p:nvPr/>
              </p:nvSpPr>
              <p:spPr>
                <a:xfrm flipV="1">
                  <a:off x="19265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6" name="Shape 238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BDAAAYg0AAEEMAAB+JwAAAAAAACYAAAAIAAAA//////////8="/>
                    </a:ext>
                  </a:extLst>
                </p:cNvSpPr>
                <p:nvPr/>
              </p:nvSpPr>
              <p:spPr>
                <a:xfrm flipV="1">
                  <a:off x="1991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5" name="Shape 238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pDAAAYg0AAKkMAAB+JwAAAAAAACYAAAAIAAAA//////////8="/>
                    </a:ext>
                  </a:extLst>
                </p:cNvSpPr>
                <p:nvPr/>
              </p:nvSpPr>
              <p:spPr>
                <a:xfrm flipV="1">
                  <a:off x="20580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4" name="Shape 23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aXA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QDQAAYg0AABANAAB+JwAAAAAAACYAAAAIAAAA//////////8="/>
                    </a:ext>
                  </a:extLst>
                </p:cNvSpPr>
                <p:nvPr/>
              </p:nvSpPr>
              <p:spPr>
                <a:xfrm flipV="1">
                  <a:off x="2123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3" name="Shape 23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3DQAAYg0AAHcNAAB+JwAAAAAAACYAAAAIAAAA//////////8="/>
                    </a:ext>
                  </a:extLst>
                </p:cNvSpPr>
                <p:nvPr/>
              </p:nvSpPr>
              <p:spPr>
                <a:xfrm flipV="1">
                  <a:off x="2188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2" name="Shape 238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U/ucg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fDQAAYg0AAN8NAAB+JwAAAAAAACYAAAAIAAAA//////////8="/>
                    </a:ext>
                  </a:extLst>
                </p:cNvSpPr>
                <p:nvPr/>
              </p:nvSpPr>
              <p:spPr>
                <a:xfrm flipV="1">
                  <a:off x="2254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1" name="Shape 238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7B0Bc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GDgAAYg0AAEYOAAB+JwAAAAAAACYAAAAIAAAA//////////8="/>
                    </a:ext>
                  </a:extLst>
                </p:cNvSpPr>
                <p:nvPr/>
              </p:nvSpPr>
              <p:spPr>
                <a:xfrm flipV="1">
                  <a:off x="2320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0" name="Shape 23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CgO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uDgAAYg0AAK4OAAB+JwAAAAAAACYAAAAIAAAA//////////8="/>
                    </a:ext>
                  </a:extLst>
                </p:cNvSpPr>
                <p:nvPr/>
              </p:nvSpPr>
              <p:spPr>
                <a:xfrm flipV="1">
                  <a:off x="23863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9" name="Shape 23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Hf4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VDwAAYg0AABUPAAB+JwAAAAAAACYAAAAIAAAA//////////8="/>
                    </a:ext>
                  </a:extLst>
                </p:cNvSpPr>
                <p:nvPr/>
              </p:nvSpPr>
              <p:spPr>
                <a:xfrm flipV="1">
                  <a:off x="2451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8" name="Shape 239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9DwAAYg0AAH0PAAB+JwAAAAAAACYAAAAIAAAA//////////8="/>
                    </a:ext>
                  </a:extLst>
                </p:cNvSpPr>
                <p:nvPr/>
              </p:nvSpPr>
              <p:spPr>
                <a:xfrm flipV="1">
                  <a:off x="25177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7" name="Shape 239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kDwAAYg0AAOQPAAB+JwAAAAAAACYAAAAIAAAA//////////8="/>
                    </a:ext>
                  </a:extLst>
                </p:cNvSpPr>
                <p:nvPr/>
              </p:nvSpPr>
              <p:spPr>
                <a:xfrm flipV="1">
                  <a:off x="2583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6" name="Shape 239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LEAAAYg0AAEsQAAB+JwAAAAAAACYAAAAIAAAA//////////8="/>
                    </a:ext>
                  </a:extLst>
                </p:cNvSpPr>
                <p:nvPr/>
              </p:nvSpPr>
              <p:spPr>
                <a:xfrm flipV="1">
                  <a:off x="2648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5" name="Shape 239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JDQ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zEAAAYg0AALMQAAB+JwAAAAAAACYAAAAIAAAA//////////8="/>
                    </a:ext>
                  </a:extLst>
                </p:cNvSpPr>
                <p:nvPr/>
              </p:nvSpPr>
              <p:spPr>
                <a:xfrm flipV="1">
                  <a:off x="2714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4" name="Shape 23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aEQAAYg0AABoRAAB+JwAAAAAAACYAAAAIAAAA//////////8="/>
                    </a:ext>
                  </a:extLst>
                </p:cNvSpPr>
                <p:nvPr/>
              </p:nvSpPr>
              <p:spPr>
                <a:xfrm flipV="1">
                  <a:off x="2780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3" name="Shape 23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CEQAAYg0AAIIRAAB+JwAAAAAAACYAAAAIAAAA//////////8="/>
                    </a:ext>
                  </a:extLst>
                </p:cNvSpPr>
                <p:nvPr/>
              </p:nvSpPr>
              <p:spPr>
                <a:xfrm flipV="1">
                  <a:off x="28460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2" name="Shape 23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pEQAAYg0AAOkRAAB+JwAAAAAAACYAAAAIAAAA//////////8="/>
                    </a:ext>
                  </a:extLst>
                </p:cNvSpPr>
                <p:nvPr/>
              </p:nvSpPr>
              <p:spPr>
                <a:xfrm flipV="1">
                  <a:off x="2911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1" name="Shape 23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EgAAYg0AAFESAAB+JwAAAAAAACYAAAAIAAAA//////////8="/>
                    </a:ext>
                  </a:extLst>
                </p:cNvSpPr>
                <p:nvPr/>
              </p:nvSpPr>
              <p:spPr>
                <a:xfrm flipV="1">
                  <a:off x="29775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0" name="Shape 240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4EgAAYg0AALgSAAB+JwAAAAAAACYAAAAIAAAA//////////8="/>
                    </a:ext>
                  </a:extLst>
                </p:cNvSpPr>
                <p:nvPr/>
              </p:nvSpPr>
              <p:spPr>
                <a:xfrm flipV="1">
                  <a:off x="3042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9" name="Shape 24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fEwAAYg0AAB8TAAB+JwAAAAAAACYAAAAIAAAA//////////8="/>
                    </a:ext>
                  </a:extLst>
                </p:cNvSpPr>
                <p:nvPr/>
              </p:nvSpPr>
              <p:spPr>
                <a:xfrm flipV="1">
                  <a:off x="3108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8" name="Shape 240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1Ii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HEwAAYg0AAIcTAAB+JwAAAAAAACYAAAAIAAAA//////////8="/>
                    </a:ext>
                  </a:extLst>
                </p:cNvSpPr>
                <p:nvPr/>
              </p:nvSpPr>
              <p:spPr>
                <a:xfrm flipV="1">
                  <a:off x="3174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7" name="Shape 24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aX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uEwAAYg0AAO4TAAB+JwAAAAAAACYAAAAIAAAA//////////8="/>
                    </a:ext>
                  </a:extLst>
                </p:cNvSpPr>
                <p:nvPr/>
              </p:nvSpPr>
              <p:spPr>
                <a:xfrm flipV="1">
                  <a:off x="3239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6" name="Shape 24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WFAAAYg0AAFYUAAB+JwAAAAAAACYAAAAIAAAA//////////8="/>
                    </a:ext>
                  </a:extLst>
                </p:cNvSpPr>
                <p:nvPr/>
              </p:nvSpPr>
              <p:spPr>
                <a:xfrm flipV="1">
                  <a:off x="33058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5" name="Shape 240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9FAAAYg0AAL0UAAB+JwAAAAAAACYAAAAIAAAA//////////8="/>
                    </a:ext>
                  </a:extLst>
                </p:cNvSpPr>
                <p:nvPr/>
              </p:nvSpPr>
              <p:spPr>
                <a:xfrm flipV="1">
                  <a:off x="3371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4" name="Shape 240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i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lFQAAYg0AACUVAAB+JwAAAAAAACYAAAAIAAAA//////////8="/>
                    </a:ext>
                  </a:extLst>
                </p:cNvSpPr>
                <p:nvPr/>
              </p:nvSpPr>
              <p:spPr>
                <a:xfrm flipV="1">
                  <a:off x="34372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3" name="Shape 240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kaX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MFQAAYg0AAIwVAAB+JwAAAAAAACYAAAAIAAAA//////////8="/>
                    </a:ext>
                  </a:extLst>
                </p:cNvSpPr>
                <p:nvPr/>
              </p:nvSpPr>
              <p:spPr>
                <a:xfrm flipV="1">
                  <a:off x="3502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2" name="Shape 24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zFQAAYg0AAPMVAAB+JwAAAAAAACYAAAAIAAAA//////////8="/>
                    </a:ext>
                  </a:extLst>
                </p:cNvSpPr>
                <p:nvPr/>
              </p:nvSpPr>
              <p:spPr>
                <a:xfrm flipV="1">
                  <a:off x="3568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1" name="Shape 24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yPj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bFgAAYg0AAFsWAAB+JwAAAAAAACYAAAAIAAAA//////////8="/>
                    </a:ext>
                  </a:extLst>
                </p:cNvSpPr>
                <p:nvPr/>
              </p:nvSpPr>
              <p:spPr>
                <a:xfrm flipV="1">
                  <a:off x="3634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0" name="Shape 241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PG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CFgAAYg0AAMIWAAB+JwAAAAAAACYAAAAIAAAA//////////8="/>
                    </a:ext>
                  </a:extLst>
                </p:cNvSpPr>
                <p:nvPr/>
              </p:nvSpPr>
              <p:spPr>
                <a:xfrm flipV="1">
                  <a:off x="3699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9" name="Shape 241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jOk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qFwAAYg0AACoXAAB+JwAAAAAAACYAAAAIAAAA//////////8="/>
                    </a:ext>
                  </a:extLst>
                </p:cNvSpPr>
                <p:nvPr/>
              </p:nvSpPr>
              <p:spPr>
                <a:xfrm flipV="1">
                  <a:off x="37655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8" name="Shape 241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zL3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RFwAAYg0AAJEXAAB+JwAAAAAAACYAAAAIAAAA//////////8="/>
                    </a:ext>
                  </a:extLst>
                </p:cNvSpPr>
                <p:nvPr/>
              </p:nvSpPr>
              <p:spPr>
                <a:xfrm flipV="1">
                  <a:off x="3830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7" name="Shape 241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Ii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5FwAAYg0AAPkXAAB+JwAAAAAAACYAAAAIAAAA//////////8="/>
                    </a:ext>
                  </a:extLst>
                </p:cNvSpPr>
                <p:nvPr/>
              </p:nvSpPr>
              <p:spPr>
                <a:xfrm flipV="1">
                  <a:off x="38969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6" name="Shape 241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nZX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gGAAAYg0AAGAYAAB+JwAAAAAAACYAAAAIAAAA//////////8="/>
                    </a:ext>
                  </a:extLst>
                </p:cNvSpPr>
                <p:nvPr/>
              </p:nvSpPr>
              <p:spPr>
                <a:xfrm flipV="1">
                  <a:off x="3962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grpSp>
            <p:nvGrpSpPr>
              <p:cNvPr id="68" name="Group 245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oYAABiDQAA3iYAAH4nAAAAAAAAJgAAAAgAAAD/////AAAAAA=="/>
                  </a:ext>
                </a:extLst>
              </p:cNvGrpSpPr>
              <p:nvPr/>
            </p:nvGrpSpPr>
            <p:grpSpPr>
              <a:xfrm>
                <a:off x="4019550" y="2175510"/>
                <a:ext cx="2298700" cy="4244340"/>
                <a:chOff x="4019550" y="2175510"/>
                <a:chExt cx="2298700" cy="4244340"/>
              </a:xfrm>
            </p:grpSpPr>
            <p:sp>
              <p:nvSpPr>
                <p:cNvPr id="104" name="Shape 241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6GAAAYg0AALoYAAB+JwAAAAAAACYAAAAIAAAA//////////8="/>
                    </a:ext>
                  </a:extLst>
                </p:cNvSpPr>
                <p:nvPr/>
              </p:nvSpPr>
              <p:spPr>
                <a:xfrm flipV="1">
                  <a:off x="4019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3" name="Shape 241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hGQAAYg0AACEZAAB+JwAAAAAAACYAAAAIAAAA//////////8="/>
                    </a:ext>
                  </a:extLst>
                </p:cNvSpPr>
                <p:nvPr/>
              </p:nvSpPr>
              <p:spPr>
                <a:xfrm flipV="1">
                  <a:off x="40849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2" name="Shape 241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JGQAAYg0AAIkZAAB+JwAAAAAAACYAAAAIAAAA//////////8="/>
                    </a:ext>
                  </a:extLst>
                </p:cNvSpPr>
                <p:nvPr/>
              </p:nvSpPr>
              <p:spPr>
                <a:xfrm flipV="1">
                  <a:off x="4150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1" name="Shape 241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C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wGQAAYg0AAPAZAAB+JwAAAAAAACYAAAAIAAAA//////////8="/>
                    </a:ext>
                  </a:extLst>
                </p:cNvSpPr>
                <p:nvPr/>
              </p:nvSpPr>
              <p:spPr>
                <a:xfrm flipV="1">
                  <a:off x="42164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0" name="Shape 24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maX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YGgAAYg0AAFgaAAB+JwAAAAAAACYAAAAIAAAA//////////8="/>
                    </a:ext>
                  </a:extLst>
                </p:cNvSpPr>
                <p:nvPr/>
              </p:nvSpPr>
              <p:spPr>
                <a:xfrm flipV="1">
                  <a:off x="4282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9" name="Shape 242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GgAAYg0AAL8aAAB+JwAAAAAAACYAAAAIAAAA//////////8="/>
                    </a:ext>
                  </a:extLst>
                </p:cNvSpPr>
                <p:nvPr/>
              </p:nvSpPr>
              <p:spPr>
                <a:xfrm flipV="1">
                  <a:off x="4347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8" name="Shape 242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wZW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nGwAAYg0AACcbAAB+JwAAAAAAACYAAAAIAAAA//////////8="/>
                    </a:ext>
                  </a:extLst>
                </p:cNvSpPr>
                <p:nvPr/>
              </p:nvSpPr>
              <p:spPr>
                <a:xfrm flipV="1">
                  <a:off x="4413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7" name="Shape 242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OGwAAYg0AAI4bAAB+JwAAAAAAACYAAAAIAAAA//////////8="/>
                    </a:ext>
                  </a:extLst>
                </p:cNvSpPr>
                <p:nvPr/>
              </p:nvSpPr>
              <p:spPr>
                <a:xfrm flipV="1">
                  <a:off x="4479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6" name="Shape 242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b2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1GwAAYg0AAPUbAAB+JwAAAAAAACYAAAAIAAAA//////////8="/>
                    </a:ext>
                  </a:extLst>
                </p:cNvSpPr>
                <p:nvPr/>
              </p:nvSpPr>
              <p:spPr>
                <a:xfrm flipV="1">
                  <a:off x="45446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5" name="Shape 242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dHAAAYg0AAF0cAAB+JwAAAAAAACYAAAAIAAAA//////////8="/>
                    </a:ext>
                  </a:extLst>
                </p:cNvSpPr>
                <p:nvPr/>
              </p:nvSpPr>
              <p:spPr>
                <a:xfrm flipV="1">
                  <a:off x="4610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4" name="Shape 24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EHAAAYg0AAMQcAAB+JwAAAAAAACYAAAAIAAAA//////////8="/>
                    </a:ext>
                  </a:extLst>
                </p:cNvSpPr>
                <p:nvPr/>
              </p:nvSpPr>
              <p:spPr>
                <a:xfrm flipV="1">
                  <a:off x="46761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3" name="Shape 242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sHQAAYg0AACwdAAB+JwAAAAAAACYAAAAIAAAA//////////8="/>
                    </a:ext>
                  </a:extLst>
                </p:cNvSpPr>
                <p:nvPr/>
              </p:nvSpPr>
              <p:spPr>
                <a:xfrm flipV="1">
                  <a:off x="4742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2" name="Shape 242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THQAAYg0AAJMdAAB+JwAAAAAAACYAAAAIAAAA//////////8="/>
                    </a:ext>
                  </a:extLst>
                </p:cNvSpPr>
                <p:nvPr/>
              </p:nvSpPr>
              <p:spPr>
                <a:xfrm flipV="1">
                  <a:off x="4807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1" name="Shape 242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C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7HQAAYg0AAPsdAAB+JwAAAAAAACYAAAAIAAAA//////////8="/>
                    </a:ext>
                  </a:extLst>
                </p:cNvSpPr>
                <p:nvPr/>
              </p:nvSpPr>
              <p:spPr>
                <a:xfrm flipV="1">
                  <a:off x="4873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0" name="Shape 24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g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iHgAAYg0AAGIeAAB+JwAAAAAAACYAAAAIAAAA//////////8="/>
                    </a:ext>
                  </a:extLst>
                </p:cNvSpPr>
                <p:nvPr/>
              </p:nvSpPr>
              <p:spPr>
                <a:xfrm flipV="1">
                  <a:off x="4939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9" name="Shape 243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JHgAAYg0AAMkeAAB+JwAAAAAAACYAAAAIAAAA//////////8="/>
                    </a:ext>
                  </a:extLst>
                </p:cNvSpPr>
                <p:nvPr/>
              </p:nvSpPr>
              <p:spPr>
                <a:xfrm flipV="1">
                  <a:off x="5004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8" name="Shape 24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xHwAAYg0AADEfAAB+JwAAAAAAACYAAAAIAAAA//////////8="/>
                    </a:ext>
                  </a:extLst>
                </p:cNvSpPr>
                <p:nvPr/>
              </p:nvSpPr>
              <p:spPr>
                <a:xfrm flipV="1">
                  <a:off x="5070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7" name="Shape 243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YHwAAYg0AAJgfAAB+JwAAAAAAACYAAAAIAAAA//////////8="/>
                    </a:ext>
                  </a:extLst>
                </p:cNvSpPr>
                <p:nvPr/>
              </p:nvSpPr>
              <p:spPr>
                <a:xfrm flipV="1">
                  <a:off x="51358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6" name="Shape 24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AIAAAYg0AAAAgAAB+JwAAAAAAACYAAAAIAAAA//////////8="/>
                    </a:ext>
                  </a:extLst>
                </p:cNvSpPr>
                <p:nvPr/>
              </p:nvSpPr>
              <p:spPr>
                <a:xfrm flipV="1">
                  <a:off x="5201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5" name="Shape 243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nIAAAYg0AAGcgAAB+JwAAAAAAACYAAAAIAAAA//////////8="/>
                    </a:ext>
                  </a:extLst>
                </p:cNvSpPr>
                <p:nvPr/>
              </p:nvSpPr>
              <p:spPr>
                <a:xfrm flipV="1">
                  <a:off x="5267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4" name="Shape 243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PIAAAYg0AAM8gAAB+JwAAAAAAACYAAAAIAAAA//////////8="/>
                    </a:ext>
                  </a:extLst>
                </p:cNvSpPr>
                <p:nvPr/>
              </p:nvSpPr>
              <p:spPr>
                <a:xfrm flipV="1">
                  <a:off x="5333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3" name="Shape 243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nbj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2IQAAYg0AADYhAAB+JwAAAAAAACYAAAAIAAAA//////////8="/>
                    </a:ext>
                  </a:extLst>
                </p:cNvSpPr>
                <p:nvPr/>
              </p:nvSpPr>
              <p:spPr>
                <a:xfrm flipV="1">
                  <a:off x="5398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2" name="Shape 243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dIQAAYg0AAJ0hAAB+JwAAAAAAACYAAAAIAAAA//////////8="/>
                    </a:ext>
                  </a:extLst>
                </p:cNvSpPr>
                <p:nvPr/>
              </p:nvSpPr>
              <p:spPr>
                <a:xfrm flipV="1">
                  <a:off x="5464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1" name="Shape 243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FIgAAYg0AAAUiAAB+JwAAAAAAACYAAAAIAAAA//////////8="/>
                    </a:ext>
                  </a:extLst>
                </p:cNvSpPr>
                <p:nvPr/>
              </p:nvSpPr>
              <p:spPr>
                <a:xfrm flipV="1">
                  <a:off x="5530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0" name="Shape 244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sIgAAYg0AAGwiAAB+JwAAAAAAACYAAAAIAAAA//////////8="/>
                    </a:ext>
                  </a:extLst>
                </p:cNvSpPr>
                <p:nvPr/>
              </p:nvSpPr>
              <p:spPr>
                <a:xfrm flipV="1">
                  <a:off x="55956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9" name="Shape 244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UIgAAYg0AANQiAAB+JwAAAAAAACYAAAAIAAAA//////////8="/>
                    </a:ext>
                  </a:extLst>
                </p:cNvSpPr>
                <p:nvPr/>
              </p:nvSpPr>
              <p:spPr>
                <a:xfrm flipV="1">
                  <a:off x="5661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8" name="Shape 244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S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7IwAAYg0AADsjAAB+JwAAAAAAACYAAAAIAAAA//////////8="/>
                    </a:ext>
                  </a:extLst>
                </p:cNvSpPr>
                <p:nvPr/>
              </p:nvSpPr>
              <p:spPr>
                <a:xfrm flipV="1">
                  <a:off x="5727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7" name="Shape 244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UH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jIwAAYg0AAKMjAAB+JwAAAAAAACYAAAAIAAAA//////////8="/>
                    </a:ext>
                  </a:extLst>
                </p:cNvSpPr>
                <p:nvPr/>
              </p:nvSpPr>
              <p:spPr>
                <a:xfrm flipV="1">
                  <a:off x="5793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6" name="Shape 244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gMj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KJAAAYg0AAAokAAB+JwAAAAAAACYAAAAIAAAA//////////8="/>
                    </a:ext>
                  </a:extLst>
                </p:cNvSpPr>
                <p:nvPr/>
              </p:nvSpPr>
              <p:spPr>
                <a:xfrm flipV="1">
                  <a:off x="5858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5" name="Shape 244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xJAAAYg0AAHEkAAB+JwAAAAAAACYAAAAIAAAA//////////8="/>
                    </a:ext>
                  </a:extLst>
                </p:cNvSpPr>
                <p:nvPr/>
              </p:nvSpPr>
              <p:spPr>
                <a:xfrm flipV="1">
                  <a:off x="5923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4" name="Shape 244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ZJAAAYg0AANkkAAB+JwAAAAAAACYAAAAIAAAA//////////8="/>
                    </a:ext>
                  </a:extLst>
                </p:cNvSpPr>
                <p:nvPr/>
              </p:nvSpPr>
              <p:spPr>
                <a:xfrm flipV="1">
                  <a:off x="5989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3" name="Shape 244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iIG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AJQAAYg0AAEAlAAB+JwAAAAAAACYAAAAIAAAA//////////8="/>
                    </a:ext>
                  </a:extLst>
                </p:cNvSpPr>
                <p:nvPr/>
              </p:nvSpPr>
              <p:spPr>
                <a:xfrm flipV="1">
                  <a:off x="60553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2" name="Shape 244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yZ2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oJQAAYg0AAKglAAB+JwAAAAAAACYAAAAIAAAA//////////8="/>
                    </a:ext>
                  </a:extLst>
                </p:cNvSpPr>
                <p:nvPr/>
              </p:nvSpPr>
              <p:spPr>
                <a:xfrm flipV="1">
                  <a:off x="6121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1" name="Shape 24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PJgAAYg0AAA8mAAB+JwAAAAAAACYAAAAIAAAA//////////8="/>
                    </a:ext>
                  </a:extLst>
                </p:cNvSpPr>
                <p:nvPr/>
              </p:nvSpPr>
              <p:spPr>
                <a:xfrm flipV="1">
                  <a:off x="61868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0" name="Shape 24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1ERk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3JgAAYg0AAHcmAAB+JwAAAAAAACYAAAAIAAAA//////////8="/>
                    </a:ext>
                  </a:extLst>
                </p:cNvSpPr>
                <p:nvPr/>
              </p:nvSpPr>
              <p:spPr>
                <a:xfrm flipV="1">
                  <a:off x="625284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9" name="Shape 245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eJgAAYg0AAN4mAAB+JwAAAAAAACYAAAAIAAAA//////////8="/>
                    </a:ext>
                  </a:extLst>
                </p:cNvSpPr>
                <p:nvPr/>
              </p:nvSpPr>
              <p:spPr>
                <a:xfrm flipV="1">
                  <a:off x="63182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grpSp>
            <p:nvGrpSpPr>
              <p:cNvPr id="31" name="Group 24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wnAABiDQAAcDUAAH4nAAAAAAAAJgAAAAgAAAD/////AAAAAA=="/>
                  </a:ext>
                </a:extLst>
              </p:cNvGrpSpPr>
              <p:nvPr/>
            </p:nvGrpSpPr>
            <p:grpSpPr>
              <a:xfrm>
                <a:off x="6388100" y="2175510"/>
                <a:ext cx="2298700" cy="4244340"/>
                <a:chOff x="6388100" y="2175510"/>
                <a:chExt cx="2298700" cy="4244340"/>
              </a:xfrm>
            </p:grpSpPr>
            <p:sp>
              <p:nvSpPr>
                <p:cNvPr id="67" name="Shape 245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b3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MJwAAYg0AAEwnAAB+JwAAAAAAACYAAAAIAAAA//////////8="/>
                    </a:ext>
                  </a:extLst>
                </p:cNvSpPr>
                <p:nvPr/>
              </p:nvSpPr>
              <p:spPr>
                <a:xfrm flipV="1">
                  <a:off x="63881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6" name="Shape 24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zJwAAYg0AALMnAAB+JwAAAAAAACYAAAAIAAAA//////////8="/>
                    </a:ext>
                  </a:extLst>
                </p:cNvSpPr>
                <p:nvPr/>
              </p:nvSpPr>
              <p:spPr>
                <a:xfrm flipV="1">
                  <a:off x="64535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5" name="Shape 245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Lz4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bKAAAYg0AABsoAAB+JwAAAAAAACYAAAAIAAAA//////////8="/>
                    </a:ext>
                  </a:extLst>
                </p:cNvSpPr>
                <p:nvPr/>
              </p:nvSpPr>
              <p:spPr>
                <a:xfrm flipV="1">
                  <a:off x="65195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4" name="Shape 245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Ul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CKAAAYg0AAIIoAAB+JwAAAAAAACYAAAAIAAAA//////////8="/>
                    </a:ext>
                  </a:extLst>
                </p:cNvSpPr>
                <p:nvPr/>
              </p:nvSpPr>
              <p:spPr>
                <a:xfrm flipV="1">
                  <a:off x="65849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3" name="Shape 245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0aW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qKAAAYg0AAOooAAB+JwAAAAAAACYAAAAIAAAA//////////8="/>
                    </a:ext>
                  </a:extLst>
                </p:cNvSpPr>
                <p:nvPr/>
              </p:nvSpPr>
              <p:spPr>
                <a:xfrm flipV="1">
                  <a:off x="66509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2" name="Shape 245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dm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KQAAYg0AAFEpAAB+JwAAAAAAACYAAAAIAAAA//////////8="/>
                    </a:ext>
                  </a:extLst>
                </p:cNvSpPr>
                <p:nvPr/>
              </p:nvSpPr>
              <p:spPr>
                <a:xfrm flipV="1">
                  <a:off x="67163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1" name="Shape 245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ZFR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5KQAAYg0AALkpAAB+JwAAAAAAACYAAAAIAAAA//////////8="/>
                    </a:ext>
                  </a:extLst>
                </p:cNvSpPr>
                <p:nvPr/>
              </p:nvSpPr>
              <p:spPr>
                <a:xfrm flipV="1">
                  <a:off x="6782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0" name="Shape 246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WCw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gKgAAYg0AACAqAAB+JwAAAAAAACYAAAAIAAAA//////////8="/>
                    </a:ext>
                  </a:extLst>
                </p:cNvSpPr>
                <p:nvPr/>
              </p:nvSpPr>
              <p:spPr>
                <a:xfrm flipV="1">
                  <a:off x="68478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9" name="Shape 246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XFRc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HKgAAYg0AAIcqAAB+JwAAAAAAACYAAAAIAAAA//////////8="/>
                    </a:ext>
                  </a:extLst>
                </p:cNvSpPr>
                <p:nvPr/>
              </p:nvSpPr>
              <p:spPr>
                <a:xfrm flipV="1">
                  <a:off x="69132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8" name="Shape 246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iGxc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vKgAAYg0AAO8qAAB+JwAAAAAAACYAAAAIAAAA//////////8="/>
                    </a:ext>
                  </a:extLst>
                </p:cNvSpPr>
                <p:nvPr/>
              </p:nvSpPr>
              <p:spPr>
                <a:xfrm flipV="1">
                  <a:off x="69792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7" name="Shape 24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fGB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WKwAAYg0AAFYrAAB+JwAAAAAAACYAAAAIAAAA//////////8="/>
                    </a:ext>
                  </a:extLst>
                </p:cNvSpPr>
                <p:nvPr/>
              </p:nvSpPr>
              <p:spPr>
                <a:xfrm flipV="1">
                  <a:off x="70446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6" name="Shape 246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aGh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KwAAYg0AAL4rAAB+JwAAAAAAACYAAAAIAAAA//////////8="/>
                    </a:ext>
                  </a:extLst>
                </p:cNvSpPr>
                <p:nvPr/>
              </p:nvSpPr>
              <p:spPr>
                <a:xfrm flipV="1">
                  <a:off x="71107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5" name="Shape 24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iHC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lLAAAYg0AACUsAAB+JwAAAAAAACYAAAAIAAAA//////////8="/>
                    </a:ext>
                  </a:extLst>
                </p:cNvSpPr>
                <p:nvPr/>
              </p:nvSpPr>
              <p:spPr>
                <a:xfrm flipV="1">
                  <a:off x="71761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4" name="Shape 24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NLAAAYg0AAI0sAAB+JwAAAAAAACYAAAAIAAAA//////////8="/>
                    </a:ext>
                  </a:extLst>
                </p:cNvSpPr>
                <p:nvPr/>
              </p:nvSpPr>
              <p:spPr>
                <a:xfrm flipV="1">
                  <a:off x="7242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3" name="Shape 246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0LAAAYg0AAPQsAAB+JwAAAAAAACYAAAAIAAAA//////////8="/>
                    </a:ext>
                  </a:extLst>
                </p:cNvSpPr>
                <p:nvPr/>
              </p:nvSpPr>
              <p:spPr>
                <a:xfrm flipV="1">
                  <a:off x="73075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2" name="Shape 246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SEx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bLQAAYg0AAFstAAB+JwAAAAAAACYAAAAIAAAA//////////8="/>
                    </a:ext>
                  </a:extLst>
                </p:cNvSpPr>
                <p:nvPr/>
              </p:nvSpPr>
              <p:spPr>
                <a:xfrm flipV="1">
                  <a:off x="73729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1" name="Shape 24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gJx0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DLQAAYg0AAMMtAAB+JwAAAAAAACYAAAAIAAAA//////////8="/>
                    </a:ext>
                  </a:extLst>
                </p:cNvSpPr>
                <p:nvPr/>
              </p:nvSpPr>
              <p:spPr>
                <a:xfrm flipV="1">
                  <a:off x="74390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0" name="Shape 24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7OC0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qLgAAYg0AACouAAB+JwAAAAAAACYAAAAIAAAA//////////8="/>
                    </a:ext>
                  </a:extLst>
                </p:cNvSpPr>
                <p:nvPr/>
              </p:nvSpPr>
              <p:spPr>
                <a:xfrm flipV="1">
                  <a:off x="75044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9" name="Shape 24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iLS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SLgAAYg0AAJIuAAB+JwAAAAAAACYAAAAIAAAA//////////8="/>
                    </a:ext>
                  </a:extLst>
                </p:cNvSpPr>
                <p:nvPr/>
              </p:nvSpPr>
              <p:spPr>
                <a:xfrm flipV="1">
                  <a:off x="75704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8" name="Shape 247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tIj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5LgAAYg0AAPkuAAB+JwAAAAAAACYAAAAIAAAA//////////8="/>
                    </a:ext>
                  </a:extLst>
                </p:cNvSpPr>
                <p:nvPr/>
              </p:nvSpPr>
              <p:spPr>
                <a:xfrm flipV="1">
                  <a:off x="76358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7" name="Shape 247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pER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hLwAAYg0AAGEvAAB+JwAAAAAAACYAAAAIAAAA//////////8="/>
                    </a:ext>
                  </a:extLst>
                </p:cNvSpPr>
                <p:nvPr/>
              </p:nvSpPr>
              <p:spPr>
                <a:xfrm flipV="1">
                  <a:off x="7701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6" name="Shape 247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qHSo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ILwAAYg0AAMgvAAB+JwAAAAAAACYAAAAIAAAA//////////8="/>
                    </a:ext>
                  </a:extLst>
                </p:cNvSpPr>
                <p:nvPr/>
              </p:nvSpPr>
              <p:spPr>
                <a:xfrm flipV="1">
                  <a:off x="77673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5" name="Shape 247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5OTk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vMAAAYg0AAC8wAAB+JwAAAAAAACYAAAAIAAAA//////////8="/>
                    </a:ext>
                  </a:extLst>
                </p:cNvSpPr>
                <p:nvPr/>
              </p:nvSpPr>
              <p:spPr>
                <a:xfrm flipV="1">
                  <a:off x="78327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4" name="Shape 247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RT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XMAAAYg0AAJcwAAB+JwAAAAAAACYAAAAIAAAA//////////8="/>
                    </a:ext>
                  </a:extLst>
                </p:cNvSpPr>
                <p:nvPr/>
              </p:nvSpPr>
              <p:spPr>
                <a:xfrm flipV="1">
                  <a:off x="78987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3" name="Shape 247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4qMi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MAAAYg0AAP4wAAB+JwAAAAAAACYAAAAIAAAA//////////8="/>
                    </a:ext>
                  </a:extLst>
                </p:cNvSpPr>
                <p:nvPr/>
              </p:nvSpPr>
              <p:spPr>
                <a:xfrm flipV="1">
                  <a:off x="79641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2" name="Shape 247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cJ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mMQAAYg0AAGYxAAB+JwAAAAAAACYAAAAIAAAA//////////8="/>
                    </a:ext>
                  </a:extLst>
                </p:cNvSpPr>
                <p:nvPr/>
              </p:nvSpPr>
              <p:spPr>
                <a:xfrm flipV="1">
                  <a:off x="80302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1" name="Shape 24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4Tjg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NMQAAYg0AAM0xAAB+JwAAAAAAACYAAAAIAAAA//////////8="/>
                    </a:ext>
                  </a:extLst>
                </p:cNvSpPr>
                <p:nvPr/>
              </p:nvSpPr>
              <p:spPr>
                <a:xfrm flipV="1">
                  <a:off x="80956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0" name="Shape 248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WFh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1MgAAYg0AADUyAAB+JwAAAAAAACYAAAAIAAAA//////////8="/>
                    </a:ext>
                  </a:extLst>
                </p:cNvSpPr>
                <p:nvPr/>
              </p:nvSpPr>
              <p:spPr>
                <a:xfrm flipV="1">
                  <a:off x="81616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9" name="Shape 248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Z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cMgAAYg0AAJwyAAB+JwAAAAAAACYAAAAIAAAA//////////8="/>
                    </a:ext>
                  </a:extLst>
                </p:cNvSpPr>
                <p:nvPr/>
              </p:nvSpPr>
              <p:spPr>
                <a:xfrm flipV="1">
                  <a:off x="82270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8" name="Shape 248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DMwAAYg0AAAMzAAB+JwAAAAAAACYAAAAIAAAA//////////8="/>
                    </a:ext>
                  </a:extLst>
                </p:cNvSpPr>
                <p:nvPr/>
              </p:nvSpPr>
              <p:spPr>
                <a:xfrm flipV="1">
                  <a:off x="82924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7" name="Shape 24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TG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rMwAAYg0AAGszAAB+JwAAAAAAACYAAAAIAAAA//////////8="/>
                    </a:ext>
                  </a:extLst>
                </p:cNvSpPr>
                <p:nvPr/>
              </p:nvSpPr>
              <p:spPr>
                <a:xfrm flipV="1">
                  <a:off x="83585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6" name="Shape 248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SMwAAYg0AANIzAAB+JwAAAAAAACYAAAAIAAAA//////////8="/>
                    </a:ext>
                  </a:extLst>
                </p:cNvSpPr>
                <p:nvPr/>
              </p:nvSpPr>
              <p:spPr>
                <a:xfrm flipV="1">
                  <a:off x="84239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5" name="Shape 248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hdG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6NAAAYg0AADo0AAB+JwAAAAAAACYAAAAIAAAA//////////8="/>
                    </a:ext>
                  </a:extLst>
                </p:cNvSpPr>
                <p:nvPr/>
              </p:nvSpPr>
              <p:spPr>
                <a:xfrm flipV="1">
                  <a:off x="84899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4" name="Shape 24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hNAAAYg0AAKE0AAB+JwAAAAAAACYAAAAIAAAA//////////8="/>
                    </a:ext>
                  </a:extLst>
                </p:cNvSpPr>
                <p:nvPr/>
              </p:nvSpPr>
              <p:spPr>
                <a:xfrm flipV="1">
                  <a:off x="85553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3" name="Shape 24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JNQAAYg0AAAk1AAB+JwAAAAAAACYAAAAIAAAA//////////8="/>
                    </a:ext>
                  </a:extLst>
                </p:cNvSpPr>
                <p:nvPr/>
              </p:nvSpPr>
              <p:spPr>
                <a:xfrm flipV="1">
                  <a:off x="86213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2" name="Shape 248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wNQAAYg0AAHA1AAB+JwAAAAAAACYAAAAIAAAA//////////8="/>
                    </a:ext>
                  </a:extLst>
                </p:cNvSpPr>
                <p:nvPr/>
              </p:nvSpPr>
              <p:spPr>
                <a:xfrm flipV="1">
                  <a:off x="86868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30" name="Shape 24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UNQAAYg0AANQ1AAB+JwAAAAAAACYAAAAIAAAA//////////8="/>
                  </a:ext>
                </a:extLst>
              </p:cNvSpPr>
              <p:nvPr/>
            </p:nvSpPr>
            <p:spPr>
              <a:xfrm flipV="1">
                <a:off x="87503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9" name="Shape 24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7NgAAYg0AADs2AAB+JwAAAAAAACYAAAAIAAAA//////////8="/>
                  </a:ext>
                </a:extLst>
              </p:cNvSpPr>
              <p:nvPr/>
            </p:nvSpPr>
            <p:spPr>
              <a:xfrm flipV="1">
                <a:off x="88157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249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iNgAAYg0AAKI2AAB+JwAAAAAAACYAAAAIAAAA//////////8="/>
                  </a:ext>
                </a:extLst>
              </p:cNvSpPr>
              <p:nvPr/>
            </p:nvSpPr>
            <p:spPr>
              <a:xfrm flipV="1">
                <a:off x="888111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249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KNwAAYg0AAAo3AAB+JwAAAAAAACYAAAAIAAAA//////////8="/>
                  </a:ext>
                </a:extLst>
              </p:cNvSpPr>
              <p:nvPr/>
            </p:nvSpPr>
            <p:spPr>
              <a:xfrm flipV="1">
                <a:off x="89471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249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xNwAAYg0AAHE3AAB+JwAAAAAAACYAAAAIAAAA//////////8="/>
                  </a:ext>
                </a:extLst>
              </p:cNvSpPr>
              <p:nvPr/>
            </p:nvSpPr>
            <p:spPr>
              <a:xfrm flipV="1">
                <a:off x="90125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249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0cD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ZNwAAYg0AANk3AAB+JwAAAAAAACYAAAAIAAAA//////////8="/>
                  </a:ext>
                </a:extLst>
              </p:cNvSpPr>
              <p:nvPr/>
            </p:nvSpPr>
            <p:spPr>
              <a:xfrm flipV="1">
                <a:off x="90785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4" name="Shape 24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c2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AOAAAYg0AAEA4AAB+JwAAAAAAACYAAAAIAAAA//////////8="/>
                  </a:ext>
                </a:extLst>
              </p:cNvSpPr>
              <p:nvPr/>
            </p:nvSpPr>
            <p:spPr>
              <a:xfrm flipV="1">
                <a:off x="91440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24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yYXc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oOAAAYg0AAKg4AAB+JwAAAAAAACYAAAAIAAAA//////////8="/>
                  </a:ext>
                </a:extLst>
              </p:cNvSpPr>
              <p:nvPr/>
            </p:nvSpPr>
            <p:spPr>
              <a:xfrm flipV="1">
                <a:off x="92100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24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POQAAYg0AAA85AAB+JwAAAAAAACYAAAAIAAAA//////////8="/>
                  </a:ext>
                </a:extLst>
              </p:cNvSpPr>
              <p:nvPr/>
            </p:nvSpPr>
            <p:spPr>
              <a:xfrm flipV="1">
                <a:off x="92754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24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2OQAAYg0AAHY5AAB+JwAAAAAAACYAAAAIAAAA//////////8="/>
                  </a:ext>
                </a:extLst>
              </p:cNvSpPr>
              <p:nvPr/>
            </p:nvSpPr>
            <p:spPr>
              <a:xfrm flipV="1">
                <a:off x="93408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250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eOQAAYg0AAN45AAB+JwAAAAAAACYAAAAIAAAA//////////8="/>
                  </a:ext>
                </a:extLst>
              </p:cNvSpPr>
              <p:nvPr/>
            </p:nvSpPr>
            <p:spPr>
              <a:xfrm flipV="1">
                <a:off x="94068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25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4MD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FOgAAYg0AAEU6AAB+JwAAAAAAACYAAAAIAAAA//////////8="/>
                  </a:ext>
                </a:extLst>
              </p:cNvSpPr>
              <p:nvPr/>
            </p:nvSpPr>
            <p:spPr>
              <a:xfrm flipV="1">
                <a:off x="94722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250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vdX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tOgAAYg0AAK06AAB+JwAAAAAAACYAAAAIAAAA//////////8="/>
                  </a:ext>
                </a:extLst>
              </p:cNvSpPr>
              <p:nvPr/>
            </p:nvSpPr>
            <p:spPr>
              <a:xfrm flipV="1">
                <a:off x="95383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25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UOwAAYg0AABQ7AAB+JwAAAAAAACYAAAAIAAAA//////////8="/>
                  </a:ext>
                </a:extLst>
              </p:cNvSpPr>
              <p:nvPr/>
            </p:nvSpPr>
            <p:spPr>
              <a:xfrm flipV="1">
                <a:off x="96037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25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G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8OwAAYg0AAHw7AAB+JwAAAAAAACYAAAAIAAAA//////////8="/>
                  </a:ext>
                </a:extLst>
              </p:cNvSpPr>
              <p:nvPr/>
            </p:nvSpPr>
            <p:spPr>
              <a:xfrm flipV="1">
                <a:off x="96697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250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jOwAAYg0AAOM7AAB+JwAAAAAAACYAAAAIAAAA//////////8="/>
                  </a:ext>
                </a:extLst>
              </p:cNvSpPr>
              <p:nvPr/>
            </p:nvSpPr>
            <p:spPr>
              <a:xfrm flipV="1">
                <a:off x="97351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grpSp>
          <p:nvGrpSpPr>
            <p:cNvPr id="11" name="Group 250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oeAACfGAAAxScAAJwbAAAAAAAAJgAAAAgAAAD/////AAAAAA=="/>
                </a:ext>
              </a:extLst>
            </p:cNvGrpSpPr>
            <p:nvPr/>
          </p:nvGrpSpPr>
          <p:grpSpPr>
            <a:xfrm>
              <a:off x="4903470" y="4002405"/>
              <a:ext cx="1561465" cy="485775"/>
              <a:chOff x="4903470" y="4002405"/>
              <a:chExt cx="1561465" cy="485775"/>
            </a:xfrm>
          </p:grpSpPr>
          <p:sp>
            <p:nvSpPr>
              <p:cNvPr id="13" name="Shape 250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BQcj4MAAAAEAAAAAAAAAAAAAAAAAAAAAAAAAAeAAAAaAAAAAAAAAAAAAAAAAAAAAAAAAAAAAAAECcAABAnAAAAAAAAAAAAAAAAAAAAAAAAAAAAAAAAAAAAAAAAAAAAAGQAAAAAAAAAwMD/AAAAAABkAAAAMgAAAAAAAABkAAAAAAAAAH9/fwAKAAAAHwAAAFQAAAAA+QAA////AQAAAAAAAAAAAAAAAAAAAAAAAAAAAAAAAAAAAAAAAAAAAAAAAn9/fwAAAAAAy8vLAMDA/wB/f38AAAAAAAAAAAAAAAAAAAAAAAAAAAAhAAAAGAAAABQAAABGHgAAnxgAAKknAACcGwAAAAAAACYAAAAIAAAA//////////8="/>
                  </a:ext>
                </a:extLst>
              </p:cNvSpPr>
              <p:nvPr/>
            </p:nvSpPr>
            <p:spPr>
              <a:xfrm>
                <a:off x="4921250" y="4002405"/>
                <a:ext cx="1525905" cy="48577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5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qHgAArBgAAMUnAAA/GwAAACAAACYAAAAIAAAA//////////8="/>
                  </a:ext>
                </a:extLst>
              </p:cNvSpPr>
              <p:nvPr/>
            </p:nvSpPr>
            <p:spPr>
              <a:xfrm>
                <a:off x="4903470" y="4010660"/>
                <a:ext cx="1561465" cy="418465"/>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2</a:t>
                </a:r>
                <a:r>
                  <a:rPr sz="1800" baseline="32000"/>
                  <a:t>nd</a:t>
                </a:r>
                <a:r>
                  <a:t> pos. sites</a:t>
                </a:r>
              </a:p>
            </p:txBody>
          </p:sp>
        </p:grpSp>
        <p:grpSp>
          <p:nvGrpSpPr>
            <p:cNvPr id="8" name="Group 251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PAACfGAAAjxgAAJwbAAAAAAAAJgAAAAgAAAD/////AAAAAA=="/>
                </a:ext>
              </a:extLst>
            </p:cNvGrpSpPr>
            <p:nvPr/>
          </p:nvGrpSpPr>
          <p:grpSpPr>
            <a:xfrm>
              <a:off x="2466340" y="4002405"/>
              <a:ext cx="1525905" cy="485775"/>
              <a:chOff x="2466340" y="4002405"/>
              <a:chExt cx="1525905" cy="485775"/>
            </a:xfrm>
          </p:grpSpPr>
          <p:sp>
            <p:nvSpPr>
              <p:cNvPr id="10" name="Shape 251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VyU2g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DwAAnxgAAI8YAACcGwAAAAAAACYAAAAIAAAA//////////8="/>
                  </a:ext>
                </a:extLst>
              </p:cNvSpPr>
              <p:nvPr/>
            </p:nvSpPr>
            <p:spPr>
              <a:xfrm>
                <a:off x="2466340" y="4002405"/>
                <a:ext cx="152590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5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2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NDwAArBgAAG4YAAA/GwAAACAAACYAAAAIAAAA//////////8="/>
                  </a:ext>
                </a:extLst>
              </p:cNvSpPr>
              <p:nvPr/>
            </p:nvSpPr>
            <p:spPr>
              <a:xfrm>
                <a:off x="2487295" y="4010660"/>
                <a:ext cx="1483995" cy="418465"/>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1</a:t>
                </a:r>
                <a:r>
                  <a:rPr sz="1800" baseline="32000"/>
                  <a:t>st</a:t>
                </a:r>
                <a:r>
                  <a:t> pos. sites</a:t>
                </a:r>
              </a:p>
            </p:txBody>
          </p:sp>
        </p:grpSp>
        <p:grpSp>
          <p:nvGrpSpPr>
            <p:cNvPr id="5" name="Group 2515"/>
            <p:cNvGrpSpPr>
              <a:extLst>
                <a:ext uri="smNativeData">
                  <pr:smNativeData xmlns:pr="smNativeData" val="SMDATA_7_nYDcXBMAAAAlAAAAAQAAAA8BAAAAkAAAAEgAAACQAAAASAAAAAAAAAAAAAAAAAAAABcAAAAUAAAAAAAAAAAAAAD/fwAA/38AAAAAAAAJAAAABAAAAK4fAAAMAAAAEAAAAAAAAAAAAAAAAAAAAAAAAAAfAAAAVAAAAAAAAAAAAAAAAAAAAAAAAAAAAAAAAAAAAAAAAAAAAAAAAAAAAAAAAAAAAAAAAAAAAAAAAAAAAAAAAAAAAAAAAAAAAAAAAAAAAAAAAAAAAAAAAAAAACEAAAAYAAAAFAAAAF0tAACfGAAAxjYAAJwbAAAAAAAAJgAAAAgAAAD/////AAAAAA=="/>
                </a:ext>
              </a:extLst>
            </p:cNvGrpSpPr>
            <p:nvPr/>
          </p:nvGrpSpPr>
          <p:grpSpPr>
            <a:xfrm>
              <a:off x="7374255" y="4002405"/>
              <a:ext cx="1529715" cy="485775"/>
              <a:chOff x="7374255" y="4002405"/>
              <a:chExt cx="1529715" cy="485775"/>
            </a:xfrm>
          </p:grpSpPr>
          <p:sp>
            <p:nvSpPr>
              <p:cNvPr id="7" name="Shape 251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psbi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BgLQAAnxgAAMM2AACcGwAAAAAAACYAAAAIAAAA//////////8="/>
                  </a:ext>
                </a:extLst>
              </p:cNvSpPr>
              <p:nvPr/>
            </p:nvSpPr>
            <p:spPr>
              <a:xfrm>
                <a:off x="7376160" y="4002405"/>
                <a:ext cx="152590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25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lb20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dLQAArBgAAMY2AAA/GwAAACAAACYAAAAIAAAA//////////8="/>
                  </a:ext>
                </a:extLst>
              </p:cNvSpPr>
              <p:nvPr/>
            </p:nvSpPr>
            <p:spPr>
              <a:xfrm>
                <a:off x="7374255" y="4010660"/>
                <a:ext cx="1529715" cy="418465"/>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3</a:t>
                </a:r>
                <a:r>
                  <a:rPr sz="1800" baseline="32000"/>
                  <a:t>rd</a:t>
                </a:r>
                <a:r>
                  <a:t> pos. sites</a:t>
                </a:r>
              </a:p>
            </p:txBody>
          </p:sp>
        </p:grpSp>
      </p:grpSp>
      <p:sp>
        <p:nvSpPr>
          <p:cNvPr id="142" name="Shape 25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52U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143" name="Shape 25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extLst>
      <p:ext uri="smNativeData">
        <pr:smNativeData xmlns:pr="smNativeData" val="nYDcXAEAAAAFAAAA/f///wEAAAACAAAAAQAAAAAAAAAAAAAAAAAAAA=="/>
      </p:ext>
    </p:extLst>
  </p:timing>
</p:sld>
</file>

<file path=ppt/slides/slide17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5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3" name="Shape 25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5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5" name="Shape 25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6" name="Shape 25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7" name="Shape 25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7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5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Yq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NQ9AABxLQAAECAAACYAAAAIAAAA//////////8="/>
              </a:ext>
            </a:extLst>
          </p:cNvSpPr>
          <p:nvPr/>
        </p:nvSpPr>
        <p:spPr>
          <a:xfrm>
            <a:off x="639445" y="6835140"/>
            <a:ext cx="941133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A site-specific model for ribosomal genes might have two rate categories, with stem sites in one and </a:t>
            </a:r>
            <a:br/>
            <a:r>
              <a:t>     loop sites in the other relative-rate category</a:t>
            </a:r>
          </a:p>
        </p:txBody>
      </p:sp>
      <p:grpSp>
        <p:nvGrpSpPr>
          <p:cNvPr id="4" name="Group 2533"/>
          <p:cNvGrpSpPr>
            <a:extLst>
              <a:ext uri="smNativeData">
                <pr:smNativeData xmlns:pr="smNativeData" val="SMDATA_7_nYDcXBMAAAAlAAAAAQAAAA8BAAAAkAAAAEgAAACQAAAASAAAAAAAAAAAAAAAAAAAABcAAAAUAAAAAAAAAAAAAAD/fwAA/38AAAAAAAAJAAAABAAAAIAzAAAMAAAAEAAAAAAAAAAAAAAAA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252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iAAA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JQrAACHJwAAAAAAACYAAAAIAAAA//////////8="/>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2532"/>
            <p:cNvGrpSpPr>
              <a:extLst>
                <a:ext uri="smNativeData">
                  <pr:smNativeData xmlns:pr="smNativeData" val="SMDATA_7_nYDcXBMAAAAlAAAAAQAAAA8BAAAAkAAAAEgAAACQAAAASAAAAAAAAAAAAAAAAAAAABcAAAAUAAAAAAAAAAAAAAD/fwAA/38AAAAAAAAJAAAABAAAAM8gAAAMAAAAEAAAAAAAAAAAAAAAAAAAAAAAAAAfAAAAVAAAAAAAAAAAAAAAAAAAAAAAAAAAAAAAAAAAAAAAAAAAAAAAAAAAAAAAAAAAAAAAAAAAAAAAAAAAAAAAAAAAAAAAAAAAAAAAAAAAAAAAAAAAAAAAAAAAACEAAAAYAAAAFAAAAOIWAACZGAAAsh4AAJYbAAAAAAAAJgAAAAgAAAD/////AAAAAA=="/>
                </a:ext>
              </a:extLst>
            </p:cNvGrpSpPr>
            <p:nvPr/>
          </p:nvGrpSpPr>
          <p:grpSpPr>
            <a:xfrm>
              <a:off x="3719830" y="3998595"/>
              <a:ext cx="1270000" cy="485775"/>
              <a:chOff x="3719830" y="3998595"/>
              <a:chExt cx="1270000" cy="485775"/>
            </a:xfrm>
          </p:grpSpPr>
          <p:sp>
            <p:nvSpPr>
              <p:cNvPr id="7" name="Shape 253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C6MAU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DiFgAAmRgAALIeAACWGwAAAAAAACYAAAAIAAAA//////////8="/>
                  </a:ext>
                </a:extLst>
              </p:cNvSpPr>
              <p:nvPr/>
            </p:nvSpPr>
            <p:spPr>
              <a:xfrm>
                <a:off x="3719830" y="3998595"/>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25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7FwAAsBgAAFkeAAAvGwAAACAAACYAAAAIAAAA//////////8="/>
                  </a:ext>
                </a:extLst>
              </p:cNvSpPr>
              <p:nvPr/>
            </p:nvSpPr>
            <p:spPr>
              <a:xfrm>
                <a:off x="3776345" y="4013200"/>
                <a:ext cx="115697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2538"/>
          <p:cNvGrpSpPr>
            <a:extLst>
              <a:ext uri="smNativeData">
                <pr:smNativeData xmlns:pr="smNativeData" val="SMDATA_7_nYDcXBMAAAAlAAAAAQAAAA8BAAAAkAAAAEgAAACQAAAASAAAAAAAAAAAAAAAAAAAABcAAAAUAAAAAAAAAAAAAAD/fwAA/38AAAAAAAAJAAAABAAAAHgkAAAMAAAAEAAAAAAAAAAAAAAAA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25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9IkE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UKwAAUw0AACQ8AACHJwAAAAAAACYAAAAIAAAA//////////8="/>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2537"/>
            <p:cNvGrpSpPr>
              <a:extLst>
                <a:ext uri="smNativeData">
                  <pr:smNativeData xmlns:pr="smNativeData" val="SMDATA_7_nYDcXBMAAAAlAAAAAQAAAA8BAAAAkAAAAEgAAACQAAAASAAAAAAAAAAAAAAAAAAAABcAAAAUAAAAAAAAAAAAAAD/fwAA/38AAAAAAAAJAAAABAAAAEwUAAAMAAAAEAAAAAAAAAAAAAAAAAAAAAAAAAAfAAAAVAAAAAAAAAAAAAAAAAAAAAAAAAAAAAAAAAAAAAAAAAAAAAAAAAAAAAAAAAAAAAAAAAAAAAAAAAAAAAAAAAAAAAAAAAAAAAAAAAAAAAAAAAAAAAAAAAAAACEAAAAYAAAAFAAAAPkvAACZGAAAyTcAAJYbAAAAAAAAJgAAAAgAAAD/////AAAAAA=="/>
                </a:ext>
              </a:extLst>
            </p:cNvGrpSpPr>
            <p:nvPr/>
          </p:nvGrpSpPr>
          <p:grpSpPr>
            <a:xfrm>
              <a:off x="7798435" y="3998595"/>
              <a:ext cx="1270000" cy="485775"/>
              <a:chOff x="7798435" y="3998595"/>
              <a:chExt cx="1270000" cy="485775"/>
            </a:xfrm>
          </p:grpSpPr>
          <p:sp>
            <p:nvSpPr>
              <p:cNvPr id="12" name="Shape 253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NvbmQ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D5LwAAmRgAAMk3AACWGwAAAAAAACYAAAAIAAAA//////////8="/>
                  </a:ext>
                </a:extLst>
              </p:cNvSpPr>
              <p:nvPr/>
            </p:nvSpPr>
            <p:spPr>
              <a:xfrm>
                <a:off x="7798435" y="3998595"/>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5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jMAAAsBgAAF83AAAvGwAAACAAACYAAAAIAAAA//////////8="/>
                  </a:ext>
                </a:extLst>
              </p:cNvSpPr>
              <p:nvPr/>
            </p:nvSpPr>
            <p:spPr>
              <a:xfrm>
                <a:off x="7865745" y="4013200"/>
                <a:ext cx="113538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loop sites</a:t>
                </a:r>
              </a:p>
            </p:txBody>
          </p:sp>
        </p:grpSp>
      </p:grpSp>
      <p:sp>
        <p:nvSpPr>
          <p:cNvPr id="14" name="Shape 25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s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15" name="Shape 25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6Y1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9" grpId="0" animBg="1" advAuto="0"/>
    </p:bldLst>
    <p:extLst>
      <p:ext uri="smNativeData">
        <pr:smNativeData xmlns:pr="smNativeData" val="nYDcXAIAAAAFAAAA/f///wEAAAACAAAAAQAAAAAAAAAAAAAAAAAAAAsAAAD9////AQAAAAIAAAABAAAAAAAAAAAAAAAAAAAA"/>
      </p:ext>
    </p:extLst>
  </p:timing>
</p:sld>
</file>

<file path=ppt/slides/slide17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5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3" name="Shape 25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ei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4" name="Shape 25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5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6" name="Shape 25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7" name="Shape 25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8" name="Shape 25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3" name="Shape 3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4" name="Shape 3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5" name="Shape 3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Mq/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6" name="Shape 3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5RS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7" name="Shape 3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o49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vBYAANo6AACYGgAAECAAACYAAAAIAAAA//////////8="/>
              </a:ext>
            </a:extLst>
          </p:cNvSpPr>
          <p:nvPr/>
        </p:nvSpPr>
        <p:spPr>
          <a:xfrm>
            <a:off x="990600" y="3695700"/>
            <a:ext cx="8576310" cy="6273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xgAAOAaAADlJQAAnh0AABAAAAAmAAAACAAAAP//////////"/>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B0AANo6AADoHwAAECAAACYAAAAIAAAA//////////8="/>
              </a:ext>
            </a:extLst>
          </p:cNvSpPr>
          <p:nvPr/>
        </p:nvSpPr>
        <p:spPr>
          <a:xfrm>
            <a:off x="990600" y="4826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xgAAOgfAADtJQAAqSIAABAAAAAmAAAACAAAAP//////////"/>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CIAANo6AACTJgAAECAAACYAAAAIAAAA//////////8="/>
              </a:ext>
            </a:extLst>
          </p:cNvSpPr>
          <p:nvPr/>
        </p:nvSpPr>
        <p:spPr>
          <a:xfrm>
            <a:off x="990600" y="56388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rate of change from state </a:t>
            </a:r>
            <a:r>
              <a:rPr i="1">
                <a:latin typeface="Times New Roman" pitchFamily="1" charset="0"/>
                <a:ea typeface="Times New Roman" pitchFamily="1" charset="0"/>
                <a:cs typeface="Times New Roman" pitchFamily="1" charset="0"/>
              </a:rPr>
              <a:t>i</a:t>
            </a:r>
            <a:r>
              <a:t> to state </a:t>
            </a:r>
            <a:r>
              <a:rPr i="1">
                <a:latin typeface="Times New Roman" pitchFamily="1" charset="0"/>
                <a:ea typeface="Times New Roman" pitchFamily="1" charset="0"/>
                <a:cs typeface="Times New Roman" pitchFamily="1" charset="0"/>
              </a:rPr>
              <a:t>j</a:t>
            </a:r>
            <a:r>
              <a:t> is weighted by the probability of starting </a:t>
            </a:r>
            <a:br/>
            <a:r>
              <a:t>     in state </a:t>
            </a:r>
            <a:r>
              <a:rPr i="1">
                <a:latin typeface="Times New Roman" pitchFamily="1" charset="0"/>
                <a:ea typeface="Times New Roman" pitchFamily="1" charset="0"/>
                <a:cs typeface="Times New Roman" pitchFamily="1" charset="0"/>
              </a:rPr>
              <a:t>i</a:t>
            </a:r>
            <a:r>
              <a:t>, which is the stationary frequency of state </a:t>
            </a:r>
            <a:r>
              <a:rPr i="1">
                <a:latin typeface="Times New Roman" pitchFamily="1" charset="0"/>
                <a:ea typeface="Times New Roman" pitchFamily="1" charset="0"/>
                <a:cs typeface="Times New Roman" pitchFamily="1" charset="0"/>
              </a:rPr>
              <a:t>i</a:t>
            </a:r>
            <a:r>
              <a:t>,  </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NSkAABYlAACQKgAAISYAABAAAAAmAAAACAAAAP//////////"/>
              </a:ext>
            </a:extLst>
          </p:cNvPicPr>
          <p:nvPr/>
        </p:nvPicPr>
        <p:blipFill>
          <a:blip r:embed="rId4"/>
          <a:stretch>
            <a:fillRect/>
          </a:stretch>
        </p:blipFill>
        <p:spPr>
          <a:xfrm>
            <a:off x="6698615" y="6028690"/>
            <a:ext cx="220345" cy="169545"/>
          </a:xfrm>
          <a:prstGeom prst="rect">
            <a:avLst/>
          </a:prstGeom>
          <a:noFill/>
          <a:ln>
            <a:noFill/>
          </a:ln>
          <a:effectLst/>
        </p:spPr>
      </p:pic>
      <p:sp>
        <p:nvSpPr>
          <p:cNvPr id="13" name="Shape 3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5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wk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3" name="Shape 25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4" name="Shape 25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tLS0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5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fKaX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6" name="Shape 25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XT0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7" name="Shape 25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8" name="Shape 25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9" name="Shape 25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UEDQE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5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3" name="Shape 25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g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4" name="Shape 25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5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6" name="Shape 25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7" name="Shape 25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8" name="Shape 25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9" name="Shape 25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0" name="Shape 25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4" name="Shape 25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5" name="Shape 257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5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7" name="Shape 25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8" name="Shape 25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9" name="Shape 25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I3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10" name="Shape 25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I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1" name="Shape 25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12" name="Shape 258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sDwAABRsAAOwPAABcHgAAEAAAACYAAAAIAAAA//////////8="/>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25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CBXL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2DQAAFBkAALUrAAASGwAAECAAACYAAAAIAAAA//////////8="/>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rate multiplier applied to sites assigned to category </a:t>
            </a:r>
            <a:r>
              <a:rPr>
                <a:latin typeface="Times New Roman" pitchFamily="1" charset="0"/>
                <a:ea typeface="Times New Roman" pitchFamily="1" charset="0"/>
                <a:cs typeface="Times New Roman" pitchFamily="1" charset="0"/>
              </a:rPr>
              <a:t>1</a:t>
            </a:r>
            <a:endParaRPr>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BgqfM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4" name="Shape 25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5" name="Shape 25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t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5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E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7" name="Shape 25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f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8" name="Shape 25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9" name="Shape 25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10" name="Shape 25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kABw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1" name="Shape 25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BR/9s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12" name="Shape 259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sDwAABRsAAOwPAABcHgAAEAAAACYAAAAIAAAA//////////8="/>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25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EB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2DQAAFBkAALUrAAASGwAAECAAACYAAAAIAAAA//////////8="/>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rate multiplier applied to sites assigned to category </a:t>
            </a:r>
            <a:r>
              <a:rPr>
                <a:latin typeface="Times New Roman" pitchFamily="1" charset="0"/>
                <a:ea typeface="Times New Roman" pitchFamily="1" charset="0"/>
                <a:cs typeface="Times New Roman" pitchFamily="1" charset="0"/>
              </a:rPr>
              <a:t>1</a:t>
            </a:r>
            <a:endParaRPr>
              <a:latin typeface="Times New Roman" pitchFamily="1" charset="0"/>
              <a:ea typeface="Times New Roman" pitchFamily="1" charset="0"/>
              <a:cs typeface="Times New Roman" pitchFamily="1" charset="0"/>
            </a:endParaRPr>
          </a:p>
        </p:txBody>
      </p:sp>
      <p:sp>
        <p:nvSpPr>
          <p:cNvPr id="14" name="Shape 259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fs//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sEwAAqRwAAKwTAABwHgAAEAAAACYAAAAIAAAA//////////8="/>
              </a:ext>
            </a:extLst>
          </p:cNvSpPr>
          <p:nvPr/>
        </p:nvSpPr>
        <p:spPr>
          <a:xfrm>
            <a:off x="31978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25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P/PC1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2EQAAuBoAANEnAAC2HAAAECAAACYAAAAIAAAA//////////8="/>
              </a:ext>
            </a:extLst>
          </p:cNvSpPr>
          <p:nvPr/>
        </p:nvSpPr>
        <p:spPr>
          <a:xfrm>
            <a:off x="28790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number of sites assigned to category </a:t>
            </a:r>
            <a:r>
              <a:rPr>
                <a:latin typeface="Times New Roman" pitchFamily="1" charset="0"/>
                <a:ea typeface="Times New Roman" pitchFamily="1" charset="0"/>
                <a:cs typeface="Times New Roman" pitchFamily="1" charset="0"/>
              </a:rPr>
              <a:t>1</a:t>
            </a:r>
            <a:endParaRPr>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4" name="Shape 26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5" name="Shape 26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z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6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4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7" name="Shape 26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pYW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8" name="Shape 26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4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9" name="Shape 26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bW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10" name="Shape 26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0iMj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1" name="Shape 26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p0PlQ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12" name="Shape 260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VTel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kGQAABRsAACQZAABcHgAAEAAAACYAAAAIAAAA//////////8="/>
              </a:ext>
            </a:extLst>
          </p:cNvSpPr>
          <p:nvPr/>
        </p:nvSpPr>
        <p:spPr>
          <a:xfrm>
            <a:off x="4086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26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9mdC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uFwAAFBkAAO00AAASGwAAECAAACYAAAAIAAAA//////////8="/>
              </a:ext>
            </a:extLst>
          </p:cNvSpPr>
          <p:nvPr/>
        </p:nvSpPr>
        <p:spPr>
          <a:xfrm>
            <a:off x="3768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rate multiplier applied to sites assigned to category </a:t>
            </a:r>
            <a:r>
              <a:rPr>
                <a:latin typeface="Times New Roman" pitchFamily="1" charset="0"/>
                <a:ea typeface="Times New Roman" pitchFamily="1" charset="0"/>
                <a:cs typeface="Times New Roman" pitchFamily="1" charset="0"/>
              </a:rPr>
              <a:t>2</a:t>
            </a:r>
            <a:endParaRPr>
              <a:latin typeface="Times New Roman" pitchFamily="1" charset="0"/>
              <a:ea typeface="Times New Roman" pitchFamily="1" charset="0"/>
              <a:cs typeface="Times New Roman" pitchFamily="1" charset="0"/>
            </a:endParaRPr>
          </a:p>
        </p:txBody>
      </p:sp>
      <p:sp>
        <p:nvSpPr>
          <p:cNvPr id="14" name="Shape 261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kHAAAqRwAAOQcAABwHgAAEAAAACYAAAAIAAAA//////////8="/>
              </a:ext>
            </a:extLst>
          </p:cNvSpPr>
          <p:nvPr/>
        </p:nvSpPr>
        <p:spPr>
          <a:xfrm>
            <a:off x="4696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26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ltZX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uGgAAuBoAAAkxAAC2HAAAECAAACYAAAAIAAAA//////////8="/>
              </a:ext>
            </a:extLst>
          </p:cNvSpPr>
          <p:nvPr/>
        </p:nvSpPr>
        <p:spPr>
          <a:xfrm>
            <a:off x="4377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number of sites assigned to category </a:t>
            </a:r>
            <a:r>
              <a:rPr>
                <a:latin typeface="Times New Roman" pitchFamily="1" charset="0"/>
                <a:ea typeface="Times New Roman" pitchFamily="1" charset="0"/>
                <a:cs typeface="Times New Roman" pitchFamily="1" charset="0"/>
              </a:rPr>
              <a:t>2</a:t>
            </a:r>
            <a:endParaRPr>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fEQ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Ef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4" name="Shape 26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o3K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5" name="Shape 261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gYGB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6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mJU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7" name="Shape 26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WFh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8" name="Shape 26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kLi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9" name="Shape 26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REIS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10" name="Shape 26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BxIMkg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1" name="Shape 26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6RF8M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12" name="Shape 262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6FwB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EIgAABRsAAIQiAABcHgAAEAAAACYAAAAIAAAA//////////8="/>
              </a:ext>
            </a:extLst>
          </p:cNvSpPr>
          <p:nvPr/>
        </p:nvSpPr>
        <p:spPr>
          <a:xfrm>
            <a:off x="5610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262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FBrL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IAAAFBkAAE0+AAASGwAAECAAACYAAAAIAAAA//////////8="/>
              </a:ext>
            </a:extLst>
          </p:cNvSpPr>
          <p:nvPr/>
        </p:nvSpPr>
        <p:spPr>
          <a:xfrm>
            <a:off x="5292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rate multiplier applied to sites assigned to category </a:t>
            </a:r>
            <a:r>
              <a:rPr>
                <a:latin typeface="Times New Roman" pitchFamily="1" charset="0"/>
                <a:ea typeface="Times New Roman" pitchFamily="1" charset="0"/>
                <a:cs typeface="Times New Roman" pitchFamily="1" charset="0"/>
              </a:rPr>
              <a:t>3</a:t>
            </a:r>
            <a:endParaRPr>
              <a:latin typeface="Times New Roman" pitchFamily="1" charset="0"/>
              <a:ea typeface="Times New Roman" pitchFamily="1" charset="0"/>
              <a:cs typeface="Times New Roman" pitchFamily="1" charset="0"/>
            </a:endParaRPr>
          </a:p>
        </p:txBody>
      </p:sp>
      <p:sp>
        <p:nvSpPr>
          <p:cNvPr id="14" name="Shape 262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EJgAAqRwAAEQmAABwHgAAEAAAACYAAAAIAAAA//////////8="/>
              </a:ext>
            </a:extLst>
          </p:cNvSpPr>
          <p:nvPr/>
        </p:nvSpPr>
        <p:spPr>
          <a:xfrm>
            <a:off x="6220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26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JAAAuBoAAGk6AAC2HAAAECAAACYAAAAIAAAA//////////8="/>
              </a:ext>
            </a:extLst>
          </p:cNvSpPr>
          <p:nvPr/>
        </p:nvSpPr>
        <p:spPr>
          <a:xfrm>
            <a:off x="5901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number of sites assigned to category </a:t>
            </a:r>
            <a:r>
              <a:rPr>
                <a:latin typeface="Times New Roman" pitchFamily="1" charset="0"/>
                <a:ea typeface="Times New Roman" pitchFamily="1" charset="0"/>
                <a:cs typeface="Times New Roman" pitchFamily="1" charset="0"/>
              </a:rPr>
              <a:t>3</a:t>
            </a:r>
            <a:endParaRPr>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C4B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UQ4AADceAAB/KwAAaSIAABAAAAAmAAAACAAAAP//////////"/>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LlR14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BIAAD49AACCFAAAECAAACYAAAAIAAAA//////////8="/>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All </a:t>
            </a:r>
            <a:r>
              <a:rPr i="1">
                <a:latin typeface="Times New Roman" pitchFamily="1" charset="0"/>
                <a:ea typeface="Times New Roman" pitchFamily="1" charset="0"/>
                <a:cs typeface="Times New Roman" pitchFamily="1" charset="0"/>
              </a:rPr>
              <a:t>n</a:t>
            </a:r>
            <a:r>
              <a:rPr i="1" baseline="-4000">
                <a:latin typeface="Times New Roman" pitchFamily="1" charset="0"/>
                <a:ea typeface="Times New Roman" pitchFamily="1" charset="0"/>
                <a:cs typeface="Times New Roman" pitchFamily="1" charset="0"/>
              </a:rPr>
              <a:t>i</a:t>
            </a:r>
            <a:r>
              <a:rPr i="1"/>
              <a:t> </a:t>
            </a:r>
            <a:r>
              <a:t>sites within a given rate category are subject to the same rate multiplier, </a:t>
            </a:r>
            <a:r>
              <a:rPr i="1">
                <a:latin typeface="Times New Roman" pitchFamily="1" charset="0"/>
                <a:ea typeface="Times New Roman" pitchFamily="1" charset="0"/>
                <a:cs typeface="Times New Roman" pitchFamily="1" charset="0"/>
              </a:rPr>
              <a:t>r</a:t>
            </a:r>
            <a:r>
              <a:rPr i="1" baseline="-4000">
                <a:latin typeface="Times New Roman" pitchFamily="1" charset="0"/>
                <a:ea typeface="Times New Roman" pitchFamily="1" charset="0"/>
                <a:cs typeface="Times New Roman" pitchFamily="1" charset="0"/>
              </a:rPr>
              <a:t>i</a:t>
            </a:r>
            <a:endParaRPr i="1" baseline="-4000">
              <a:latin typeface="Times New Roman" pitchFamily="1" charset="0"/>
              <a:ea typeface="Times New Roman" pitchFamily="1" charset="0"/>
              <a:cs typeface="Times New Roman" pitchFamily="1" charset="0"/>
            </a:endParaRPr>
          </a:p>
        </p:txBody>
      </p:sp>
      <p:sp>
        <p:nvSpPr>
          <p:cNvPr id="4" name="Shape 26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V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Site-Specific </a:t>
            </a:r>
            <a:r>
              <a:rPr sz="2100">
                <a:latin typeface="Times" pitchFamily="0" charset="0"/>
                <a:ea typeface="Times" pitchFamily="0" charset="0"/>
                <a:cs typeface="Times" pitchFamily="0" charset="0"/>
              </a:rPr>
              <a:t>(+SS)</a:t>
            </a:r>
            <a:r>
              <a:t> model of ASRV</a:t>
            </a:r>
          </a:p>
        </p:txBody>
      </p:sp>
      <p:sp>
        <p:nvSpPr>
          <p:cNvPr id="5" name="Shape 26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eBV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6" name="Shape 26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yL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HKY+SS</a:t>
            </a:r>
            <a:r>
              <a:t>)</a:t>
            </a:r>
          </a:p>
        </p:txBody>
      </p:sp>
      <p:sp>
        <p:nvSpPr>
          <p:cNvPr id="7" name="Shape 26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I87AAAIDwAAECAAACYAAAAIAAAA//////////8="/>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number of rate categories is assumed to be known, </a:t>
            </a:r>
            <a:r>
              <a:rPr i="1"/>
              <a:t>e.g</a:t>
            </a:r>
            <a:r>
              <a:t>.:</a:t>
            </a:r>
          </a:p>
        </p:txBody>
      </p:sp>
      <p:sp>
        <p:nvSpPr>
          <p:cNvPr id="8" name="Shape 26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three rate categories for protein-coding genes (one for each codon position)</a:t>
            </a:r>
          </a:p>
        </p:txBody>
      </p:sp>
      <p:sp>
        <p:nvSpPr>
          <p:cNvPr id="9" name="Shape 26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AAAD49AABSEgAAECAAACYAAAAIAAAA//////////8="/>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two rate categories for ribosomal genes (one each for stem and loop regions)</a:t>
            </a:r>
          </a:p>
        </p:txBody>
      </p:sp>
      <p:sp>
        <p:nvSpPr>
          <p:cNvPr id="10" name="Shape 26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oBQAAD49AAAMFwAAECAAACYAAAAIAAAA//////////8="/>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For a model with </a:t>
            </a:r>
            <a:r>
              <a:rPr sz="1900" i="1">
                <a:latin typeface="Times" pitchFamily="0" charset="0"/>
                <a:ea typeface="Times" pitchFamily="0" charset="0"/>
                <a:cs typeface="Times" pitchFamily="0" charset="0"/>
              </a:rPr>
              <a:t>k</a:t>
            </a:r>
            <a:r>
              <a:t> rate categories, we estimate </a:t>
            </a:r>
            <a:r>
              <a:rPr sz="1900">
                <a:latin typeface="Times" pitchFamily="0" charset="0"/>
                <a:ea typeface="Times" pitchFamily="0" charset="0"/>
                <a:cs typeface="Times" pitchFamily="0" charset="0"/>
              </a:rPr>
              <a:t>(</a:t>
            </a:r>
            <a:r>
              <a:rPr sz="1900" i="1">
                <a:latin typeface="Times" pitchFamily="0" charset="0"/>
                <a:ea typeface="Times" pitchFamily="0" charset="0"/>
                <a:cs typeface="Times" pitchFamily="0" charset="0"/>
              </a:rPr>
              <a:t>k</a:t>
            </a:r>
            <a:r>
              <a:rPr sz="1900">
                <a:latin typeface="Times" pitchFamily="0" charset="0"/>
                <a:ea typeface="Times" pitchFamily="0" charset="0"/>
                <a:cs typeface="Times" pitchFamily="0" charset="0"/>
              </a:rPr>
              <a:t> –1)</a:t>
            </a:r>
            <a:r>
              <a:t> relative-rate multipliers</a:t>
            </a:r>
          </a:p>
        </p:txBody>
      </p:sp>
      <p:sp>
        <p:nvSpPr>
          <p:cNvPr id="11" name="Shape 26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wBDgE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BYAAD49AAAwGQAAECAAACYAAAAIAAAA//////////8="/>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relative-rate multipliers are constrained to have a mean rate of one:</a:t>
            </a:r>
          </a:p>
        </p:txBody>
      </p:sp>
      <p:sp>
        <p:nvSpPr>
          <p:cNvPr id="12" name="Shape 26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AF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FQAAtCMAAJMhAACyJQAAECAAACYAAAAIAAAA//////////8="/>
              </a:ext>
            </a:extLst>
          </p:cNvSpPr>
          <p:nvPr/>
        </p:nvSpPr>
        <p:spPr>
          <a:xfrm>
            <a:off x="3514090" y="5803900"/>
            <a:ext cx="194373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total number of sites</a:t>
            </a:r>
          </a:p>
        </p:txBody>
      </p:sp>
      <p:sp>
        <p:nvSpPr>
          <p:cNvPr id="13" name="Shape 263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BAFBAAMAAAAEAAAAAAAAAAAAAAAAAAAAAAAAAAeAAAAaAAAAAAAAAAAAAAAAAAAAAAAAAAAAAAAECcAABAnAAAAAAAAAAAAAAAAAAAAAAAAAAAAAAAAAAAAAAAAAAAAADwAAAAAAAAAwMD/AAAAAABkAAAAMgAAAAAAAABkAAAAAAAAAH9/fwAKAAAAHwAAAFQAAAD///8A////AQAAAAAAAAAAAAAAAAAAAAAAAAAAAAAAAAAAAAAAAAAA/5MAAH9/fwAAAAAAy8vLAMDA/wB/f38AAAAAAAAAAAAAAAAAAAAAAAAAAAAhAAAAGAAAABQAAADNFQAAoiAAAOcgAABnIwAAEAAAACYAAAAIAAAA//////////8="/>
              </a:ext>
            </a:extLst>
          </p:cNvSpPr>
          <p:nvPr/>
        </p:nvSpPr>
        <p:spPr>
          <a:xfrm>
            <a:off x="3543935" y="5304790"/>
            <a:ext cx="1804670" cy="450215"/>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6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CoAALI7AAD5LAAAECAAACYAAAAIAAAA//////////8="/>
              </a:ext>
            </a:extLst>
          </p:cNvSpPr>
          <p:nvPr/>
        </p:nvSpPr>
        <p:spPr>
          <a:xfrm>
            <a:off x="639445" y="69875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The substitution process may be 'off' at some sites (but note that an </a:t>
            </a:r>
            <a:r>
              <a:rPr u="sng"/>
              <a:t>invariant</a:t>
            </a:r>
            <a:r>
              <a:t> site ≠ </a:t>
            </a:r>
            <a:r>
              <a:rPr u="sng"/>
              <a:t>invariable</a:t>
            </a:r>
            <a:r>
              <a:t> site)</a:t>
            </a:r>
          </a:p>
        </p:txBody>
      </p:sp>
      <p:sp>
        <p:nvSpPr>
          <p:cNvPr id="4" name="Shape 26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5" name="Shape 26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CZ5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8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3CZ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5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iP1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DC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CIAANo6AACTJgAAECAAACYAAAAIAAAA//////////8="/>
              </a:ext>
            </a:extLst>
          </p:cNvSpPr>
          <p:nvPr/>
        </p:nvSpPr>
        <p:spPr>
          <a:xfrm>
            <a:off x="990600" y="56388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rate of change from state </a:t>
            </a:r>
            <a:r>
              <a:rPr i="1">
                <a:latin typeface="Times New Roman" pitchFamily="1" charset="0"/>
                <a:ea typeface="Times New Roman" pitchFamily="1" charset="0"/>
                <a:cs typeface="Times New Roman" pitchFamily="1" charset="0"/>
              </a:rPr>
              <a:t>i</a:t>
            </a:r>
            <a:r>
              <a:t> to state </a:t>
            </a:r>
            <a:r>
              <a:rPr i="1">
                <a:latin typeface="Times New Roman" pitchFamily="1" charset="0"/>
                <a:ea typeface="Times New Roman" pitchFamily="1" charset="0"/>
                <a:cs typeface="Times New Roman" pitchFamily="1" charset="0"/>
              </a:rPr>
              <a:t>j</a:t>
            </a:r>
            <a:r>
              <a:t> is weighted by the probability of starting </a:t>
            </a:r>
            <a:br/>
            <a:r>
              <a:t>     in state </a:t>
            </a:r>
            <a:r>
              <a:rPr i="1">
                <a:latin typeface="Times New Roman" pitchFamily="1" charset="0"/>
                <a:ea typeface="Times New Roman" pitchFamily="1" charset="0"/>
                <a:cs typeface="Times New Roman" pitchFamily="1" charset="0"/>
              </a:rPr>
              <a:t>i</a:t>
            </a:r>
            <a:r>
              <a:t>, which is the stationary frequency of state </a:t>
            </a:r>
            <a:r>
              <a:rPr i="1">
                <a:latin typeface="Times New Roman" pitchFamily="1" charset="0"/>
                <a:ea typeface="Times New Roman" pitchFamily="1" charset="0"/>
                <a:cs typeface="Times New Roman" pitchFamily="1" charset="0"/>
              </a:rPr>
              <a:t>i</a:t>
            </a:r>
            <a:r>
              <a:t>,  </a:t>
            </a:r>
          </a:p>
        </p:txBody>
      </p:sp>
      <p:sp>
        <p:nvSpPr>
          <p:cNvPr id="3" name="Shape 3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kLw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What is the scale of the instantaneous rates? </a:t>
            </a:r>
          </a:p>
        </p:txBody>
      </p:sp>
      <p:sp>
        <p:nvSpPr>
          <p:cNvPr id="4" name="Shape 3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Substitution rate and time are confounded in most CTMC models</a:t>
            </a:r>
          </a:p>
        </p:txBody>
      </p:sp>
      <p:sp>
        <p:nvSpPr>
          <p:cNvPr id="5" name="Shape 3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6" name="Shape 3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DODgAAECAAACYAAAAIAAAA//////////8="/>
              </a:ext>
            </a:extLst>
          </p:cNvSpPr>
          <p:nvPr/>
        </p:nvSpPr>
        <p:spPr>
          <a:xfrm>
            <a:off x="990600" y="1778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expected (mean) number of substitutions along a branch is a function of the </a:t>
            </a:r>
            <a:br/>
            <a:r>
              <a:t>     duration of that branch, </a:t>
            </a:r>
            <a:r>
              <a:rPr i="1">
                <a:latin typeface="Times New Roman" pitchFamily="1" charset="0"/>
                <a:ea typeface="Times New Roman" pitchFamily="1" charset="0"/>
                <a:cs typeface="Times New Roman" pitchFamily="1" charset="0"/>
              </a:rPr>
              <a:t>t</a:t>
            </a:r>
            <a:r>
              <a:t>, and the substitution rate, </a:t>
            </a:r>
            <a:r>
              <a:rPr i="1">
                <a:latin typeface="Times New Roman" pitchFamily="1" charset="0"/>
                <a:ea typeface="Times New Roman" pitchFamily="1" charset="0"/>
                <a:cs typeface="Times New Roman" pitchFamily="1" charset="0"/>
              </a:rPr>
              <a:t>u</a:t>
            </a:r>
            <a:endParaRPr i="1">
              <a:latin typeface="Times New Roman" pitchFamily="1" charset="0"/>
              <a:ea typeface="Times New Roman" pitchFamily="1" charset="0"/>
              <a:cs typeface="Times New Roman" pitchFamily="1" charset="0"/>
            </a:endParaRPr>
          </a:p>
        </p:txBody>
      </p:sp>
      <p:sp>
        <p:nvSpPr>
          <p:cNvPr id="7" name="Shape 3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2A4AANo6AAC7EgAAECAAACYAAAAIAAAA//////////8="/>
              </a:ext>
            </a:extLst>
          </p:cNvSpPr>
          <p:nvPr/>
        </p:nvSpPr>
        <p:spPr>
          <a:xfrm>
            <a:off x="990600" y="2413000"/>
            <a:ext cx="8576310" cy="63182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However, the timescale of the tree is typically unknown, so the time, </a:t>
            </a:r>
            <a:r>
              <a:rPr i="1">
                <a:latin typeface="Times New Roman" pitchFamily="1" charset="0"/>
                <a:ea typeface="Times New Roman" pitchFamily="1" charset="0"/>
                <a:cs typeface="Times New Roman" pitchFamily="1" charset="0"/>
              </a:rPr>
              <a:t>t</a:t>
            </a:r>
            <a:r>
              <a:t>, and rate, </a:t>
            </a:r>
            <a:r>
              <a:rPr i="1">
                <a:latin typeface="Times New Roman" pitchFamily="1" charset="0"/>
                <a:ea typeface="Times New Roman" pitchFamily="1" charset="0"/>
                <a:cs typeface="Times New Roman" pitchFamily="1" charset="0"/>
              </a:rPr>
              <a:t>u</a:t>
            </a:r>
            <a:r>
              <a:t>, </a:t>
            </a:r>
            <a:br/>
            <a:r>
              <a:t>     cannot be estimated separately, but only as their product: </a:t>
            </a:r>
            <a:r>
              <a:rPr i="1">
                <a:latin typeface="Times New Roman" pitchFamily="1" charset="0"/>
                <a:ea typeface="Times New Roman" pitchFamily="1" charset="0"/>
                <a:cs typeface="Times New Roman" pitchFamily="1" charset="0"/>
              </a:rPr>
              <a:t>v = ut</a:t>
            </a:r>
            <a:endParaRPr i="1">
              <a:latin typeface="Times New Roman" pitchFamily="1" charset="0"/>
              <a:ea typeface="Times New Roman" pitchFamily="1" charset="0"/>
              <a:cs typeface="Times New Roman" pitchFamily="1" charset="0"/>
            </a:endParaRPr>
          </a:p>
        </p:txBody>
      </p:sp>
      <p:sp>
        <p:nvSpPr>
          <p:cNvPr id="8" name="Shape 3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vBYAANo6AACYGgAAECAAACYAAAAIAAAA//////////8="/>
              </a:ext>
            </a:extLst>
          </p:cNvSpPr>
          <p:nvPr/>
        </p:nvSpPr>
        <p:spPr>
          <a:xfrm>
            <a:off x="990600" y="3695700"/>
            <a:ext cx="8576310" cy="6273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This is achieved by scaling the instantaneous-rate matrix by the weighted average</a:t>
            </a:r>
            <a:br/>
            <a:r>
              <a:t>     of substitution rates:</a:t>
            </a: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xgAAOAaAADlJQAAnh0AABAAAAAmAAAACAAAAP//////////"/>
              </a:ext>
            </a:extLst>
          </p:cNvPicPr>
          <p:nvPr/>
        </p:nvPicPr>
        <p:blipFill>
          <a:blip r:embed="rId2"/>
          <a:stretch>
            <a:fillRect/>
          </a:stretch>
        </p:blipFill>
        <p:spPr>
          <a:xfrm>
            <a:off x="3999865" y="4368800"/>
            <a:ext cx="2160270" cy="445770"/>
          </a:xfrm>
          <a:prstGeom prst="rect">
            <a:avLst/>
          </a:prstGeom>
          <a:noFill/>
          <a:ln>
            <a:noFill/>
          </a:ln>
          <a:effectLst/>
        </p:spPr>
      </p:pic>
      <p:sp>
        <p:nvSpPr>
          <p:cNvPr id="10" name="Shape 3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B0AANo6AADoHwAAECAAACYAAAAIAAAA//////////8="/>
              </a:ext>
            </a:extLst>
          </p:cNvSpPr>
          <p:nvPr/>
        </p:nvSpPr>
        <p:spPr>
          <a:xfrm>
            <a:off x="990600" y="4826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or equivalently:</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xgAAOgfAADtJQAAqSIAABAAAAAmAAAACAAAAP//////////"/>
              </a:ext>
            </a:extLst>
          </p:cNvPicPr>
          <p:nvPr/>
        </p:nvPicPr>
        <p:blipFill>
          <a:blip r:embed="rId3"/>
          <a:stretch>
            <a:fillRect/>
          </a:stretch>
        </p:blipFill>
        <p:spPr>
          <a:xfrm>
            <a:off x="3994785" y="5186680"/>
            <a:ext cx="2170430" cy="447675"/>
          </a:xfrm>
          <a:prstGeom prst="rect">
            <a:avLst/>
          </a:prstGeom>
          <a:noFill/>
          <a:ln>
            <a:noFill/>
          </a:ln>
          <a:effectLst/>
        </p:spPr>
      </p:pic>
      <p:sp>
        <p:nvSpPr>
          <p:cNvPr id="12" name="Shape 3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CYAANo6AADQKAAAECAAACYAAAAIAAAA//////////8="/>
              </a:ext>
            </a:extLst>
          </p:cNvSpPr>
          <p:nvPr/>
        </p:nvSpPr>
        <p:spPr>
          <a:xfrm>
            <a:off x="990600" y="62738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We then multiply each element in the instantaneous-rate matrix by the scalar  </a:t>
            </a: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lXjV6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TYAAA0nAAC+OAAAlygAABAAAAAmAAAACAAAAP//////////"/>
              </a:ext>
            </a:extLst>
          </p:cNvPicPr>
          <p:nvPr/>
        </p:nvPicPr>
        <p:blipFill>
          <a:blip r:embed="rId4"/>
          <a:stretch>
            <a:fillRect/>
          </a:stretch>
        </p:blipFill>
        <p:spPr>
          <a:xfrm>
            <a:off x="8862695" y="6348095"/>
            <a:ext cx="361315" cy="250190"/>
          </a:xfrm>
          <a:prstGeom prst="rect">
            <a:avLst/>
          </a:prstGeom>
          <a:noFill/>
          <a:ln>
            <a:noFill/>
          </a:ln>
          <a:effectLst/>
        </p:spPr>
      </p:pic>
      <p:sp>
        <p:nvSpPr>
          <p:cNvPr id="14" name="Shape 3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Dul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1BIAANo6AAC1FgAAECAAACYAAAAIAAAA//////////8="/>
              </a:ext>
            </a:extLst>
          </p:cNvSpPr>
          <p:nvPr/>
        </p:nvSpPr>
        <p:spPr>
          <a:xfrm>
            <a:off x="990600" y="3060700"/>
            <a:ext cx="8576310" cy="630555"/>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In order for us to be able to interpret the branch length, </a:t>
            </a:r>
            <a:r>
              <a:rPr i="1">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Y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NSkAABYlAACQKgAAISYAABAAAAAmAAAACAAAAP//////////"/>
              </a:ext>
            </a:extLst>
          </p:cNvPicPr>
          <p:nvPr/>
        </p:nvPicPr>
        <p:blipFill>
          <a:blip r:embed="rId5"/>
          <a:stretch>
            <a:fillRect/>
          </a:stretch>
        </p:blipFill>
        <p:spPr>
          <a:xfrm>
            <a:off x="6698615" y="6028690"/>
            <a:ext cx="220345" cy="1695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G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N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sJ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6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w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M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6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ZQ0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6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UmDO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Q7A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1XQ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Q7A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6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4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6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
        <p:nvSpPr>
          <p:cNvPr id="9" name="Shape 26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0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AwFgAAECAAACYAAAAIAAAA//////////8="/>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'on' with probability </a:t>
            </a:r>
            <a:r>
              <a:rPr sz="1700">
                <a:latin typeface="Times" pitchFamily="0" charset="0"/>
                <a:ea typeface="Times" pitchFamily="0" charset="0"/>
                <a:cs typeface="Times" pitchFamily="0" charset="0"/>
              </a:rPr>
              <a:t>(1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6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gS6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6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TH9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
        <p:nvSpPr>
          <p:cNvPr id="9" name="Shape 26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Au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AwFgAAECAAACYAAAAIAAAA//////////8="/>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'on' with probability </a:t>
            </a:r>
            <a:r>
              <a:rPr sz="1700">
                <a:latin typeface="Times" pitchFamily="0" charset="0"/>
                <a:ea typeface="Times" pitchFamily="0" charset="0"/>
                <a:cs typeface="Times" pitchFamily="0" charset="0"/>
              </a:rPr>
              <a:t>(1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0" name="Shape 26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UAAD49AAAfGAAAECAAACYAAAAIAAAA//////////8="/>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'on',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on</a:t>
            </a:r>
            <a:r>
              <a:rPr sz="1700">
                <a:latin typeface="Times" pitchFamily="0" charset="0"/>
                <a:ea typeface="Times" pitchFamily="0" charset="0"/>
                <a:cs typeface="Times" pitchFamily="0" charset="0"/>
              </a:rPr>
              <a:t> = 1/(1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69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6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F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6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7LC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iNR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6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yMk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6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
        <p:nvSpPr>
          <p:cNvPr id="9" name="Shape 26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Aj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AwFgAAECAAACYAAAAIAAAA//////////8="/>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'on' with probability </a:t>
            </a:r>
            <a:r>
              <a:rPr sz="1700">
                <a:latin typeface="Times" pitchFamily="0" charset="0"/>
                <a:ea typeface="Times" pitchFamily="0" charset="0"/>
                <a:cs typeface="Times" pitchFamily="0" charset="0"/>
              </a:rPr>
              <a:t>(1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0" name="Shape 26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UAAD49AAAfGAAAECAAACYAAAAIAAAA//////////8="/>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'on',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on</a:t>
            </a:r>
            <a:r>
              <a:rPr sz="1700">
                <a:latin typeface="Times" pitchFamily="0" charset="0"/>
                <a:ea typeface="Times" pitchFamily="0" charset="0"/>
                <a:cs typeface="Times" pitchFamily="0" charset="0"/>
              </a:rPr>
              <a:t> = 1/(1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1" name="Shape 26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CS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6BcAAD49AAAwGgAAECAAACYAAAAIAAAA//////////8="/>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QkJCAMvLywDAwP8Af39/AAAAAAAAAAAAAAAAAP///wAAAAAAIQAAABgAAAAUAAAAAQ0AALwaAABeNQAAnBwAABAAAAAmAAAACAAAAP//////////"/>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FRcAABUdAADuIwAA4x0AABAAAAAmAAAACAAAAP//////////"/>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tSYAABUdAAAnNQAA4x0AABAAAAAmAAAACAAAAP//////////"/>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AGQAA5x0AAO4hAAAKIQAAECAAACYAAAAIAAAA//////////8="/>
              </a:ext>
            </a:extLst>
          </p:cNvSpPr>
          <p:nvPr/>
        </p:nvSpPr>
        <p:spPr>
          <a:xfrm>
            <a:off x="4185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'off'</a:t>
            </a:r>
          </a:p>
        </p:txBody>
      </p:sp>
      <p:sp>
        <p:nvSpPr>
          <p:cNvPr id="16" name="Shape 27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oKgAA5x0AAFYyAAAKIQAAECAAACYAAAAIAAAA//////////8="/>
              </a:ext>
            </a:extLst>
          </p:cNvSpPr>
          <p:nvPr/>
        </p:nvSpPr>
        <p:spPr>
          <a:xfrm>
            <a:off x="6852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'on'</a:t>
            </a:r>
          </a:p>
        </p:txBody>
      </p:sp>
      <p:sp>
        <p:nvSpPr>
          <p:cNvPr id="17" name="Shape 27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SCEAAO49AACAIwAAECAAACYAAAAIAAAA//////////8="/>
              </a:ext>
            </a:extLst>
          </p:cNvSpPr>
          <p:nvPr/>
        </p:nvSpPr>
        <p:spPr>
          <a:xfrm>
            <a:off x="1003300" y="5410200"/>
            <a:ext cx="906399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Therefore, the pruning algorithm is iterated twice for each site: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FM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7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nv/8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7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7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7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
        <p:nvSpPr>
          <p:cNvPr id="9" name="Shape 27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AwFgAAECAAACYAAAAIAAAA//////////8="/>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'on' with probability </a:t>
            </a:r>
            <a:r>
              <a:rPr sz="1700">
                <a:latin typeface="Times" pitchFamily="0" charset="0"/>
                <a:ea typeface="Times" pitchFamily="0" charset="0"/>
                <a:cs typeface="Times" pitchFamily="0" charset="0"/>
              </a:rPr>
              <a:t>(1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0" name="Shape 27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UAAD49AAAfGAAAECAAACYAAAAIAAAA//////////8="/>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'on',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on</a:t>
            </a:r>
            <a:r>
              <a:rPr sz="1700">
                <a:latin typeface="Times" pitchFamily="0" charset="0"/>
                <a:ea typeface="Times" pitchFamily="0" charset="0"/>
                <a:cs typeface="Times" pitchFamily="0" charset="0"/>
              </a:rPr>
              <a:t> = 1/(1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1" name="Shape 27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6BcAAD49AAAwGgAAECAAACYAAAAIAAAA//////////8="/>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DUEAAADAAAABAAAAAAAAAAAAAAAAAAAAAAAAAAHgAAAGgAAAAAAAAAAAAAAAAAAAAAAAAAAAAAABAnAAAQJwAAAAAAAAAAAAAAAAAAAAAAAAAAAAAAAAAAAAAAAAAAAABkAAAAAAAAAMDA/wAAAAAAZAAAADIAAAAAAAAAZAAAAAAAAAB/f38ACgAAAB8AAABUAAAAA2XABf///wEAAAAAAAAAAAAAAAAAAAAAAAAAAAAAAAAAAAAAAAAAAAAAAAJ/f38AQkJCAMvLywDAwP8Af39/AAAAAAAAAAAAAAAAAP///wAAAAAAIQAAABgAAAAUAAAAAQ0AALwaAABeNQAAnBwAABAAAAAmAAAACAAAAP//////////"/>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FRcAABUdAADuIwAA4x0AABAAAAAmAAAACAAAAP//////////"/>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hFiEi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tSYAABUdAAAnNQAA4x0AABAAAAAmAAAACAAAAP//////////"/>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AGQAA5x0AAO4hAAAKIQAAECAAACYAAAAIAAAA//////////8="/>
              </a:ext>
            </a:extLst>
          </p:cNvSpPr>
          <p:nvPr/>
        </p:nvSpPr>
        <p:spPr>
          <a:xfrm>
            <a:off x="4185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'off'</a:t>
            </a:r>
          </a:p>
        </p:txBody>
      </p:sp>
      <p:sp>
        <p:nvSpPr>
          <p:cNvPr id="16" name="Shape 27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oKgAA5x0AAFYyAAAKIQAAECAAACYAAAAIAAAA//////////8="/>
              </a:ext>
            </a:extLst>
          </p:cNvSpPr>
          <p:nvPr/>
        </p:nvSpPr>
        <p:spPr>
          <a:xfrm>
            <a:off x="6852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'on'</a:t>
            </a:r>
          </a:p>
        </p:txBody>
      </p:sp>
      <p:sp>
        <p:nvSpPr>
          <p:cNvPr id="17" name="Shape 27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8gH0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SCEAAO49AACAIwAAECAAACYAAAAIAAAA//////////8="/>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Therefore, the pruning algorithm is iterated twice for each site:</a:t>
            </a:r>
          </a:p>
        </p:txBody>
      </p:sp>
      <p:sp>
        <p:nvSpPr>
          <p:cNvPr id="18" name="Shape 27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7CIAAD49AABxJQAAECAAACYAAAAIAAAA//////////8="/>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once under the condition where the process is 'off', and the relative rate is </a:t>
            </a:r>
            <a:r>
              <a:rPr sz="19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 0</a:t>
            </a:r>
            <a:endParaRPr sz="19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FU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Proportion of Invariable Sites </a:t>
            </a:r>
            <a:r>
              <a:rPr sz="2100">
                <a:latin typeface="Times" pitchFamily="0" charset="0"/>
                <a:ea typeface="Times" pitchFamily="0" charset="0"/>
                <a:cs typeface="Times" pitchFamily="0" charset="0"/>
              </a:rPr>
              <a:t>(+I)</a:t>
            </a:r>
            <a:r>
              <a:t> model of ASRV</a:t>
            </a:r>
          </a:p>
        </p:txBody>
      </p:sp>
      <p:sp>
        <p:nvSpPr>
          <p:cNvPr id="3" name="Shape 27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qDc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HKY+I</a:t>
            </a:r>
            <a:r>
              <a:t>)</a:t>
            </a:r>
          </a:p>
        </p:txBody>
      </p:sp>
      <p:sp>
        <p:nvSpPr>
          <p:cNvPr id="5" name="Shape 27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DCEAAAECAAACYAAAAIAAAA//////////8="/>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discrete probability distribution has two states; the process is either 'off' or 'on'</a:t>
            </a:r>
          </a:p>
        </p:txBody>
      </p:sp>
      <p:sp>
        <p:nvSpPr>
          <p:cNvPr id="7" name="Shape 27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NN40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D49AACYEgAAECAAACYAAAAIAAAA//////////8="/>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'off' with probability </a:t>
            </a:r>
            <a:r>
              <a:rPr sz="1700" i="1">
                <a:latin typeface="Times" pitchFamily="0" charset="0"/>
                <a:ea typeface="Times" pitchFamily="0" charset="0"/>
                <a:cs typeface="Times" pitchFamily="0" charset="0"/>
              </a:rPr>
              <a:t>p</a:t>
            </a:r>
            <a:endParaRPr sz="1700" i="1">
              <a:latin typeface="Times" pitchFamily="0" charset="0"/>
              <a:ea typeface="Times" pitchFamily="0" charset="0"/>
              <a:cs typeface="Times" pitchFamily="0" charset="0"/>
            </a:endParaRPr>
          </a:p>
        </p:txBody>
      </p:sp>
      <p:sp>
        <p:nvSpPr>
          <p:cNvPr id="8" name="Shape 27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EAAD49AAB9FAAAECAAACYAAAAIAAAA//////////8="/>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'off',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a:t>
            </a:r>
            <a:r>
              <a:rPr sz="1700">
                <a:latin typeface="Times" pitchFamily="0" charset="0"/>
                <a:ea typeface="Times" pitchFamily="0" charset="0"/>
                <a:cs typeface="Times" pitchFamily="0" charset="0"/>
              </a:rPr>
              <a:t>= 0</a:t>
            </a:r>
            <a:endParaRPr sz="1700">
              <a:latin typeface="Times" pitchFamily="0" charset="0"/>
              <a:ea typeface="Times" pitchFamily="0" charset="0"/>
              <a:cs typeface="Times" pitchFamily="0" charset="0"/>
            </a:endParaRPr>
          </a:p>
        </p:txBody>
      </p:sp>
      <p:sp>
        <p:nvSpPr>
          <p:cNvPr id="9" name="Shape 27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AwFgAAECAAACYAAAAIAAAA//////////8="/>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process is 'on' with probability </a:t>
            </a:r>
            <a:r>
              <a:rPr sz="1700">
                <a:latin typeface="Times" pitchFamily="0" charset="0"/>
                <a:ea typeface="Times" pitchFamily="0" charset="0"/>
                <a:cs typeface="Times" pitchFamily="0" charset="0"/>
              </a:rPr>
              <a:t>(1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0" name="Shape 27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UAAD49AAAfGAAAECAAACYAAAAIAAAA//////////8="/>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the process is 'on', the relative-rate multiplier </a:t>
            </a:r>
            <a:r>
              <a:rPr sz="17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on</a:t>
            </a:r>
            <a:r>
              <a:rPr sz="1700">
                <a:latin typeface="Times" pitchFamily="0" charset="0"/>
                <a:ea typeface="Times" pitchFamily="0" charset="0"/>
                <a:cs typeface="Times" pitchFamily="0" charset="0"/>
              </a:rPr>
              <a:t> = 1/(1 – </a:t>
            </a:r>
            <a:r>
              <a:rPr sz="1700" i="1">
                <a:latin typeface="Times" pitchFamily="0" charset="0"/>
                <a:ea typeface="Times" pitchFamily="0" charset="0"/>
                <a:cs typeface="Times" pitchFamily="0" charset="0"/>
              </a:rPr>
              <a:t>p</a:t>
            </a:r>
            <a:r>
              <a:rPr sz="1700">
                <a:latin typeface="Times" pitchFamily="0" charset="0"/>
                <a:ea typeface="Times" pitchFamily="0" charset="0"/>
                <a:cs typeface="Times" pitchFamily="0" charset="0"/>
              </a:rPr>
              <a:t>)</a:t>
            </a:r>
            <a:endParaRPr sz="1700">
              <a:latin typeface="Times" pitchFamily="0" charset="0"/>
              <a:ea typeface="Times" pitchFamily="0" charset="0"/>
              <a:cs typeface="Times" pitchFamily="0" charset="0"/>
            </a:endParaRPr>
          </a:p>
        </p:txBody>
      </p:sp>
      <p:sp>
        <p:nvSpPr>
          <p:cNvPr id="11" name="Shape 27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6BcAAD49AAAwGgAAECAAACYAAAAIAAAA//////////8="/>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JAAcADAAAABAAAAAAAAAAAAAAAAAAAAAAAAAAHgAAAGgAAAAAAAAAAAAAAAAAAAAAAAAAAAAAABAnAAAQJwAAAAAAAAAAAAAAAAAAAAAAAAAAAAAAAAAAAAAAAAAAAABkAAAAAAAAAMDA/wAAAAAAZAAAADIAAAAAAAAAZAAAAAAAAAB/f38ACgAAAB8AAABUAAAAA2XABf///wEAAAAAAAAAAAAAAAAAAAAAAAAAAAAAAAAAAAAAAAAAAAAAAAJ/f38AQkJCAMvLywDAwP8Af39/AAAAAAAAAAAAAAAAAP///wAAAAAAIQAAABgAAAAUAAAAAQ0AALwaAABeNQAAnBwAABAAAAAmAAAACAAAAP//////////"/>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jI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FRcAABUdAADuIwAA4x0AABAAAAAmAAAACAAAAP//////////"/>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BQIB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tSYAABUdAAAnNQAA4x0AABAAAAAmAAAACAAAAP//////////"/>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N/+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AGQAA5x0AAO4hAAAKIQAAECAAACYAAAAIAAAA//////////8="/>
              </a:ext>
            </a:extLst>
          </p:cNvSpPr>
          <p:nvPr/>
        </p:nvSpPr>
        <p:spPr>
          <a:xfrm>
            <a:off x="4185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'off'</a:t>
            </a:r>
          </a:p>
        </p:txBody>
      </p:sp>
      <p:sp>
        <p:nvSpPr>
          <p:cNvPr id="16" name="Shape 27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Cv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oKgAA5x0AAFYyAAAKIQAAECAAACYAAAAIAAAA//////////8="/>
              </a:ext>
            </a:extLst>
          </p:cNvSpPr>
          <p:nvPr/>
        </p:nvSpPr>
        <p:spPr>
          <a:xfrm>
            <a:off x="6852920" y="4860925"/>
            <a:ext cx="1329690" cy="509905"/>
          </a:xfrm>
          <a:prstGeom prst="rect">
            <a:avLst/>
          </a:prstGeom>
          <a:noFill/>
          <a:ln>
            <a:noFill/>
          </a:ln>
          <a:effectLst/>
        </p:spPr>
        <p:txBody>
          <a:bodyPr vert="horz" wrap="none" lIns="50800" tIns="50800" rIns="50800" bIns="50800" numCol="1" anchor="ctr"/>
          <a:lstStyle/>
          <a:p>
            <a:pPr defTabSz="457200">
              <a:lnSpc>
                <a:spcPts val="1700"/>
              </a:lnSpc>
              <a:spcBef>
                <a:spcPts val="400"/>
              </a:spcBef>
              <a:tabLst>
                <a:tab pos="838200" algn="l"/>
                <a:tab pos="914400" algn="l"/>
                <a:tab pos="1828800" algn="l"/>
                <a:tab pos="2387600" algn="l"/>
              </a:tabLst>
              <a:defRPr sz="1400">
                <a:solidFill>
                  <a:srgbClr val="424242"/>
                </a:solidFill>
                <a:latin typeface="Arial" pitchFamily="2" charset="0"/>
                <a:ea typeface="Arial" pitchFamily="2" charset="0"/>
                <a:cs typeface="Arial" pitchFamily="2" charset="0"/>
              </a:defRPr>
            </a:pPr>
            <a:r>
              <a:t>likelihood when</a:t>
            </a:r>
            <a:br/>
            <a:r>
              <a:t>process is 'on'</a:t>
            </a:r>
          </a:p>
        </p:txBody>
      </p:sp>
      <p:sp>
        <p:nvSpPr>
          <p:cNvPr id="17" name="Shape 27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9AJ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SCEAAO49AACAIwAAECAAACYAAAAIAAAA//////////8="/>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Therefore, the pruning algorithm is iterated twice for each site:</a:t>
            </a:r>
          </a:p>
        </p:txBody>
      </p:sp>
      <p:sp>
        <p:nvSpPr>
          <p:cNvPr id="18" name="Shape 27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7CIAAD49AABxJQAAECAAACYAAAAIAAAA//////////8="/>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once under the condition where the process is 'off', and the relative rate is </a:t>
            </a:r>
            <a:r>
              <a:rPr sz="19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 0</a:t>
            </a:r>
            <a:endParaRPr sz="1900">
              <a:latin typeface="Times" pitchFamily="0" charset="0"/>
              <a:ea typeface="Times" pitchFamily="0" charset="0"/>
              <a:cs typeface="Times" pitchFamily="0" charset="0"/>
            </a:endParaRPr>
          </a:p>
        </p:txBody>
      </p:sp>
      <p:sp>
        <p:nvSpPr>
          <p:cNvPr id="19" name="Shape 27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kC2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CQAAD49AAA9JwAAECAAACYAAAAIAAAA//////////8="/>
              </a:ext>
            </a:extLst>
          </p:cNvSpPr>
          <p:nvPr/>
        </p:nvSpPr>
        <p:spPr>
          <a:xfrm>
            <a:off x="1003300" y="5969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once under the condition where the process is 'on', and the relative rate is </a:t>
            </a:r>
            <a:r>
              <a:rPr sz="19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off</a:t>
            </a:r>
            <a:r>
              <a:rPr sz="1900">
                <a:latin typeface="Times" pitchFamily="0" charset="0"/>
                <a:ea typeface="Times" pitchFamily="0" charset="0"/>
                <a:cs typeface="Times" pitchFamily="0" charset="0"/>
              </a:rPr>
              <a:t> = 1/(1 – </a:t>
            </a:r>
            <a:r>
              <a:rPr sz="1900" i="1">
                <a:latin typeface="Times" pitchFamily="0" charset="0"/>
                <a:ea typeface="Times" pitchFamily="0" charset="0"/>
                <a:cs typeface="Times" pitchFamily="0" charset="0"/>
              </a:rPr>
              <a:t>p</a:t>
            </a:r>
            <a:r>
              <a:rPr sz="1900">
                <a:latin typeface="Times" pitchFamily="0" charset="0"/>
                <a:ea typeface="Times" pitchFamily="0" charset="0"/>
                <a:cs typeface="Times" pitchFamily="0" charset="0"/>
              </a:rPr>
              <a:t>)</a:t>
            </a:r>
            <a:endParaRPr sz="19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JK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Y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7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7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
        <p:nvSpPr>
          <p:cNvPr id="5" name="Shape 27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kF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 random variable drawn from a discrete gamma distribution: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19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qY7r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5Mds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
        <p:nvSpPr>
          <p:cNvPr id="5" name="Shape 27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 random variable drawn from a discrete gamma distribution:</a:t>
            </a:r>
          </a:p>
        </p:txBody>
      </p:sp>
      <p:sp>
        <p:nvSpPr>
          <p:cNvPr id="6" name="Shape 27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A2EgAAECAAACYAAAAIAAAA//////////8="/>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gamma distribution has two parameters: the shape parameter,  </a:t>
            </a:r>
            <a:br/>
            <a:r>
              <a:t>and the scale parameter,  </a:t>
            </a:r>
          </a:p>
        </p:txBody>
      </p:sp>
      <p:pic>
        <p:nvPicPr>
          <p:cNvPr id="7"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iwAAH4PAACXLQAAMhAAABAAAAAmAAAACAAAAP//////////"/>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8"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BUAAJ4QAACoFgAA+BEAABAAAAAmAAAACAAAAP//////////"/>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2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P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Data</a:t>
            </a:r>
          </a:p>
        </p:txBody>
      </p:sp>
      <p:sp>
        <p:nvSpPr>
          <p:cNvPr id="3" name="Shape 2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K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4" name="Shape 2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5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Model</a:t>
            </a:r>
          </a:p>
        </p:txBody>
      </p:sp>
      <p:sp>
        <p:nvSpPr>
          <p:cNvPr id="5" name="Shape 2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Estimates</a:t>
            </a:r>
          </a:p>
        </p:txBody>
      </p:sp>
      <p:sp>
        <p:nvSpPr>
          <p:cNvPr id="6" name="Shape 2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7" name="Shape 2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8" name="Shape 2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Inference Method</a:t>
            </a:r>
          </a:p>
        </p:txBody>
      </p:sp>
      <p:sp>
        <p:nvSpPr>
          <p:cNvPr id="9" name="Shape 2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10" name="Shape 2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xMj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11" name="Shape 235"/>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tAA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2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kC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Statistical Estimation of Phylogeny: An Outline</a:t>
            </a:r>
          </a:p>
        </p:txBody>
      </p:sp>
      <p:sp>
        <p:nvSpPr>
          <p:cNvPr id="13" name="Shape 2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14" name="Shape 23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8AAAA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DwAAGhMAAEoaAABmFwAAEAAAACYAAAAIAAAA//////////8="/>
              </a:ext>
            </a:extLst>
          </p:cNvSpPr>
          <p:nvPr/>
        </p:nvSpPr>
        <p:spPr>
          <a:xfrm>
            <a:off x="2457450" y="3105150"/>
            <a:ext cx="1816100" cy="698500"/>
          </a:xfrm>
          <a:prstGeom prst="rect">
            <a:avLst/>
          </a:prstGeom>
          <a:noFill/>
          <a:ln w="25400" cap="flat" cmpd="sng" algn="ctr">
            <a:solidFill>
              <a:srgbClr val="FF9300"/>
            </a:solidFill>
            <a:prstDash val="solid"/>
            <a:headEnd type="none"/>
            <a:tailEnd type="none"/>
          </a:ln>
          <a:effectLst>
            <a:outerShdw blurRad="127000" dist="51187" dir="2700000">
              <a:srgbClr val="000000">
                <a:alpha val="14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3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
        <p:nvSpPr>
          <p:cNvPr id="4" name="Shape 3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5"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
        <p:nvSpPr>
          <p:cNvPr id="5" name="Shape 27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 random variable drawn from a discrete gamma distribution:</a:t>
            </a:r>
          </a:p>
        </p:txBody>
      </p:sp>
      <p:sp>
        <p:nvSpPr>
          <p:cNvPr id="6" name="Shape 27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BIAAD49AAAKFAAAECAAACYAAAAIAAAA//////////8="/>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mean of the gamma distribution is </a:t>
            </a:r>
          </a:p>
        </p:txBody>
      </p:sp>
      <p:sp>
        <p:nvSpPr>
          <p:cNvPr id="7" name="Shape 27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A2EgAAECAAACYAAAAIAAAA//////////8="/>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gamma distribution has two parameters: the shape parameter,  </a:t>
            </a:r>
            <a:br/>
            <a:r>
              <a:t>and the scale parameter,  </a:t>
            </a:r>
          </a:p>
        </p:txBody>
      </p:sp>
      <p:pic>
        <p:nvPicPr>
          <p:cNvPr id="8"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iwAAH4PAACXLQAAMhAAABAAAAAmAAAACAAAAP//////////"/>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BUAAJ4QAACoFgAA+BEAABAAAAAmAAAACAAAAP//////////"/>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R0AACISAAC3HwAAshMAABAAAAAmAAAACAAAAP//////////"/>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6M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
        <p:nvSpPr>
          <p:cNvPr id="5" name="Shape 27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 random variable drawn from a discrete gamma distribution:</a:t>
            </a:r>
          </a:p>
        </p:txBody>
      </p:sp>
      <p:sp>
        <p:nvSpPr>
          <p:cNvPr id="6" name="Shape 27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BIAAD49AAAKFAAAECAAACYAAAAIAAAA//////////8="/>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mean of the gamma distribution is </a:t>
            </a:r>
          </a:p>
        </p:txBody>
      </p:sp>
      <p:sp>
        <p:nvSpPr>
          <p:cNvPr id="7" name="Shape 27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D+FQAAECAAACYAAAAIAAAA//////////8="/>
              </a:ext>
            </a:extLst>
          </p:cNvSpPr>
          <p:nvPr/>
        </p:nvSpPr>
        <p:spPr>
          <a:xfrm>
            <a:off x="1003300" y="325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mean of the gamma distribution is constrained to have a mean of one: </a:t>
            </a:r>
          </a:p>
        </p:txBody>
      </p:sp>
      <p:sp>
        <p:nvSpPr>
          <p:cNvPr id="8" name="Shape 27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A2EgAAECAAACYAAAAIAAAA//////////8="/>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gamma distribution has two parameters: the shape parameter,  </a:t>
            </a:r>
            <a:br/>
            <a:r>
              <a:t>and the scale parameter,  </a:t>
            </a: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Sw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iwAAH4PAACXLQAAMhAAABAAAAAmAAAACAAAAP//////////"/>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BUAAJ4QAACoFgAA+BEAABAAAAAmAAAACAAAAP//////////"/>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JdfM/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R0AACISAAC3HwAAshMAABAAAAAmAAAACAAAAP//////////"/>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mZCCX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ITEAAE0UAADXNAAAphUAABAAAAAmAAAACAAAAP//////////"/>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UAAD49AADKFwAAECAAACYAAAAIAAAA//////////8="/>
              </a:ext>
            </a:extLst>
          </p:cNvSpPr>
          <p:nvPr/>
        </p:nvSpPr>
        <p:spPr>
          <a:xfrm>
            <a:off x="1003300" y="3543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so, operationally, the gamma distribution involves the single shape parameter,    </a:t>
            </a:r>
          </a:p>
        </p:txBody>
      </p:sp>
      <p:sp>
        <p:nvSpPr>
          <p:cNvPr id="3" name="Shape 27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27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7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bc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IDAAAECAAACYAAAAIAAAA//////////8="/>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'base' substitution model (a member of the GTR family) is extended to </a:t>
            </a:r>
            <a:br/>
            <a:r>
              <a:t>    accommodate ASRV (</a:t>
            </a:r>
            <a:r>
              <a:rPr i="1"/>
              <a:t>e.g.</a:t>
            </a:r>
            <a:r>
              <a:t>, </a:t>
            </a:r>
            <a:r>
              <a:rPr sz="1900">
                <a:latin typeface="Times" pitchFamily="0" charset="0"/>
                <a:ea typeface="Times" pitchFamily="0" charset="0"/>
                <a:cs typeface="Times" pitchFamily="0" charset="0"/>
              </a:rPr>
              <a:t>HKY+G</a:t>
            </a:r>
            <a:r>
              <a:t>)</a:t>
            </a:r>
          </a:p>
        </p:txBody>
      </p:sp>
      <p:sp>
        <p:nvSpPr>
          <p:cNvPr id="6" name="Shape 27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AwAAO49AAAIDwAAECAAACYAAAAIAAAA//////////8="/>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rate of a site is a random variable drawn from a discrete gamma distribution:</a:t>
            </a:r>
          </a:p>
        </p:txBody>
      </p:sp>
      <p:sp>
        <p:nvSpPr>
          <p:cNvPr id="7" name="Shape 27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BIAAD49AAAKFAAAECAAACYAAAAIAAAA//////////8="/>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mean of the gamma distribution is </a:t>
            </a:r>
          </a:p>
        </p:txBody>
      </p:sp>
      <p:sp>
        <p:nvSpPr>
          <p:cNvPr id="8" name="Shape 27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QAAD49AAD+FQAAECAAACYAAAAIAAAA//////////8="/>
              </a:ext>
            </a:extLst>
          </p:cNvSpPr>
          <p:nvPr/>
        </p:nvSpPr>
        <p:spPr>
          <a:xfrm>
            <a:off x="1003300" y="325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mean of the gamma distribution is constrained to have a mean of one: </a:t>
            </a:r>
          </a:p>
        </p:txBody>
      </p:sp>
      <p:sp>
        <p:nvSpPr>
          <p:cNvPr id="9" name="Shape 27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A4AAD49AAA2EgAAECAAACYAAAAIAAAA//////////8="/>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gamma distribution has two parameters: the shape parameter,  </a:t>
            </a:r>
            <a:br/>
            <a:r>
              <a:t>and the scale parameter,  </a:t>
            </a:r>
          </a:p>
        </p:txBody>
      </p:sp>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iwAAH4PAACXLQAAMhAAABAAAAAmAAAACAAAAP//////////"/>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BUAAJ4QAACoFgAA+BEAABAAAAAmAAAACAAAAP//////////"/>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R0AACISAAC3HwAAshMAABAAAAAmAAAACAAAAP//////////"/>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3"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ITEAAE0UAADXNAAAphUAABAAAAAmAAAACAAAAP//////////"/>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pic>
        <p:nvPicPr>
          <p:cNvPr id="1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STMAAIIWAAAyNAAANhcAABAAAAAmAAAACAAAAP//////////"/>
              </a:ext>
            </a:extLst>
          </p:cNvPicPr>
          <p:nvPr/>
        </p:nvPicPr>
        <p:blipFill>
          <a:blip r:embed="rId2"/>
          <a:stretch>
            <a:fillRect/>
          </a:stretch>
        </p:blipFill>
        <p:spPr>
          <a:xfrm>
            <a:off x="8336915" y="3658870"/>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7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7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5" name="Shape 28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AoAAA8/AACyDAAAECAAACYAAAAIAAAA//////////8="/>
              </a:ext>
            </a:extLst>
          </p:cNvSpPr>
          <p:nvPr/>
        </p:nvSpPr>
        <p:spPr>
          <a:xfrm>
            <a:off x="1003300" y="17399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gamma distribution is constrained to have a mean of one, such that </a:t>
            </a:r>
          </a:p>
        </p:txBody>
      </p:sp>
      <p:pic>
        <p:nvPicPr>
          <p:cNvPr id="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fPM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S8AAAELAABHMwAAWgwAABAAAAAmAAAACAAAAP//////////"/>
              </a:ext>
            </a:extLst>
          </p:cNvPicPr>
          <p:nvPr/>
        </p:nvPicPr>
        <p:blipFill>
          <a:blip r:embed="rId2"/>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7" name="Shape 28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tR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8" name="Shape 28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9" name="Shape 28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lHyW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eGAAA/BUAAF4YAAC0JgAAEAAAACYAAAAIAAAA//////////8="/>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RgAAPUVAAC5JQAAtCYAABAAAAAmAAAACAAAAP//////////"/>
              </a:ext>
            </a:extLst>
          </p:cNvPicPr>
          <p:nvPr/>
        </p:nvPicPr>
        <p:blipFill>
          <a:blip r:embed="rId3"/>
          <a:srcRect l="0" t="0" r="50000" b="0"/>
          <a:stretch>
            <a:fillRect/>
          </a:stretch>
        </p:blipFill>
        <p:spPr>
          <a:xfrm>
            <a:off x="3952875" y="3569335"/>
            <a:ext cx="2179320" cy="2722245"/>
          </a:xfrm>
          <a:prstGeom prst="rect">
            <a:avLst/>
          </a:prstGeom>
          <a:noFill/>
          <a:ln>
            <a:noFill/>
          </a:ln>
          <a:effectLst/>
        </p:spPr>
      </p:pic>
      <p:pic>
        <p:nvPicPr>
          <p:cNvPr id="11"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4"/>
          <a:stretch>
            <a:fillRect/>
          </a:stretch>
        </p:blipFill>
        <p:spPr>
          <a:xfrm>
            <a:off x="3916045" y="6273800"/>
            <a:ext cx="2197100" cy="414020"/>
          </a:xfrm>
          <a:prstGeom prst="rect">
            <a:avLst/>
          </a:prstGeom>
          <a:noFill/>
          <a:ln>
            <a:noFill/>
          </a:ln>
          <a:effectLst/>
        </p:spPr>
      </p:pic>
      <p:sp>
        <p:nvSpPr>
          <p:cNvPr id="12" name="Shape 280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28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8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d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8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28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5" name="Shape 28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Ky/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28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8j/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7" name="Shape 281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NER2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eGAAA/BUAAF4YAAC0JgAAEAAAACYAAAAIAAAA//////////8="/>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ISeXy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RgAAPUVAAC5JQAAtCYAABAAAAAmAAAACAAAAP//////////"/>
              </a:ext>
            </a:extLst>
          </p:cNvPicPr>
          <p:nvPr/>
        </p:nvPicPr>
        <p:blipFill>
          <a:blip r:embed="rId2"/>
          <a:srcRect l="0" t="0" r="50000" b="0"/>
          <a:stretch>
            <a:fillRect/>
          </a:stretch>
        </p:blipFill>
        <p:spPr>
          <a:xfrm>
            <a:off x="3952875" y="3569335"/>
            <a:ext cx="2179320" cy="2722245"/>
          </a:xfrm>
          <a:prstGeom prst="rect">
            <a:avLst/>
          </a:prstGeom>
          <a:noFill/>
          <a:ln>
            <a:noFill/>
          </a:ln>
          <a:effectLst/>
        </p:spPr>
      </p:pic>
      <p:pic>
        <p:nvPicPr>
          <p:cNvPr id="9"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rsPF7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281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81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Hi4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GFQ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BfIAAAsRUAABAAAAAmAAAACAAAAP//////////"/>
              </a:ext>
            </a:extLst>
          </p:cNvPicPr>
          <p:nvPr/>
        </p:nvPicPr>
        <p:blipFill>
          <a:blip r:embed="rId4"/>
          <a:srcRect l="0" t="0" r="53820" b="0"/>
          <a:stretch>
            <a:fillRect/>
          </a:stretch>
        </p:blipFill>
        <p:spPr>
          <a:xfrm>
            <a:off x="4664710" y="3297555"/>
            <a:ext cx="597535" cy="228600"/>
          </a:xfrm>
          <a:prstGeom prst="rect">
            <a:avLst/>
          </a:prstGeom>
          <a:noFill/>
          <a:ln>
            <a:noFill/>
          </a:ln>
          <a:effectLst/>
        </p:spPr>
      </p:pic>
      <p:sp>
        <p:nvSpPr>
          <p:cNvPr id="13" name="Shape 28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AoAAA8/AACyDAAAECAAACYAAAAIAAAA//////////8="/>
              </a:ext>
            </a:extLst>
          </p:cNvSpPr>
          <p:nvPr/>
        </p:nvSpPr>
        <p:spPr>
          <a:xfrm>
            <a:off x="1003300" y="17399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gamma distribution is constrained to have a mean of one, such that </a:t>
            </a:r>
          </a:p>
        </p:txBody>
      </p:sp>
      <p:grpSp>
        <p:nvGrpSpPr>
          <p:cNvPr id="14" name="Group 2824"/>
          <p:cNvGrpSpPr>
            <a:extLst>
              <a:ext uri="smNativeData">
                <pr:smNativeData xmlns:pr="smNativeData" val="SMDATA_7_nYDcXBMAAAAlAAAAAQAAAA8BAAAAkAAAAEgAAACQAAAASAAAAAAAAAAAAAAAAAAAABcAAAAUAAAAAAAAAAAAAAD/fwAA/38AAAAAAAAJAAAABAAAALwUAAAMAAAAEAAAAAAAAAAAAAAAAAAAAAAAAAAfAAAAVAAAAAAAAAAAAAAAAAAAAAAAAAAAAAAAAAAAAAAAAAAAAAAAAAAAAAAAAAAAAAAAAAAAAAAAAAAAAAAAAAAAAAAAAAAAAAAAAAAAAAAAAAAAAAAAAAAAACEAAAAYAAAAFAAAACwGAABsDAAADz8AAGoOAAAQAAAAJgAAAAgAAAD/////AAAAAA=="/>
              </a:ext>
            </a:extLst>
          </p:cNvGrpSpPr>
          <p:nvPr/>
        </p:nvGrpSpPr>
        <p:grpSpPr>
          <a:xfrm>
            <a:off x="1003300" y="2019300"/>
            <a:ext cx="9247505" cy="323850"/>
            <a:chOff x="1003300" y="2019300"/>
            <a:chExt cx="9247505" cy="323850"/>
          </a:xfrm>
        </p:grpSpPr>
        <p:sp>
          <p:nvSpPr>
            <p:cNvPr id="16" name="Shape 28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9VRZc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bAwAAA8/AABqDgAAACAAACYAAAAIAAAA//////////8="/>
                </a:ext>
              </a:extLst>
            </p:cNvSpPr>
            <p:nvPr/>
          </p:nvSpPr>
          <p:spPr>
            <a:xfrm>
              <a:off x="1003300" y="20193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shape of the distribution is defined by</a:t>
              </a:r>
            </a:p>
          </p:txBody>
        </p:sp>
        <p:pic>
          <p:nvPicPr>
            <p:cNvPr id="15"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Ah8AACUNAADrHwAA2Q0AAAAAAAAmAAAACAAAAP//////////"/>
                </a:ext>
              </a:extLst>
            </p:cNvPicPr>
            <p:nvPr/>
          </p:nvPicPr>
          <p:blipFill>
            <a:blip r:embed="rId5"/>
            <a:stretch>
              <a:fillRect/>
            </a:stretch>
          </p:blipFill>
          <p:spPr>
            <a:xfrm>
              <a:off x="5040630" y="2136775"/>
              <a:ext cx="147955" cy="114300"/>
            </a:xfrm>
            <a:prstGeom prst="rect">
              <a:avLst/>
            </a:prstGeom>
            <a:noFill/>
            <a:ln>
              <a:noFill/>
            </a:ln>
            <a:effectLst>
              <a:outerShdw blurRad="63500" dist="63760" dir="2700000">
                <a:srgbClr val="000000">
                  <a:alpha val="4000"/>
                </a:srgbClr>
              </a:outerShdw>
            </a:effectLst>
          </p:spPr>
        </p:pic>
      </p:grpSp>
      <p:pic>
        <p:nvPicPr>
          <p:cNvPr id="17"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S8AAAELAABHMwAAWgwAABAAAAAmAAAACAAAAP//////////"/>
              </a:ext>
            </a:extLst>
          </p:cNvPicPr>
          <p:nvPr/>
        </p:nvPicPr>
        <p:blipFill>
          <a:blip r:embed="rId6"/>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D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28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uq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8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28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7" name="Shape 28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BDwE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8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X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9" name="Shape 28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ICGw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8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cAAKMmAAAfJgAA1SgAABAAAAAmAAAACAAAAP//////////"/>
              </a:ext>
            </a:extLst>
          </p:cNvPicPr>
          <p:nvPr/>
        </p:nvPicPr>
        <p:blipFill>
          <a:blip r:embed="rId3"/>
          <a:stretch>
            <a:fillRect/>
          </a:stretch>
        </p:blipFill>
        <p:spPr>
          <a:xfrm>
            <a:off x="3896360" y="6280785"/>
            <a:ext cx="2300605" cy="356870"/>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lGJU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4"/>
          <a:stretch>
            <a:fillRect/>
          </a:stretch>
        </p:blipFill>
        <p:spPr>
          <a:xfrm>
            <a:off x="4664710" y="3297555"/>
            <a:ext cx="1294765" cy="228600"/>
          </a:xfrm>
          <a:prstGeom prst="rect">
            <a:avLst/>
          </a:prstGeom>
          <a:noFill/>
          <a:ln>
            <a:noFill/>
          </a:ln>
          <a:effectLst/>
        </p:spPr>
      </p:pic>
      <p:sp>
        <p:nvSpPr>
          <p:cNvPr id="13" name="Shape 28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xc5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4" name="Shape 28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4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8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6/iE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8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8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84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lci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mGAAAOicAAOYYAACXKgAAEAAAACYAAAAIAAAA//////////8="/>
              </a:ext>
            </a:extLst>
          </p:cNvSpPr>
          <p:nvPr/>
        </p:nvSpPr>
        <p:spPr>
          <a:xfrm flipV="1">
            <a:off x="404749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8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EQAAOysAAIkgAAAULQAAECAAACYAAAAIAAAA//////////8="/>
              </a:ext>
            </a:extLst>
          </p:cNvSpPr>
          <p:nvPr/>
        </p:nvSpPr>
        <p:spPr>
          <a:xfrm>
            <a:off x="28194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latin typeface="Times New Roman" pitchFamily="1" charset="0"/>
                <a:ea typeface="Times New Roman" pitchFamily="1" charset="0"/>
                <a:cs typeface="Times New Roman" pitchFamily="1" charset="0"/>
              </a:rPr>
              <a:t>1</a:t>
            </a:r>
            <a:r>
              <a:rPr baseline="30000">
                <a:solidFill>
                  <a:srgbClr val="424242"/>
                </a:solidFill>
              </a:rPr>
              <a:t>st</a:t>
            </a:r>
            <a:r>
              <a:rPr>
                <a:solidFill>
                  <a:srgbClr val="424242"/>
                </a:solidFill>
              </a:rPr>
              <a:t> bin</a:t>
            </a:r>
            <a:endParaRPr>
              <a:solidFill>
                <a:srgbClr val="424242"/>
              </a:solidFill>
            </a:endParaRPr>
          </a:p>
        </p:txBody>
      </p:sp>
      <p:sp>
        <p:nvSpPr>
          <p:cNvPr id="9" name="Shape 28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B8GAAATxgAAFAZAACvJgAAEAAAACYAAAAIAAAA//////////8="/>
              </a:ext>
            </a:extLst>
          </p:cNvSpPr>
          <p:nvPr/>
        </p:nvSpPr>
        <p:spPr>
          <a:xfrm>
            <a:off x="3980180" y="3951605"/>
            <a:ext cx="134620" cy="23368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8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wZW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5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hbD0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85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3" name="Shape 285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j4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8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QIE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BAg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hwT2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8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05O5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zO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d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8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p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8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QZ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8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D0SY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8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C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IGgAAOicAAAgaAACXKgAAEAAAACYAAAAIAAAA//////////8="/>
              </a:ext>
            </a:extLst>
          </p:cNvSpPr>
          <p:nvPr/>
        </p:nvSpPr>
        <p:spPr>
          <a:xfrm flipV="1">
            <a:off x="42316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8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EgAAOysAAKEhAAAULQAAECAAACYAAAAIAAAA//////////8="/>
              </a:ext>
            </a:extLst>
          </p:cNvSpPr>
          <p:nvPr/>
        </p:nvSpPr>
        <p:spPr>
          <a:xfrm>
            <a:off x="29972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latin typeface="Times New Roman" pitchFamily="1" charset="0"/>
                <a:ea typeface="Times New Roman" pitchFamily="1" charset="0"/>
                <a:cs typeface="Times New Roman" pitchFamily="1" charset="0"/>
              </a:rPr>
              <a:t>2</a:t>
            </a:r>
            <a:r>
              <a:rPr baseline="30000">
                <a:solidFill>
                  <a:srgbClr val="424242"/>
                </a:solidFill>
              </a:rPr>
              <a:t>nd</a:t>
            </a:r>
            <a:r>
              <a:rPr>
                <a:solidFill>
                  <a:srgbClr val="424242"/>
                </a:solidFill>
              </a:rPr>
              <a:t> bin</a:t>
            </a:r>
            <a:endParaRPr>
              <a:solidFill>
                <a:srgbClr val="424242"/>
              </a:solidFill>
            </a:endParaRPr>
          </a:p>
        </p:txBody>
      </p:sp>
      <p:sp>
        <p:nvSpPr>
          <p:cNvPr id="9" name="Shape 286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gA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BmGQAAXxwAAKoaAACbJgAAEAAAACYAAAAIAAAA//////////8="/>
              </a:ext>
            </a:extLst>
          </p:cNvSpPr>
          <p:nvPr/>
        </p:nvSpPr>
        <p:spPr>
          <a:xfrm>
            <a:off x="4128770" y="4612005"/>
            <a:ext cx="205740" cy="16637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8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D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6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8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3" name="Shape 28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8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dG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konc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8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8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8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c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87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88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Ui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AGwAAOicAAMAbAACXKgAAEAAAACYAAAAIAAAA//////////8="/>
              </a:ext>
            </a:extLst>
          </p:cNvSpPr>
          <p:nvPr/>
        </p:nvSpPr>
        <p:spPr>
          <a:xfrm flipV="1">
            <a:off x="4511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8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Z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oFAAAOysAAFkjAAAULQAAECAAACYAAAAIAAAA//////////8="/>
              </a:ext>
            </a:extLst>
          </p:cNvSpPr>
          <p:nvPr/>
        </p:nvSpPr>
        <p:spPr>
          <a:xfrm>
            <a:off x="3276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latin typeface="Times New Roman" pitchFamily="1" charset="0"/>
                <a:ea typeface="Times New Roman" pitchFamily="1" charset="0"/>
                <a:cs typeface="Times New Roman" pitchFamily="1" charset="0"/>
              </a:rPr>
              <a:t>3</a:t>
            </a:r>
            <a:r>
              <a:rPr baseline="30000">
                <a:solidFill>
                  <a:srgbClr val="424242"/>
                </a:solidFill>
              </a:rPr>
              <a:t>rd</a:t>
            </a:r>
            <a:r>
              <a:rPr>
                <a:solidFill>
                  <a:srgbClr val="424242"/>
                </a:solidFill>
              </a:rPr>
              <a:t> bin</a:t>
            </a:r>
            <a:endParaRPr>
              <a:solidFill>
                <a:srgbClr val="424242"/>
              </a:solidFill>
            </a:endParaRPr>
          </a:p>
        </p:txBody>
      </p:sp>
      <p:sp>
        <p:nvSpPr>
          <p:cNvPr id="9" name="Shape 288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ClGgAAoiAAANwcAACbJgAAEAAAACYAAAAIAAAA//////////8="/>
              </a:ext>
            </a:extLst>
          </p:cNvSpPr>
          <p:nvPr/>
        </p:nvSpPr>
        <p:spPr>
          <a:xfrm>
            <a:off x="4331335" y="5304790"/>
            <a:ext cx="360045" cy="970915"/>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8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hY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8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HZW8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8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k5O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3" name="Shape 28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cDo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8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yMz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8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0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hB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iuqg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8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3tLl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8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586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8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8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BlAQ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4IQAAOicAADghAACXKgAAEAAAACYAAAAIAAAA//////////8="/>
              </a:ext>
            </a:extLst>
          </p:cNvSpPr>
          <p:nvPr/>
        </p:nvSpPr>
        <p:spPr>
          <a:xfrm flipV="1">
            <a:off x="5400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8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gGQAAOysAANEoAAAULQAAECAAACYAAAAIAAAA//////////8="/>
              </a:ext>
            </a:extLst>
          </p:cNvSpPr>
          <p:nvPr/>
        </p:nvSpPr>
        <p:spPr>
          <a:xfrm>
            <a:off x="4165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latin typeface="Arial" pitchFamily="2" charset="0"/>
                <a:ea typeface="Arial" pitchFamily="2" charset="0"/>
                <a:cs typeface="Arial" pitchFamily="2" charset="0"/>
              </a:defRPr>
            </a:pPr>
            <a:r>
              <a:rPr>
                <a:solidFill>
                  <a:srgbClr val="424242"/>
                </a:solidFill>
                <a:latin typeface="Times New Roman" pitchFamily="1" charset="0"/>
                <a:ea typeface="Times New Roman" pitchFamily="1" charset="0"/>
                <a:cs typeface="Times New Roman" pitchFamily="1" charset="0"/>
              </a:rPr>
              <a:t>4</a:t>
            </a:r>
            <a:r>
              <a:rPr baseline="30000">
                <a:solidFill>
                  <a:srgbClr val="424242"/>
                </a:solidFill>
              </a:rPr>
              <a:t>th</a:t>
            </a:r>
            <a:r>
              <a:rPr>
                <a:solidFill>
                  <a:srgbClr val="424242"/>
                </a:solidFill>
              </a:rPr>
              <a:t> bin</a:t>
            </a:r>
            <a:endParaRPr>
              <a:solidFill>
                <a:srgbClr val="424242"/>
              </a:solidFill>
            </a:endParaRPr>
          </a:p>
        </p:txBody>
      </p:sp>
      <p:sp>
        <p:nvSpPr>
          <p:cNvPr id="9" name="Shape 289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PHQAACyYAAGIlAACbJgAAEAAAACYAAAAIAAAA//////////8="/>
              </a:ext>
            </a:extLst>
          </p:cNvSpPr>
          <p:nvPr/>
        </p:nvSpPr>
        <p:spPr>
          <a:xfrm>
            <a:off x="4723765" y="6184265"/>
            <a:ext cx="1353185" cy="9144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9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0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9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3" name="Shape 29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9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MH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9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b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3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v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NI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e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4"/>
          <a:stretch>
            <a:fillRect/>
          </a:stretch>
        </p:blipFill>
        <p:spPr>
          <a:xfrm>
            <a:off x="3415665" y="3569970"/>
            <a:ext cx="334010" cy="182245"/>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5"/>
          <a:stretch>
            <a:fillRect/>
          </a:stretch>
        </p:blipFill>
        <p:spPr>
          <a:xfrm>
            <a:off x="4178300" y="3569970"/>
            <a:ext cx="334010" cy="1778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6"/>
          <a:stretch>
            <a:fillRect/>
          </a:stretch>
        </p:blipFill>
        <p:spPr>
          <a:xfrm>
            <a:off x="4940935"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7"/>
          <a:stretch>
            <a:fillRect/>
          </a:stretch>
        </p:blipFill>
        <p:spPr>
          <a:xfrm>
            <a:off x="5711825" y="3569970"/>
            <a:ext cx="318135" cy="177800"/>
          </a:xfrm>
          <a:prstGeom prst="rect">
            <a:avLst/>
          </a:prstGeom>
          <a:noFill/>
          <a:ln>
            <a:noFill/>
          </a:ln>
          <a:effectLst/>
        </p:spPr>
      </p:pic>
      <p:sp>
        <p:nvSpPr>
          <p:cNvPr id="11" name="Shape 3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9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9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9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91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wGAAAOicAAPAYAACXKgAAEAAAACYAAAAIAAAA//////////8="/>
              </a:ext>
            </a:extLst>
          </p:cNvSpPr>
          <p:nvPr/>
        </p:nvSpPr>
        <p:spPr>
          <a:xfrm flipV="1">
            <a:off x="40538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91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EQAAiioAAIkgAADFLQAAECAAACYAAAAIAAAA//////////8="/>
              </a:ext>
            </a:extLst>
          </p:cNvSpPr>
          <p:nvPr/>
        </p:nvSpPr>
        <p:spPr>
          <a:xfrm>
            <a:off x="28194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900"/>
              </a:lnSpc>
              <a:tabLst>
                <a:tab pos="838200" algn="l"/>
              </a:tabLst>
              <a:defRPr sz="1400">
                <a:latin typeface="Arial" pitchFamily="2" charset="0"/>
                <a:ea typeface="Arial" pitchFamily="2" charset="0"/>
                <a:cs typeface="Arial" pitchFamily="2" charset="0"/>
              </a:defRPr>
            </a:pPr>
            <a:r>
              <a:rPr>
                <a:solidFill>
                  <a:srgbClr val="424242"/>
                </a:solidFill>
              </a:rPr>
              <a:t> relative-rate </a:t>
            </a:r>
            <a:br/>
            <a:r>
              <a:rPr>
                <a:solidFill>
                  <a:srgbClr val="424242"/>
                </a:solidFill>
              </a:rPr>
              <a:t>multiplier </a:t>
            </a:r>
            <a:r>
              <a:rPr sz="1600" i="1">
                <a:latin typeface="Times New Roman" pitchFamily="1" charset="0"/>
                <a:ea typeface="Times New Roman" pitchFamily="1" charset="0"/>
                <a:cs typeface="Times New Roman" pitchFamily="1" charset="0"/>
              </a:rPr>
              <a:t>r</a:t>
            </a:r>
            <a:r>
              <a:rPr baseline="-4000">
                <a:latin typeface="Times New Roman" pitchFamily="1" charset="0"/>
                <a:ea typeface="Times New Roman" pitchFamily="1" charset="0"/>
                <a:cs typeface="Times New Roman" pitchFamily="1" charset="0"/>
              </a:rPr>
              <a:t>1</a:t>
            </a:r>
            <a:endParaRPr baseline="-4000">
              <a:latin typeface="Times New Roman" pitchFamily="1" charset="0"/>
              <a:ea typeface="Times New Roman" pitchFamily="1" charset="0"/>
              <a:cs typeface="Times New Roman" pitchFamily="1" charset="0"/>
            </a:endParaRPr>
          </a:p>
        </p:txBody>
      </p:sp>
      <p:sp>
        <p:nvSpPr>
          <p:cNvPr id="9" name="Shape 29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A4AAD49AAAIEQAAECAAACYAAAAIAAAA//////////8="/>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0" name="Shape 29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1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91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3" name="Shape 29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29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9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DrH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9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Q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9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2Fg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9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HFU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93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oS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GQAAOicAAPQZAACXKgAAEAAAACYAAAAIAAAA//////////8="/>
              </a:ext>
            </a:extLst>
          </p:cNvSpPr>
          <p:nvPr/>
        </p:nvSpPr>
        <p:spPr>
          <a:xfrm flipV="1">
            <a:off x="42189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9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Y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cEgAAiioAAI0hAADFLQAAECAAACYAAAAIAAAA//////////8="/>
              </a:ext>
            </a:extLst>
          </p:cNvSpPr>
          <p:nvPr/>
        </p:nvSpPr>
        <p:spPr>
          <a:xfrm>
            <a:off x="29845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900"/>
              </a:lnSpc>
              <a:tabLst>
                <a:tab pos="838200" algn="l"/>
              </a:tabLst>
              <a:defRPr sz="1400">
                <a:latin typeface="Arial" pitchFamily="2" charset="0"/>
                <a:ea typeface="Arial" pitchFamily="2" charset="0"/>
                <a:cs typeface="Arial" pitchFamily="2" charset="0"/>
              </a:defRPr>
            </a:pPr>
            <a:r>
              <a:rPr>
                <a:solidFill>
                  <a:srgbClr val="424242"/>
                </a:solidFill>
              </a:rPr>
              <a:t> relative-rate </a:t>
            </a:r>
            <a:br/>
            <a:r>
              <a:rPr>
                <a:solidFill>
                  <a:srgbClr val="424242"/>
                </a:solidFill>
              </a:rPr>
              <a:t>multiplier </a:t>
            </a:r>
            <a:r>
              <a:rPr sz="1600" i="1">
                <a:latin typeface="Times New Roman" pitchFamily="1" charset="0"/>
                <a:ea typeface="Times New Roman" pitchFamily="1" charset="0"/>
                <a:cs typeface="Times New Roman" pitchFamily="1" charset="0"/>
              </a:rPr>
              <a:t>r</a:t>
            </a:r>
            <a:r>
              <a:rPr sz="1600" baseline="-4000">
                <a:latin typeface="Times New Roman" pitchFamily="1" charset="0"/>
                <a:ea typeface="Times New Roman" pitchFamily="1" charset="0"/>
                <a:cs typeface="Times New Roman" pitchFamily="1" charset="0"/>
              </a:rPr>
              <a:t>2</a:t>
            </a:r>
            <a:endParaRPr sz="1600" baseline="-4000">
              <a:latin typeface="Times New Roman" pitchFamily="1" charset="0"/>
              <a:ea typeface="Times New Roman" pitchFamily="1" charset="0"/>
              <a:cs typeface="Times New Roman" pitchFamily="1" charset="0"/>
            </a:endParaRPr>
          </a:p>
        </p:txBody>
      </p:sp>
      <p:sp>
        <p:nvSpPr>
          <p:cNvPr id="9" name="Shape 293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w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9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Y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1" name="Shape 293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9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A4AAD49AAAIEQAAECAAACYAAAAIAAAA//////////8="/>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5" name="Shape 29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JdQQ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9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CrCg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9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T9//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9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9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oh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94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oD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oGwAAOicAAOgbAACXKgAAEAAAACYAAAAIAAAA//////////8="/>
              </a:ext>
            </a:extLst>
          </p:cNvSpPr>
          <p:nvPr/>
        </p:nvSpPr>
        <p:spPr>
          <a:xfrm flipV="1">
            <a:off x="45364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29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QFAAAiioAAIEjAADFLQAAECAAACYAAAAIAAAA//////////8="/>
              </a:ext>
            </a:extLst>
          </p:cNvSpPr>
          <p:nvPr/>
        </p:nvSpPr>
        <p:spPr>
          <a:xfrm>
            <a:off x="33020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900"/>
              </a:lnSpc>
              <a:tabLst>
                <a:tab pos="838200" algn="l"/>
              </a:tabLst>
              <a:defRPr sz="1400">
                <a:latin typeface="Arial" pitchFamily="2" charset="0"/>
                <a:ea typeface="Arial" pitchFamily="2" charset="0"/>
                <a:cs typeface="Arial" pitchFamily="2" charset="0"/>
              </a:defRPr>
            </a:pPr>
            <a:r>
              <a:rPr>
                <a:solidFill>
                  <a:srgbClr val="424242"/>
                </a:solidFill>
              </a:rPr>
              <a:t> relative-rate </a:t>
            </a:r>
            <a:br/>
            <a:r>
              <a:rPr>
                <a:solidFill>
                  <a:srgbClr val="424242"/>
                </a:solidFill>
              </a:rPr>
              <a:t>multiplier </a:t>
            </a:r>
            <a:r>
              <a:rPr sz="1600" i="1">
                <a:latin typeface="Times New Roman" pitchFamily="1" charset="0"/>
                <a:ea typeface="Times New Roman" pitchFamily="1" charset="0"/>
                <a:cs typeface="Times New Roman" pitchFamily="1" charset="0"/>
              </a:rPr>
              <a:t>r</a:t>
            </a:r>
            <a:r>
              <a:rPr sz="1600" baseline="-4000">
                <a:latin typeface="Times New Roman" pitchFamily="1" charset="0"/>
                <a:ea typeface="Times New Roman" pitchFamily="1" charset="0"/>
                <a:cs typeface="Times New Roman" pitchFamily="1" charset="0"/>
              </a:rPr>
              <a:t>3</a:t>
            </a:r>
            <a:endParaRPr sz="1600" baseline="-4000">
              <a:latin typeface="Times New Roman" pitchFamily="1" charset="0"/>
              <a:ea typeface="Times New Roman" pitchFamily="1" charset="0"/>
              <a:cs typeface="Times New Roman" pitchFamily="1" charset="0"/>
            </a:endParaRPr>
          </a:p>
        </p:txBody>
      </p:sp>
      <p:sp>
        <p:nvSpPr>
          <p:cNvPr id="9" name="Shape 295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295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1" name="Shape 295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V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29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19E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F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JALc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A4AAD49AAAIEQAAECAAACYAAAAIAAAA//////////8="/>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5" name="Shape 29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DaKY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7" name="Shape 29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VdfR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4" name="Shape 29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3buG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sp>
        <p:nvSpPr>
          <p:cNvPr id="5" name="Shape 29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699f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6" name="Shape 29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yL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7" name="Shape 29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nYk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8" name="Shape 29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dG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EIAAAOicAAIQgAACXKgAAEAAAACYAAAAIAAAA//////////8="/>
              </a:ext>
            </a:extLst>
          </p:cNvSpPr>
          <p:nvPr/>
        </p:nvSpPr>
        <p:spPr>
          <a:xfrm flipV="1">
            <a:off x="52857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9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Qcj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AAAiioAAB0oAADFLQAAECAAACYAAAAIAAAA//////////8="/>
              </a:ext>
            </a:extLst>
          </p:cNvSpPr>
          <p:nvPr/>
        </p:nvSpPr>
        <p:spPr>
          <a:xfrm>
            <a:off x="40513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900"/>
              </a:lnSpc>
              <a:tabLst>
                <a:tab pos="838200" algn="l"/>
              </a:tabLst>
              <a:defRPr sz="1400">
                <a:latin typeface="Arial" pitchFamily="2" charset="0"/>
                <a:ea typeface="Arial" pitchFamily="2" charset="0"/>
                <a:cs typeface="Arial" pitchFamily="2" charset="0"/>
              </a:defRPr>
            </a:pPr>
            <a:r>
              <a:rPr>
                <a:solidFill>
                  <a:srgbClr val="424242"/>
                </a:solidFill>
              </a:rPr>
              <a:t> relative-rate </a:t>
            </a:r>
            <a:br/>
            <a:r>
              <a:rPr>
                <a:solidFill>
                  <a:srgbClr val="424242"/>
                </a:solidFill>
              </a:rPr>
              <a:t>multiplier </a:t>
            </a:r>
            <a:r>
              <a:rPr sz="1600" i="1">
                <a:latin typeface="Times New Roman" pitchFamily="1" charset="0"/>
                <a:ea typeface="Times New Roman" pitchFamily="1" charset="0"/>
                <a:cs typeface="Times New Roman" pitchFamily="1" charset="0"/>
              </a:rPr>
              <a:t>r</a:t>
            </a:r>
            <a:r>
              <a:rPr baseline="-4000">
                <a:latin typeface="Times New Roman" pitchFamily="1" charset="0"/>
                <a:ea typeface="Times New Roman" pitchFamily="1" charset="0"/>
                <a:cs typeface="Times New Roman" pitchFamily="1" charset="0"/>
              </a:rPr>
              <a:t>4</a:t>
            </a:r>
            <a:endParaRPr baseline="-4000">
              <a:latin typeface="Times New Roman" pitchFamily="1" charset="0"/>
              <a:ea typeface="Times New Roman" pitchFamily="1" charset="0"/>
              <a:cs typeface="Times New Roman" pitchFamily="1" charset="0"/>
            </a:endParaRPr>
          </a:p>
        </p:txBody>
      </p:sp>
      <p:sp>
        <p:nvSpPr>
          <p:cNvPr id="10" name="Shape 296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29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2" name="Shape 29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5rPC8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29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UHR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5" name="Shape 29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A4AAD49AAAIEQAAECAAACYAAAAIAAAA//////////8="/>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6" name="Shape 29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P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0AAA8/AAAeDwAAECAAACYAAAAIAAAA//////////8="/>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bins are defined such that each encompasses an equal area of of the gamma probability density </a:t>
            </a:r>
          </a:p>
        </p:txBody>
      </p:sp>
      <p:sp>
        <p:nvSpPr>
          <p:cNvPr id="17" name="Shape 29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Ag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9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297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BjY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29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298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29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2Fv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8" name="Shape 29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O0uu0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29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QI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29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2" name="Shape 29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Ag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13" name="Group 2990"/>
          <p:cNvGrpSpPr>
            <a:extLst>
              <a:ext uri="smNativeData">
                <pr:smNativeData xmlns:pr="smNativeData" val="SMDATA_7_nYDcXBMAAAAlAAAAAQAAAA8BAAAAkAAAAEgAAACQAAAASAAAAAAAAAAAAAAAAAAAABcAAAAUAAAAAAAAAAAAAAD/fwAA/38AAAAAAAAJAAAABAAAAAAHFU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29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XEBc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EQ8X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GsFAADlHwAAAAAAAAAAAABkAAAAZAAAAAAAAAAjAAAABAAAAGQAAAAXAAAAFAAAAAAAAAAAAAAA/38AAP9/AAAAAAAACQAAAAQAAABexOL4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hgAAFUVAAAuJwAAwyYAABAAAAAmAAAACAAAAP//////////"/>
              </a:ext>
            </a:extLst>
          </p:cNvPicPr>
          <p:nvPr/>
        </p:nvPicPr>
        <p:blipFill>
          <a:blip r:embed="rId2"/>
          <a:srcRect l="0" t="13870" r="81650" b="0"/>
          <a:stretch>
            <a:fillRect/>
          </a:stretch>
        </p:blipFill>
        <p:spPr>
          <a:xfrm>
            <a:off x="3968750" y="3467735"/>
            <a:ext cx="2400300" cy="2833370"/>
          </a:xfrm>
          <a:prstGeom prst="rect">
            <a:avLst/>
          </a:prstGeom>
          <a:noFill/>
          <a:ln>
            <a:noFill/>
          </a:ln>
          <a:effectLst/>
        </p:spPr>
      </p:pic>
      <p:sp>
        <p:nvSpPr>
          <p:cNvPr id="3" name="Shape 29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29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xE7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29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Vp4W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29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s3CH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o5c1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FAUAADXJQAAuBUAABAAAAAmAAAACAAAAP//////////"/>
              </a:ext>
            </a:extLst>
          </p:cNvPicPr>
          <p:nvPr/>
        </p:nvPicPr>
        <p:blipFill>
          <a:blip r:embed="rId4"/>
          <a:stretch>
            <a:fillRect/>
          </a:stretch>
        </p:blipFill>
        <p:spPr>
          <a:xfrm>
            <a:off x="4664710" y="3302000"/>
            <a:ext cx="1486535" cy="228600"/>
          </a:xfrm>
          <a:prstGeom prst="rect">
            <a:avLst/>
          </a:prstGeom>
          <a:noFill/>
          <a:ln>
            <a:noFill/>
          </a:ln>
          <a:effectLst/>
        </p:spPr>
      </p:pic>
      <p:sp>
        <p:nvSpPr>
          <p:cNvPr id="9" name="Shape 299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Zfxxw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300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CBA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1" name="Shape 30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C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30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J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
        <p:nvSpPr>
          <p:cNvPr id="13" name="Shape 30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4" name="Shape 30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15" name="Group 3007"/>
          <p:cNvGrpSpPr>
            <a:extLst>
              <a:ext uri="smNativeData">
                <pr:smNativeData xmlns:pr="smNativeData" val="SMDATA_7_nYDcXBMAAAAlAAAAAQAAAA8BAAAAkAAAAEgAAACQAAAASAAAAAAAAAAAAAAAAAAAABcAAAAUAAAAAAAAAAAAAAD/fwAA/38AAAAAAAAJAAAABAAAACBAg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r9lo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yLF3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yEz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30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B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hcAAMUVAACdJgAA5CgAABAAAAAmAAAACAAAAP//////////"/>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301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301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9IjU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30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k9Ij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8" name="Shape 301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2bDE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01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taX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hwAAEkUAACpJAAAsRUAABAAAAAmAAAACAAAAP//////////"/>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30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2" name="Shape 30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13" name="Group 3022"/>
          <p:cNvGrpSpPr>
            <a:extLst>
              <a:ext uri="smNativeData">
                <pr:smNativeData xmlns:pr="smNativeData" val="SMDATA_7_nYDcXBMAAAAlAAAAAQAAAA8BAAAAkAAAAEgAAACQAAAASAAAAAAAAAAAAAAAAAAAABcAAAAUAAAAAAAAAAAAAAD/fwAA/38AAAAAAAAJAAAABAAAAAAF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30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A8AABsIAAB/EAAAAAAAAAAAAABkAAAAZAAAAAAAAAAjAAAABAAAAGQAAAAXAAAAFAAAAAAAAAAAAAAA/38AAP9/AAAAAAAACQAAAAQAAAA+CV39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hgAALkWAACOJgAAwyYAABAAAAAmAAAACAAAAP//////////"/>
              </a:ext>
            </a:extLst>
          </p:cNvPicPr>
          <p:nvPr/>
        </p:nvPicPr>
        <p:blipFill>
          <a:blip r:embed="rId2"/>
          <a:srcRect l="40120" t="20750" r="42230" b="0"/>
          <a:stretch>
            <a:fillRect/>
          </a:stretch>
        </p:blipFill>
        <p:spPr>
          <a:xfrm>
            <a:off x="3958590" y="3693795"/>
            <a:ext cx="2308860" cy="2607310"/>
          </a:xfrm>
          <a:prstGeom prst="rect">
            <a:avLst/>
          </a:prstGeom>
          <a:noFill/>
          <a:ln>
            <a:noFill/>
          </a:ln>
          <a:effectLst/>
        </p:spPr>
      </p:pic>
      <p:sp>
        <p:nvSpPr>
          <p:cNvPr id="3" name="Shape 30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0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UcD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0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30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3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0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0" name="Shape 30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0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ChJAAAuBUAABAAAAAmAAAACAAAAP//////////"/>
              </a:ext>
            </a:extLst>
          </p:cNvPicPr>
          <p:nvPr/>
        </p:nvPicPr>
        <p:blipFill>
          <a:blip r:embed="rId4"/>
          <a:stretch>
            <a:fillRect/>
          </a:stretch>
        </p:blipFill>
        <p:spPr>
          <a:xfrm>
            <a:off x="4659630" y="3302000"/>
            <a:ext cx="1294765" cy="228600"/>
          </a:xfrm>
          <a:prstGeom prst="rect">
            <a:avLst/>
          </a:prstGeom>
          <a:noFill/>
          <a:ln>
            <a:noFill/>
          </a:ln>
          <a:effectLst/>
        </p:spPr>
      </p:pic>
      <p:sp>
        <p:nvSpPr>
          <p:cNvPr id="13" name="Shape 30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CaA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4" name="Shape 30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15" name="Group 3039"/>
          <p:cNvGrpSpPr>
            <a:extLst>
              <a:ext uri="smNativeData">
                <pr:smNativeData xmlns:pr="smNativeData" val="SMDATA_7_nYDcXBMAAAAlAAAAAQAAAA8BAAAAkAAAAEgAAACQAAAASAAAAAAAAAAAAAAAAAAAABcAAAAUAAAAAAAAAAAAAAD/fwAA/38AAAAAAAAJAAAABAAAALDeRB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fBcAABsIAACvC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hgAALkWAACOJgAAwyYAABAAAAAmAAAACAAAAP//////////"/>
              </a:ext>
            </a:extLst>
          </p:cNvPicPr>
          <p:nvPr/>
        </p:nvPicPr>
        <p:blipFill>
          <a:blip r:embed="rId2"/>
          <a:srcRect l="60120" t="20750" r="22230" b="0"/>
          <a:stretch>
            <a:fillRect/>
          </a:stretch>
        </p:blipFill>
        <p:spPr>
          <a:xfrm>
            <a:off x="3958590" y="3693795"/>
            <a:ext cx="2308860" cy="2607310"/>
          </a:xfrm>
          <a:prstGeom prst="rect">
            <a:avLst/>
          </a:prstGeom>
          <a:noFill/>
          <a:ln>
            <a:noFill/>
          </a:ln>
          <a:effectLst/>
        </p:spPr>
      </p:pic>
      <p:sp>
        <p:nvSpPr>
          <p:cNvPr id="3" name="Shape 30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q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0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0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JXf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6" name="Shape 30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Gun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Ti8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0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0" name="Shape 30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0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BkJQAAuBUAABAAAAAmAAAACAAAAP//////////"/>
              </a:ext>
            </a:extLst>
          </p:cNvPicPr>
          <p:nvPr/>
        </p:nvPicPr>
        <p:blipFill>
          <a:blip r:embed="rId4"/>
          <a:stretch>
            <a:fillRect/>
          </a:stretch>
        </p:blipFill>
        <p:spPr>
          <a:xfrm>
            <a:off x="4659630" y="3302000"/>
            <a:ext cx="1418590" cy="228600"/>
          </a:xfrm>
          <a:prstGeom prst="rect">
            <a:avLst/>
          </a:prstGeom>
          <a:noFill/>
          <a:ln>
            <a:noFill/>
          </a:ln>
          <a:effectLst/>
        </p:spPr>
      </p:pic>
      <p:sp>
        <p:nvSpPr>
          <p:cNvPr id="13" name="Shape 30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14" name="Shape 30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H7jr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15" name="Group 305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VR8AABsIAADVAAAAAAAAAAAAAABkAAAAZAAAAAAAAAAjAAAABAAAAGQAAAAXAAAAFAAAAAAAAAAAAAAA/38AAP9/AAAAAAAACQAAAAQAAAAL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hgAALkWAACOJgAAwyYAABAAAAAmAAAACAAAAP//////////"/>
              </a:ext>
            </a:extLst>
          </p:cNvPicPr>
          <p:nvPr/>
        </p:nvPicPr>
        <p:blipFill>
          <a:blip r:embed="rId2"/>
          <a:srcRect l="80210" t="20750" r="2130" b="0"/>
          <a:stretch>
            <a:fillRect/>
          </a:stretch>
        </p:blipFill>
        <p:spPr>
          <a:xfrm>
            <a:off x="3958590" y="3693795"/>
            <a:ext cx="2308860" cy="2607310"/>
          </a:xfrm>
          <a:prstGeom prst="rect">
            <a:avLst/>
          </a:prstGeom>
          <a:noFill/>
          <a:ln>
            <a:noFill/>
          </a:ln>
          <a:effectLst/>
        </p:spPr>
      </p:pic>
      <p:sp>
        <p:nvSpPr>
          <p:cNvPr id="3" name="Shape 30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0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0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6" name="Shape 30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
        <p:nvSpPr>
          <p:cNvPr id="7" name="Shape 30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8" name="Shape 30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Tq/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9"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6fN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306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LHf0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0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Mf8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12" name="Shape 306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30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AmJgAAuBUAABAAAAAmAAAACAAAAP//////////"/>
              </a:ext>
            </a:extLst>
          </p:cNvPicPr>
          <p:nvPr/>
        </p:nvPicPr>
        <p:blipFill>
          <a:blip r:embed="rId4"/>
          <a:stretch>
            <a:fillRect/>
          </a:stretch>
        </p:blipFill>
        <p:spPr>
          <a:xfrm>
            <a:off x="4659630" y="3302000"/>
            <a:ext cx="1541780" cy="228600"/>
          </a:xfrm>
          <a:prstGeom prst="rect">
            <a:avLst/>
          </a:prstGeom>
          <a:noFill/>
          <a:ln>
            <a:noFill/>
          </a:ln>
          <a:effectLst/>
        </p:spPr>
      </p:pic>
      <p:grpSp>
        <p:nvGrpSpPr>
          <p:cNvPr id="15" name="Group 3073"/>
          <p:cNvGrpSpPr>
            <a:extLst>
              <a:ext uri="smNativeData">
                <pr:smNativeData xmlns:pr="smNativeData" val="SMDATA_7_nYDcXBMAAAAlAAAAAQAAAA8BAAAAkAAAAEgAAACQAAAASAAAAAAAAAAAAAAAAAAAABcAAAAUAAAAAAAAAAAAAAD/fwAA/38AAAAAAAAJAAAABAAAALYN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RBAs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3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TOTe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RAws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xqjG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sp>
        <p:nvSpPr>
          <p:cNvPr id="7" name="Shape 4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4Wyj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eV0x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4"/>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inW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5"/>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X5xx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6"/>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3iWO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7"/>
          <a:stretch>
            <a:fillRect/>
          </a:stretch>
        </p:blipFill>
        <p:spPr>
          <a:xfrm>
            <a:off x="5711825" y="3569970"/>
            <a:ext cx="318135" cy="177800"/>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m6eL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8"/>
          <a:stretch>
            <a:fillRect/>
          </a:stretch>
        </p:blipFill>
        <p:spPr>
          <a:xfrm>
            <a:off x="3613785" y="5699125"/>
            <a:ext cx="2334260" cy="481330"/>
          </a:xfrm>
          <a:prstGeom prst="rect">
            <a:avLst/>
          </a:prstGeom>
          <a:noFill/>
          <a:ln>
            <a:noFill/>
          </a:ln>
          <a:effectLst/>
        </p:spPr>
      </p:pic>
      <p:sp>
        <p:nvSpPr>
          <p:cNvPr id="13" name="Shape 4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GKkx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A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30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RIAAAATAABiKQAAoBgAABAAAAAmAAAACAAAAP//////////"/>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A8AAA8/AABcEgAAECAAACYAAAAIAAAA//////////8="/>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a:t>
            </a:r>
            <a:r>
              <a:rPr sz="1900" i="1">
                <a:latin typeface="Times" pitchFamily="0" charset="0"/>
                <a:ea typeface="Times" pitchFamily="0" charset="0"/>
                <a:cs typeface="Times" pitchFamily="0" charset="0"/>
              </a:rPr>
              <a:t>k</a:t>
            </a:r>
            <a:r>
              <a:t> discrete rate categories:</a:t>
            </a:r>
          </a:p>
        </p:txBody>
      </p:sp>
      <p:sp>
        <p:nvSpPr>
          <p:cNvPr id="6" name="Shape 30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7" name="Shape 30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8" name="Group 3083"/>
          <p:cNvGrpSpPr>
            <a:extLst>
              <a:ext uri="smNativeData">
                <pr:smNativeData xmlns:pr="smNativeData" val="SMDATA_7_nYDcXBMAAAAlAAAAAQAAAA8BAAAAkAAAAEgAAACQAAAASAAAAAAAAAAAAAAAAAAAABcAAAAUAAAAAAAAAAAAAAD/fwAA/38AAAAAAAAJAAAABAAAAHDZEAw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0" name="Shape 30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GnQs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6VIKv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Zll8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A8AAA8/AABcEgAAECAAACYAAAAIAAAA//////////8="/>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a:t>
            </a:r>
            <a:r>
              <a:rPr sz="1900" i="1">
                <a:latin typeface="Times" pitchFamily="0" charset="0"/>
                <a:ea typeface="Times" pitchFamily="0" charset="0"/>
                <a:cs typeface="Times" pitchFamily="0" charset="0"/>
              </a:rPr>
              <a:t>k</a:t>
            </a:r>
            <a:r>
              <a:t> discrete rate categories:</a:t>
            </a:r>
          </a:p>
        </p:txBody>
      </p:sp>
      <p:sp>
        <p:nvSpPr>
          <p:cNvPr id="3" name="Shape 30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0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0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kAAO49AACUGwAAECAAACYAAAAIAAAA//////////8="/>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Therefore, the pruning algorithm is iterated </a:t>
            </a:r>
            <a:r>
              <a:rPr sz="1900" i="1">
                <a:latin typeface="Times" pitchFamily="0" charset="0"/>
                <a:ea typeface="Times" pitchFamily="0" charset="0"/>
                <a:cs typeface="Times" pitchFamily="0" charset="0"/>
              </a:rPr>
              <a:t>k</a:t>
            </a:r>
            <a:r>
              <a:t> times for each site:</a:t>
            </a: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jFAn3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RIAAAATAABiKQAAoBgAABAAAAAmAAAACAAAAP//////////"/>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7" name="Shape 30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AM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8" name="Shape 30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KaWx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9" name="Group 309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1" name="Shape 30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5IE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30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gPM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RIAAAATAABiKQAAoBgAABAAAAAmAAAACAAAAP//////////"/>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6" name="Shape 31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3CX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7" name="Group 310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IVwo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ycL/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NcAs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kAAO49AACUGwAAECAAACYAAAAIAAAA//////////8="/>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Therefore, the pruning algorithm is iterated </a:t>
            </a:r>
            <a:r>
              <a:rPr sz="1900" i="1">
                <a:latin typeface="Times" pitchFamily="0" charset="0"/>
                <a:ea typeface="Times" pitchFamily="0" charset="0"/>
                <a:cs typeface="Times" pitchFamily="0" charset="0"/>
              </a:rPr>
              <a:t>k</a:t>
            </a:r>
            <a:r>
              <a:t> times for each site:</a:t>
            </a:r>
          </a:p>
        </p:txBody>
      </p:sp>
      <p:sp>
        <p:nvSpPr>
          <p:cNvPr id="11" name="Shape 31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f6Sp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9BoAAD49AAB5HQAAECAAACYAAAAIAAAA//////////8="/>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where the site rate is multiplied by the relative rate, </a:t>
            </a:r>
            <a:r>
              <a:rPr sz="19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j</a:t>
            </a:r>
            <a:r>
              <a:t>, for each of the </a:t>
            </a:r>
            <a:r>
              <a:rPr sz="1700" i="1">
                <a:latin typeface="Times" pitchFamily="0" charset="0"/>
                <a:ea typeface="Times" pitchFamily="0" charset="0"/>
                <a:cs typeface="Times" pitchFamily="0" charset="0"/>
              </a:rPr>
              <a:t>k</a:t>
            </a:r>
            <a:r>
              <a:rPr sz="1900" i="1">
                <a:latin typeface="Times" pitchFamily="0" charset="0"/>
                <a:ea typeface="Times" pitchFamily="0" charset="0"/>
                <a:cs typeface="Times" pitchFamily="0" charset="0"/>
              </a:rPr>
              <a:t> </a:t>
            </a:r>
            <a:r>
              <a:t>bins</a:t>
            </a:r>
          </a:p>
        </p:txBody>
      </p:sp>
      <p:sp>
        <p:nvSpPr>
          <p:cNvPr id="12" name="Shape 31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gR+i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A8AAA8/AABcEgAAECAAACYAAAAIAAAA//////////8="/>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a:t>
            </a:r>
            <a:r>
              <a:rPr sz="1900" i="1">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1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CoqQ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3" name="Shape 31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RIAAAATAABiKQAAoBgAABAAAAAmAAAACAAAAP//////////"/>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1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I87AADkCgAAECAAACYAAAAIAAAA//////////8="/>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gamma distribution provides a flexible means of accommodating ASRV</a:t>
            </a:r>
          </a:p>
        </p:txBody>
      </p:sp>
      <p:sp>
        <p:nvSpPr>
          <p:cNvPr id="6" name="Shape 31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gsAAA8/AAB6DQAAECAAACYAAAAIAAAA//////////8="/>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grpSp>
        <p:nvGrpSpPr>
          <p:cNvPr id="7" name="Group 311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pA0AAA8/AADcDwAAACAAACYAAAAIAAAA//////////8="/>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efM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DYAAHAOAACvNwAAOA8AAAAAAAAmAAAACAAAAP//////////"/>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KT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kAAO49AACUGwAAECAAACYAAAAIAAAA//////////8="/>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Therefore, the pruning algorithm is iterated </a:t>
            </a:r>
            <a:r>
              <a:rPr sz="1900" i="1">
                <a:latin typeface="Times" pitchFamily="0" charset="0"/>
                <a:ea typeface="Times" pitchFamily="0" charset="0"/>
                <a:cs typeface="Times" pitchFamily="0" charset="0"/>
              </a:rPr>
              <a:t>k</a:t>
            </a:r>
            <a:r>
              <a:t> times for each site:</a:t>
            </a:r>
          </a:p>
        </p:txBody>
      </p:sp>
      <p:sp>
        <p:nvSpPr>
          <p:cNvPr id="11" name="Shape 31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Ph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9BoAAD49AAB5HQAAECAAACYAAAAIAAAA//////////8="/>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where the site rate is multiplied by the relative rate, </a:t>
            </a:r>
            <a:r>
              <a:rPr sz="1900" i="1">
                <a:latin typeface="Times" pitchFamily="0" charset="0"/>
                <a:ea typeface="Times" pitchFamily="0" charset="0"/>
                <a:cs typeface="Times" pitchFamily="0" charset="0"/>
              </a:rPr>
              <a:t>r</a:t>
            </a:r>
            <a:r>
              <a:rPr sz="1200" i="1" baseline="-24000">
                <a:latin typeface="Times" pitchFamily="0" charset="0"/>
                <a:ea typeface="Times" pitchFamily="0" charset="0"/>
                <a:cs typeface="Times" pitchFamily="0" charset="0"/>
              </a:rPr>
              <a:t>j</a:t>
            </a:r>
            <a:r>
              <a:t>, for each of the </a:t>
            </a:r>
            <a:r>
              <a:rPr sz="1700" i="1">
                <a:latin typeface="Times" pitchFamily="0" charset="0"/>
                <a:ea typeface="Times" pitchFamily="0" charset="0"/>
                <a:cs typeface="Times" pitchFamily="0" charset="0"/>
              </a:rPr>
              <a:t>k</a:t>
            </a:r>
            <a:r>
              <a:rPr sz="1900" i="1">
                <a:latin typeface="Times" pitchFamily="0" charset="0"/>
                <a:ea typeface="Times" pitchFamily="0" charset="0"/>
                <a:cs typeface="Times" pitchFamily="0" charset="0"/>
              </a:rPr>
              <a:t> </a:t>
            </a:r>
            <a:r>
              <a:t>bins</a:t>
            </a:r>
          </a:p>
        </p:txBody>
      </p:sp>
      <p:sp>
        <p:nvSpPr>
          <p:cNvPr id="12" name="Shape 31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TT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wAAD49AAAsHwAAECAAACYAAAAIAAAA//////////8="/>
              </a:ext>
            </a:extLst>
          </p:cNvSpPr>
          <p:nvPr/>
        </p:nvSpPr>
        <p:spPr>
          <a:xfrm>
            <a:off x="1003300" y="47117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discrete gamma model therefore incurs a </a:t>
            </a:r>
            <a:r>
              <a:rPr sz="1700" i="1">
                <a:latin typeface="Times" pitchFamily="0" charset="0"/>
                <a:ea typeface="Times" pitchFamily="0" charset="0"/>
                <a:cs typeface="Times" pitchFamily="0" charset="0"/>
              </a:rPr>
              <a:t>k</a:t>
            </a:r>
            <a:r>
              <a:t>-fold increase in computational burden</a:t>
            </a:r>
          </a:p>
        </p:txBody>
      </p:sp>
      <p:sp>
        <p:nvSpPr>
          <p:cNvPr id="13" name="Shape 31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Xr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A8AAA8/AABcEgAAECAAACYAAAAIAAAA//////////8="/>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likelihood of site </a:t>
            </a:r>
            <a:r>
              <a:rPr sz="1900" i="1">
                <a:latin typeface="Times New Roman" pitchFamily="1" charset="0"/>
                <a:ea typeface="Times New Roman" pitchFamily="1" charset="0"/>
                <a:cs typeface="Times New Roman" pitchFamily="1" charset="0"/>
              </a:rPr>
              <a:t>i</a:t>
            </a:r>
            <a:r>
              <a:t> is then integrated over the </a:t>
            </a:r>
            <a:r>
              <a:rPr sz="1900" i="1">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1AcAAAAAAABZGAAAAAAAAAAAAABkAAAAZAAAAAAAAAAjAAAABAAAAGQAAAAXAAAAFAAAAAAAAAAAAAAA/38AAP9/AAAAAAAACQAAAAQAAAAwujA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gAAIYSAACjJgAAwyYAABAAAAAmAAAACAAAAP//////////"/>
              </a:ext>
            </a:extLst>
          </p:cNvPicPr>
          <p:nvPr/>
        </p:nvPicPr>
        <p:blipFill>
          <a:blip r:embed="rId2"/>
          <a:srcRect l="20040" t="0" r="62330" b="0"/>
          <a:stretch>
            <a:fillRect/>
          </a:stretch>
        </p:blipFill>
        <p:spPr>
          <a:xfrm>
            <a:off x="3952240" y="3011170"/>
            <a:ext cx="2328545" cy="3289935"/>
          </a:xfrm>
          <a:prstGeom prst="rect">
            <a:avLst/>
          </a:prstGeom>
          <a:noFill/>
          <a:ln>
            <a:noFill/>
          </a:ln>
          <a:effectLst/>
        </p:spPr>
      </p:pic>
      <p:sp>
        <p:nvSpPr>
          <p:cNvPr id="3" name="Shape 31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9f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12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8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12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1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7" name="Shape 31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31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TyW4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
        <p:nvSpPr>
          <p:cNvPr id="9" name="Shape 31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bVj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ggAAA8/AAD6CgAAECAAACYAAAAIAAAA//////////8="/>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
        <p:nvSpPr>
          <p:cNvPr id="10" name="Shape 31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wAAD49AAAmEAAAECAAACYAAAAIAAAA//////////8="/>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approximation of the continuous gamma improves with increasing </a:t>
            </a:r>
            <a:r>
              <a:rPr sz="1900" i="1">
                <a:latin typeface="Times" pitchFamily="0" charset="0"/>
                <a:ea typeface="Times" pitchFamily="0" charset="0"/>
                <a:cs typeface="Times" pitchFamily="0" charset="0"/>
              </a:rPr>
              <a:t>k</a:t>
            </a:r>
            <a:r>
              <a:rPr sz="1900" i="1"/>
              <a:t>, </a:t>
            </a:r>
            <a:r>
              <a:t>but so does the computational burden</a:t>
            </a:r>
          </a:p>
        </p:txBody>
      </p:sp>
      <p:sp>
        <p:nvSpPr>
          <p:cNvPr id="11" name="Shape 31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oAAA8/AADQDAAAECAAACYAAAAIAAAA//////////8="/>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2" name="Shape 31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13" name="Shape 31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BkJQAAuBUAABAAAAAmAAAACAAAAP//////////"/>
              </a:ext>
            </a:extLst>
          </p:cNvPicPr>
          <p:nvPr/>
        </p:nvPicPr>
        <p:blipFill>
          <a:blip r:embed="rId4"/>
          <a:stretch>
            <a:fillRect/>
          </a:stretch>
        </p:blipFill>
        <p:spPr>
          <a:xfrm>
            <a:off x="4659630" y="3302000"/>
            <a:ext cx="1418590" cy="2286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Q8AAAAAAACAEAAAAAAAAAAAAABkAAAAZAAAAAAAAAAjAAAABAAAAGQAAAAXAAAAFAAAAAAAAAAAAAAA/38AAP9/AAAAAAAACQAAAAQAAACdI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gAAIYSAACjJgAAwyYAABAAAAAmAAAACAAAAP//////////"/>
              </a:ext>
            </a:extLst>
          </p:cNvPicPr>
          <p:nvPr/>
        </p:nvPicPr>
        <p:blipFill>
          <a:blip r:embed="rId2"/>
          <a:srcRect l="40130" t="0" r="42240" b="0"/>
          <a:stretch>
            <a:fillRect/>
          </a:stretch>
        </p:blipFill>
        <p:spPr>
          <a:xfrm>
            <a:off x="3952240" y="3011170"/>
            <a:ext cx="2328545" cy="3289935"/>
          </a:xfrm>
          <a:prstGeom prst="rect">
            <a:avLst/>
          </a:prstGeom>
          <a:noFill/>
          <a:ln>
            <a:noFill/>
          </a:ln>
          <a:effectLst/>
        </p:spPr>
      </p:pic>
      <p:sp>
        <p:nvSpPr>
          <p:cNvPr id="3" name="Shape 31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1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13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zIi8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1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7" name="Shape 314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wF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314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
        <p:nvSpPr>
          <p:cNvPr id="9" name="Shape 31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ggAAA8/AAD6CgAAECAAACYAAAAIAAAA//////////8="/>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
        <p:nvSpPr>
          <p:cNvPr id="10" name="Shape 31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wAAD49AAAmEAAAECAAACYAAAAIAAAA//////////8="/>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approximation of the continuous gamma improves with increasing </a:t>
            </a:r>
            <a:r>
              <a:rPr sz="1900" i="1">
                <a:latin typeface="Times" pitchFamily="0" charset="0"/>
                <a:ea typeface="Times" pitchFamily="0" charset="0"/>
                <a:cs typeface="Times" pitchFamily="0" charset="0"/>
              </a:rPr>
              <a:t>k</a:t>
            </a:r>
            <a:r>
              <a:rPr sz="1900" i="1"/>
              <a:t>, </a:t>
            </a:r>
            <a:r>
              <a:t>but so does the computational burden</a:t>
            </a:r>
          </a:p>
        </p:txBody>
      </p:sp>
      <p:sp>
        <p:nvSpPr>
          <p:cNvPr id="11" name="Shape 31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oAAA8/AADQDAAAECAAACYAAAAIAAAA//////////8="/>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2" name="Shape 31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13" name="Shape 31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BZJQAAuBUAABAAAAAmAAAACAAAAP//////////"/>
              </a:ext>
            </a:extLst>
          </p:cNvPicPr>
          <p:nvPr/>
        </p:nvPicPr>
        <p:blipFill>
          <a:blip r:embed="rId4"/>
          <a:stretch>
            <a:fillRect/>
          </a:stretch>
        </p:blipFill>
        <p:spPr>
          <a:xfrm>
            <a:off x="4659630" y="3302000"/>
            <a:ext cx="1411605" cy="2286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hhcAAAAAAACnC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gAAIYSAACjJgAAwyYAABAAAAAmAAAACAAAAP//////////"/>
              </a:ext>
            </a:extLst>
          </p:cNvPicPr>
          <p:nvPr/>
        </p:nvPicPr>
        <p:blipFill>
          <a:blip r:embed="rId2"/>
          <a:srcRect l="60220" t="0" r="22150" b="0"/>
          <a:stretch>
            <a:fillRect/>
          </a:stretch>
        </p:blipFill>
        <p:spPr>
          <a:xfrm>
            <a:off x="3952240" y="3011170"/>
            <a:ext cx="2328545" cy="3289935"/>
          </a:xfrm>
          <a:prstGeom prst="rect">
            <a:avLst/>
          </a:prstGeom>
          <a:noFill/>
          <a:ln>
            <a:noFill/>
          </a:ln>
          <a:effectLst/>
        </p:spPr>
      </p:pic>
      <p:sp>
        <p:nvSpPr>
          <p:cNvPr id="3" name="Shape 31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1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MI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15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Tp76U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15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7" name="Shape 315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iAAA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31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
        <p:nvSpPr>
          <p:cNvPr id="9" name="Shape 31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ggAAA8/AAD6CgAAECAAACYAAAAIAAAA//////////8="/>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
        <p:nvSpPr>
          <p:cNvPr id="10" name="Shape 31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wAAD49AAAmEAAAECAAACYAAAAIAAAA//////////8="/>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approximation of the continuous gamma improves with increasing </a:t>
            </a:r>
            <a:r>
              <a:rPr sz="1900" i="1">
                <a:latin typeface="Times" pitchFamily="0" charset="0"/>
                <a:ea typeface="Times" pitchFamily="0" charset="0"/>
                <a:cs typeface="Times" pitchFamily="0" charset="0"/>
              </a:rPr>
              <a:t>k</a:t>
            </a:r>
            <a:r>
              <a:rPr sz="1900" i="1"/>
              <a:t>, </a:t>
            </a:r>
            <a:r>
              <a:t>but so does the computational burden</a:t>
            </a:r>
          </a:p>
        </p:txBody>
      </p:sp>
      <p:sp>
        <p:nvSpPr>
          <p:cNvPr id="11" name="Shape 31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oAAA8/AADQDAAAECAAACYAAAAIAAAA//////////8="/>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2" name="Shape 31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13" name="Shape 31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BD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wL9G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AbJgAAuBUAABAAAAAmAAAACAAAAP//////////"/>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Xx8AAAAAAADOAAAAAAAAAAAAAABkAAAAZAAAAAAAAAAjAAAABAAAAGQAAAAXAAAAFAAAAAAAAAAAAAAA/38AAP9/AAAAAAAACQAAAAQAAADo7H8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gAAIYSAACjJgAAwyYAABAAAAAmAAAACAAAAP//////////"/>
              </a:ext>
            </a:extLst>
          </p:cNvPicPr>
          <p:nvPr/>
        </p:nvPicPr>
        <p:blipFill>
          <a:blip r:embed="rId2"/>
          <a:srcRect l="80310" t="0" r="2060" b="0"/>
          <a:stretch>
            <a:fillRect/>
          </a:stretch>
        </p:blipFill>
        <p:spPr>
          <a:xfrm>
            <a:off x="3952240" y="3011170"/>
            <a:ext cx="2328545" cy="3289935"/>
          </a:xfrm>
          <a:prstGeom prst="rect">
            <a:avLst/>
          </a:prstGeom>
          <a:noFill/>
          <a:ln>
            <a:noFill/>
          </a:ln>
          <a:effectLst/>
        </p:spPr>
      </p:pic>
      <p:sp>
        <p:nvSpPr>
          <p:cNvPr id="3" name="Shape 31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The Discrete Gamma Distribution </a:t>
            </a:r>
            <a:r>
              <a:rPr sz="2100">
                <a:latin typeface="Times" pitchFamily="0" charset="0"/>
                <a:ea typeface="Times" pitchFamily="0" charset="0"/>
                <a:cs typeface="Times" pitchFamily="0" charset="0"/>
              </a:rPr>
              <a:t>(+G)</a:t>
            </a:r>
            <a:r>
              <a:t> model of ASRV</a:t>
            </a:r>
          </a:p>
        </p:txBody>
      </p:sp>
      <p:sp>
        <p:nvSpPr>
          <p:cNvPr id="4" name="Shape 31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3vt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5" name="Shape 316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tRAMMAAAAEAAAAAAAAAAAAAAAAAAAAAAAAAAeAAAAaAAAAAAAAAAAAAAAAAAAAAAAAAAAAAAAECcAABAnAAAAAAAAAAAAAAAAAAAAAAAAAAAAAAAAAAAAAAAAAAAAAGQAAAAAAAAAwMD/AAAAAABkAAAAMgAAAAAAAABkAAAAAAAAAH9/fwAKAAAAHwAAAFQAAAA3frgA////AQAAAAAAAAAAAAAAAAAAAAAAAAAAAAAAAAAAAAAAAAAAAAAAAH9/fwAAAAAAy8vLAMDA/wB/f38AAAAAAAAAAAAAAAAAAAAAAAAAAAAhAAAAGAAAABQAAADcJwAAXRsAAJApAAASHQAAEAAAACYAAAAIAAAA//////////8="/>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1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ORsAAEk2AAA2HQAAECAAACYAAAAIAAAA//////////8="/>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discrete rate category</a:t>
            </a:r>
          </a:p>
        </p:txBody>
      </p:sp>
      <p:sp>
        <p:nvSpPr>
          <p:cNvPr id="7" name="Shape 31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GMMAAAAEAAAAAAAAAAAAAAAAAAAAAAAAAAeAAAAaAAAAAAAAAAAAAAAAAAAAAAAAAAAAAAAECcAABAnAAAAAAAAAAAAAAAAAAAAAAAAAAAAAAAAAAAAAAAAAAAAAGQAAAAAAAAAwMD/AAAAAABkAAAAMgAAAAAAAABkAAAAAAAAAH9/fwAKAAAAHwAAAFQAAAD///8A////AQAAAAAAAAAAAAAAAAAAAAAAAAAAAAAAAAAAAAAAAAAA/3MgAH9/fwAAAAAAy8vLAMDA/wB/f38AAAAAAAAAAAAAAAAAAAAAAAAAAAAhAAAAGAAAABQAAADcJwAA6BkAAJApAADoGQAAEAAAACYAAAAIAAAA//////////8="/>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31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KQAA4RgAACM5AADeGgAAECAAACYAAAAIAAAA//////////8="/>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continuous gamma density</a:t>
            </a:r>
          </a:p>
        </p:txBody>
      </p:sp>
      <p:sp>
        <p:nvSpPr>
          <p:cNvPr id="9" name="Shape 31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yYX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ggAAA8/AAD6CgAAECAAACYAAAAIAAAA//////////8="/>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gamma distribution is discretized into </a:t>
            </a:r>
            <a:r>
              <a:rPr sz="1900" i="1">
                <a:latin typeface="Times" pitchFamily="0" charset="0"/>
                <a:ea typeface="Times" pitchFamily="0" charset="0"/>
                <a:cs typeface="Times" pitchFamily="0" charset="0"/>
              </a:rPr>
              <a:t>k</a:t>
            </a:r>
            <a:r>
              <a:t> discrete bins</a:t>
            </a:r>
          </a:p>
        </p:txBody>
      </p:sp>
      <p:sp>
        <p:nvSpPr>
          <p:cNvPr id="10" name="Shape 31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NoY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wAAD49AAAmEAAAECAAACYAAAAIAAAA//////////8="/>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approximation of the continuous gamma improves with increasing </a:t>
            </a:r>
            <a:r>
              <a:rPr sz="1900" i="1">
                <a:latin typeface="Times" pitchFamily="0" charset="0"/>
                <a:ea typeface="Times" pitchFamily="0" charset="0"/>
                <a:cs typeface="Times" pitchFamily="0" charset="0"/>
              </a:rPr>
              <a:t>k</a:t>
            </a:r>
            <a:r>
              <a:rPr sz="1900" i="1"/>
              <a:t>, </a:t>
            </a:r>
            <a:r>
              <a:t>but so does the computational burden</a:t>
            </a:r>
          </a:p>
        </p:txBody>
      </p:sp>
      <p:sp>
        <p:nvSpPr>
          <p:cNvPr id="11" name="Shape 31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ltZX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oAAA8/AADQDAAAECAAACYAAAAIAAAA//////////8="/>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3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there are </a:t>
            </a:r>
            <a:r>
              <a:rPr sz="1900" i="1">
                <a:latin typeface="Times" pitchFamily="0" charset="0"/>
                <a:ea typeface="Times" pitchFamily="0" charset="0"/>
                <a:cs typeface="Times" pitchFamily="0" charset="0"/>
              </a:rPr>
              <a:t>k</a:t>
            </a:r>
            <a:r>
              <a:t> relative-rate multipliers; corresponding to the mean or median rate of each bin</a:t>
            </a:r>
          </a:p>
        </p:txBody>
      </p:sp>
      <p:sp>
        <p:nvSpPr>
          <p:cNvPr id="12" name="Shape 31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FQAA2xgAAI4XAADRJAAAECAAACYAAAAIAAAA//////////8="/>
              </a:ext>
            </a:extLst>
          </p:cNvSpPr>
          <p:nvPr/>
        </p:nvSpPr>
        <p:spPr>
          <a:xfrm rot="16200000">
            <a:off x="2676525" y="4832350"/>
            <a:ext cx="1944370" cy="360680"/>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probability density</a:t>
            </a:r>
          </a:p>
        </p:txBody>
      </p:sp>
      <p:sp>
        <p:nvSpPr>
          <p:cNvPr id="13" name="Shape 31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FHQAA5CgAAKYgAAAdKwAAECAAACYAAAAIAAAA//////////8="/>
              </a:ext>
            </a:extLst>
          </p:cNvSpPr>
          <p:nvPr/>
        </p:nvSpPr>
        <p:spPr>
          <a:xfrm>
            <a:off x="4798695" y="6647180"/>
            <a:ext cx="508635" cy="361315"/>
          </a:xfrm>
          <a:prstGeom prst="rect">
            <a:avLst/>
          </a:prstGeom>
          <a:noFill/>
          <a:ln>
            <a:noFill/>
          </a:ln>
          <a:effectLst/>
        </p:spPr>
        <p:txBody>
          <a:bodyPr vert="horz" wrap="none" lIns="50800" tIns="50800" rIns="50800" bIns="50800" numCol="1" anchor="ctr"/>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mV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FxgAAJgmAACbJQAAJCkAABAAAAAmAAAACAAAAP//////////"/>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YWw9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qhwAAFAUAAAbJgAAuBUAABAAAAAmAAAACAAAAP//////////"/>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1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1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1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A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modeled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1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DxsB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1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1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CM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A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modeled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1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4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CJ/b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sp>
        <p:nvSpPr>
          <p:cNvPr id="7" name="Shape 4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ehio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8"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hrUH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AFC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14" name="Shape 4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1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IA+AABxLQAAECAAACYAAAAIAAAA//////////8="/>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Each pre-specified subset of sites has an overall relative-rate multiplier, and the rate of each site </a:t>
            </a:r>
            <a:r>
              <a:rPr i="1" u="sng"/>
              <a:t>within</a:t>
            </a:r>
            <a:br/>
            <a:r>
              <a:t>    each category is modeled as proportion of invariable sites model</a:t>
            </a:r>
          </a:p>
        </p:txBody>
      </p:sp>
      <p:grpSp>
        <p:nvGrpSpPr>
          <p:cNvPr id="4" name="Group 3196"/>
          <p:cNvGrpSpPr>
            <a:extLst>
              <a:ext uri="smNativeData">
                <pr:smNativeData xmlns:pr="smNativeData" val="SMDATA_7_nYDcXBMAAAAlAAAAAQAAAA8BAAAAkAAAAEgAAACQAAAASAAAAAAAAAAAAAAAAAAAABcAAAAUAAAAAAAAAAAAAAD/fwAA/38AAAAAAAAJAAAABAAAAAAFAAAMAAAAEAAAAAAAAAAAAAAAA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19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2/+4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JQrAACHJwAAAAAAACYAAAAIAAAA//////////8="/>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195"/>
            <p:cNvGrpSpPr>
              <a:extLst>
                <a:ext uri="smNativeData">
                  <pr:smNativeData xmlns:pr="smNativeData" val="SMDATA_7_nYDcXBMAAAAlAAAAAQAAAA8BAAAAkAAAAEgAAACQAAAASAAAAAAAAAAAAAAAAAAAABcAAAAUAAAAAAAAAAAAAAD/fwAA/38AAAAAAAAJAAAABAAAAAAFAAAMAAAAEAAAAAAAAAAAAAAAAAAAAAAAAAAfAAAAVAAAAAAAAAAAAAAAAAAAAAAAAAAAAAAAAAAAAAAAAAAAAAAAAAAAAAAAAAAAAAAAAAAAAAAAAAAAAAAAAAAAAAAAAAAAAAAAAAAAAAAAAAAAAAAAAAAAACEAAAAYAAAAFAAAAOIWAACZGAAAsh4AAJkdAAAAAAAAJgAAAAgAAAD/////AAAAAA=="/>
                </a:ext>
              </a:extLst>
            </p:cNvGrpSpPr>
            <p:nvPr/>
          </p:nvGrpSpPr>
          <p:grpSpPr>
            <a:xfrm>
              <a:off x="3719830" y="3998595"/>
              <a:ext cx="1270000" cy="812800"/>
              <a:chOff x="3719830" y="3998595"/>
              <a:chExt cx="1270000" cy="812800"/>
            </a:xfrm>
          </p:grpSpPr>
          <p:sp>
            <p:nvSpPr>
              <p:cNvPr id="7" name="Shape 319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nD/+o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DiFgAAmRgAALIeAACZHQAAAAAAACYAAAAIAAAA//////////8="/>
                  </a:ext>
                </a:extLst>
              </p:cNvSpPr>
              <p:nvPr/>
            </p:nvSpPr>
            <p:spPr>
              <a:xfrm>
                <a:off x="3719830" y="3998595"/>
                <a:ext cx="1270000" cy="8128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1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7FwAAsBgAAFkeAAAwGwAAACAAACYAAAAIAAAA//////////8="/>
                  </a:ext>
                </a:extLst>
              </p:cNvSpPr>
              <p:nvPr/>
            </p:nvSpPr>
            <p:spPr>
              <a:xfrm>
                <a:off x="3776345" y="4013200"/>
                <a:ext cx="115697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01"/>
          <p:cNvGrpSpPr>
            <a:extLst>
              <a:ext uri="smNativeData">
                <pr:smNativeData xmlns:pr="smNativeData" val="SMDATA_7_nYDcXBMAAAAlAAAAAQAAAA8BAAAAkAAAAEgAAACQAAAASAAAAAAAAAAAAAAAAAAAABcAAAAUAAAAAAAAAAAAAAD/fwAA/38AAAAAAAAJAAAABAAAAP/qDewMAAAAEAAAAAAAAAAAAAAAA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19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UKwAAUw0AACQ8AACHJwAAAAAAACYAAAAIAAAA//////////8="/>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3200"/>
            <p:cNvGrpSpPr>
              <a:extLst>
                <a:ext uri="smNativeData">
                  <pr:smNativeData xmlns:pr="smNativeData" val="SMDATA_7_nYDcXBMAAAAlAAAAAQAAAA8BAAAAkAAAAEgAAACQAAAASAAAAAAAAAAAAAAAAAAAABcAAAAUAAAAAAAAAAAAAAD/fwAA/38AAAAAAAAJAAAABAAAADCotAQMAAAAEAAAAAAAAAAAAAAAA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19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cg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D5LwAAmRgAAMk3AACZHQAAAAAAACYAAAAIAAAA//////////8="/>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1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O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jMAAAsBgAAF83AAAwGwAAACAAACYAAAAIAAAA//////////8="/>
                  </a:ext>
                </a:extLst>
              </p:cNvSpPr>
              <p:nvPr/>
            </p:nvSpPr>
            <p:spPr>
              <a:xfrm>
                <a:off x="7865745" y="4013200"/>
                <a:ext cx="113538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pZg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2zAAAIUbAABDNwAAzRwAABAAAAAmAAAACAAAAP//////////"/>
              </a:ext>
            </a:extLst>
          </p:cNvPicPr>
          <p:nvPr/>
        </p:nvPicPr>
        <p:blipFill>
          <a:blip r:embed="rId3"/>
          <a:stretch>
            <a:fillRect/>
          </a:stretch>
        </p:blipFill>
        <p:spPr>
          <a:xfrm>
            <a:off x="7941945" y="4473575"/>
            <a:ext cx="1041400" cy="20828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kWw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hYAAIUbAABWHgAAwRwAABAAAAAmAAAACAAAAP//////////"/>
              </a:ext>
            </a:extLst>
          </p:cNvPicPr>
          <p:nvPr/>
        </p:nvPicPr>
        <p:blipFill>
          <a:blip r:embed="rId4"/>
          <a:stretch>
            <a:fillRect/>
          </a:stretch>
        </p:blipFill>
        <p:spPr>
          <a:xfrm>
            <a:off x="3727450" y="4473575"/>
            <a:ext cx="1203960" cy="200660"/>
          </a:xfrm>
          <a:prstGeom prst="rect">
            <a:avLst/>
          </a:prstGeom>
          <a:noFill/>
          <a:ln>
            <a:noFill/>
          </a:ln>
          <a:effectLst/>
        </p:spPr>
      </p:pic>
      <p:sp>
        <p:nvSpPr>
          <p:cNvPr id="16" name="Shape 32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p8mg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17" name="Shape 32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sFpm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o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2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8H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2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M8d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2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2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xD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DuNB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IA+AABxLQAAECAAACYAAAAIAAAA//////////8="/>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Each pre-specified subset of sites has an overall relative-rate multiplier, and the rate of each site </a:t>
            </a:r>
            <a:r>
              <a:rPr i="1" u="sng"/>
              <a:t>within</a:t>
            </a:r>
            <a:br/>
            <a:r>
              <a:t>    each category is modeled as discrete-gamma distributed random variables</a:t>
            </a:r>
          </a:p>
        </p:txBody>
      </p:sp>
      <p:grpSp>
        <p:nvGrpSpPr>
          <p:cNvPr id="4" name="Group 3219"/>
          <p:cNvGrpSpPr>
            <a:extLst>
              <a:ext uri="smNativeData">
                <pr:smNativeData xmlns:pr="smNativeData" val="SMDATA_7_nYDcXBMAAAAlAAAAAQAAAA8BAAAAkAAAAEgAAACQAAAASAAAAAAAAAAAAAAAAAAAABcAAAAUAAAAAAAAAAAAAAD/fwAA/38AAAAAAAAJAAAABAAAAAAFAAAMAAAAEAAAAAAAAAAAAAAAA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JQrAACHJwAAAAAAACYAAAAIAAAA//////////8="/>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21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IWAACZGAAAsh4AAJQdAAAAAAAAJgAAAAgAAAD/////AAAAAA=="/>
                </a:ext>
              </a:extLst>
            </p:cNvGrpSpPr>
            <p:nvPr/>
          </p:nvGrpSpPr>
          <p:grpSpPr>
            <a:xfrm>
              <a:off x="3719830" y="3998595"/>
              <a:ext cx="1270000" cy="809625"/>
              <a:chOff x="3719830" y="3998595"/>
              <a:chExt cx="1270000" cy="809625"/>
            </a:xfrm>
          </p:grpSpPr>
          <p:sp>
            <p:nvSpPr>
              <p:cNvPr id="7" name="Shape 32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wg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DiFgAAmRgAALIeAACUHQAAAAAAACYAAAAIAAAA//////////8="/>
                  </a:ext>
                </a:extLst>
              </p:cNvSpPr>
              <p:nvPr/>
            </p:nvSpPr>
            <p:spPr>
              <a:xfrm>
                <a:off x="3719830" y="3998595"/>
                <a:ext cx="1270000" cy="8096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2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7FwAAsBgAAFkeAAAwGwAAACAAACYAAAAIAAAA//////////8="/>
                  </a:ext>
                </a:extLst>
              </p:cNvSpPr>
              <p:nvPr/>
            </p:nvSpPr>
            <p:spPr>
              <a:xfrm>
                <a:off x="3776345" y="4013200"/>
                <a:ext cx="115697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24"/>
          <p:cNvGrpSpPr>
            <a:extLst>
              <a:ext uri="smNativeData">
                <pr:smNativeData xmlns:pr="smNativeData" val="SMDATA_7_nYDcXBMAAAAlAAAAAQAAAA8BAAAAkAAAAEgAAACQAAAASAAAAAAAAAAAAAAAAAAAABcAAAAUAAAAAAAAAAAAAAD/fwAA/38AAAAAAAAJAAAABAAAAFCwNAwMAAAAEAAAAAAAAAAAAAAAA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2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UKwAAUw0AACQ8AACHJwAAAAAAACYAAAAIAAAA//////////8="/>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322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22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9EE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D5LwAAmRgAAMk3AACZHQAAAAAAACYAAAAIAAAA//////////8="/>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22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jMAAAsBgAAF83AAAwGwAAACAAACYAAAAIAAAA//////////8="/>
                  </a:ext>
                </a:extLst>
              </p:cNvSpPr>
              <p:nvPr/>
            </p:nvSpPr>
            <p:spPr>
              <a:xfrm>
                <a:off x="7865745" y="4013200"/>
                <a:ext cx="113538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xcAAI8bAABUHgAAtxwAABAAAAAmAAAACAAAAP//////////"/>
              </a:ext>
            </a:extLst>
          </p:cNvPicPr>
          <p:nvPr/>
        </p:nvPicPr>
        <p:blipFill>
          <a:blip r:embed="rId3"/>
          <a:stretch>
            <a:fillRect/>
          </a:stretch>
        </p:blipFill>
        <p:spPr>
          <a:xfrm>
            <a:off x="3778885" y="4479925"/>
            <a:ext cx="1151255" cy="187960"/>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YzAAAHUbAABVNwAA0RwAABAAAAAmAAAACAAAAP//////////"/>
              </a:ext>
            </a:extLst>
          </p:cNvPicPr>
          <p:nvPr/>
        </p:nvPicPr>
        <p:blipFill>
          <a:blip r:embed="rId4"/>
          <a:stretch>
            <a:fillRect/>
          </a:stretch>
        </p:blipFill>
        <p:spPr>
          <a:xfrm>
            <a:off x="7865745" y="4463415"/>
            <a:ext cx="1129030" cy="220980"/>
          </a:xfrm>
          <a:prstGeom prst="rect">
            <a:avLst/>
          </a:prstGeom>
          <a:noFill/>
          <a:ln>
            <a:noFill/>
          </a:ln>
          <a:effectLst/>
        </p:spPr>
      </p:pic>
      <p:sp>
        <p:nvSpPr>
          <p:cNvPr id="16" name="Shape 32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17" name="Shape 32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T5F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uX10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2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2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2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o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2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PP6D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
        <p:nvSpPr>
          <p:cNvPr id="7" name="Shape 32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mk3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4AAD49AABoEAAAECAAACYAAAAIAAAA//////////8="/>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proportion of invariable sites and discrete-gamma distributed rates </a:t>
            </a:r>
            <a:r>
              <a:rPr sz="1700">
                <a:latin typeface="Times" pitchFamily="0" charset="0"/>
                <a:ea typeface="Times" pitchFamily="0" charset="0"/>
                <a:cs typeface="Times" pitchFamily="0" charset="0"/>
              </a:rPr>
              <a:t>(+I+G)</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IA+AABxLQAAECAAACYAAAAIAAAA//////////8="/>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The rate of each site is modeled as a random variable drawn from a mixture of the discrete-gamma and</a:t>
            </a:r>
            <a:br/>
            <a:r>
              <a:t>    proportion of invariable sites</a:t>
            </a:r>
          </a:p>
        </p:txBody>
      </p:sp>
      <p:sp>
        <p:nvSpPr>
          <p:cNvPr id="4" name="Shape 32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5" name="Shape 32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grpSp>
        <p:nvGrpSpPr>
          <p:cNvPr id="6" name="Group 324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LzwAAIcnAAAQAAAAJgAAAAgAAAD/////AAAAAA=="/>
              </a:ext>
            </a:extLst>
          </p:cNvGrpSpPr>
          <p:nvPr/>
        </p:nvGrpSpPr>
        <p:grpSpPr>
          <a:xfrm>
            <a:off x="1625600" y="2165985"/>
            <a:ext cx="8157845" cy="4259580"/>
            <a:chOff x="1625600" y="2165985"/>
            <a:chExt cx="8157845" cy="4259580"/>
          </a:xfrm>
        </p:grpSpPr>
        <p:sp>
          <p:nvSpPr>
            <p:cNvPr id="12" name="Shape 324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C88AACHJwAAAAAAACYAAAAIAAAA//////////8="/>
                </a:ext>
              </a:extLst>
            </p:cNvSpPr>
            <p:nvPr/>
          </p:nvSpPr>
          <p:spPr>
            <a:xfrm>
              <a:off x="1625600" y="2165985"/>
              <a:ext cx="8157845" cy="4259580"/>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7" name="Group 3246"/>
            <p:cNvGrpSpPr>
              <a:extLst>
                <a:ext uri="smNativeData">
                  <pr:smNativeData xmlns:pr="smNativeData" val="SMDATA_7_nYDcXBMAAAAlAAAAAQAAAA8BAAAAkAAAAEgAAACQAAAASAAAAAAAAAAAAAAAAAAAABcAAAAUAAAAAAAAAAAAAAD/fwAA/38AAAAAAAAJAAAABAAAAOCaCAAMAAAAEAAAAAAAAAAAAAAAAAAAAAAAAAAfAAAAVAAAAAAAAAAAAAAAAAAAAAAAAAAAAAAAAAAAAAAAAAAAAAAAAAAAAAAAAAAAAAAAAAAAAAAAAAAAAAAAAAAAAAAAAAAAAAAAAAAAAAAAAAAAAAAAAAAAACEAAAAYAAAAFAAAADAfAACuFgAA/yYAACweAAAAAAAAJgAAAAgAAAD/////AAAAAA=="/>
                </a:ext>
              </a:extLst>
            </p:cNvGrpSpPr>
            <p:nvPr/>
          </p:nvGrpSpPr>
          <p:grpSpPr>
            <a:xfrm>
              <a:off x="5069840" y="3686810"/>
              <a:ext cx="1269365" cy="1217930"/>
              <a:chOff x="5069840" y="3686810"/>
              <a:chExt cx="1269365" cy="1217930"/>
            </a:xfrm>
          </p:grpSpPr>
          <p:sp>
            <p:nvSpPr>
              <p:cNvPr id="11" name="Shape 324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BsoAM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wHwAArhYAAP8mAAAsHgAAAAAAACYAAAAIAAAA//////////8="/>
                  </a:ext>
                </a:extLst>
              </p:cNvSpPr>
              <p:nvPr/>
            </p:nvSpPr>
            <p:spPr>
              <a:xfrm>
                <a:off x="5069840" y="3686810"/>
                <a:ext cx="1269365" cy="12179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3245"/>
              <p:cNvGrpSpPr>
                <a:extLst>
                  <a:ext uri="smNativeData">
                    <pr:smNativeData xmlns:pr="smNativeData" val="SMDATA_7_nYDcXBMAAAAlAAAAAQAAAA8BAAAAkAAAAEgAAACQAAAASAAAAAAAAAAAAAAAAAAAABcAAAAUAAAAAAAAAAAAAAD/fwAA/38AAAAAAAAJAAAABAAAAMQCAAAMAAAAEAAAAAAAAAAAAAAAAAAAAAAAAAAfAAAAVAAAAAAAAAAAAAAAAAAAAAAAAAAAAAAAAAAAAAAAAAAAAAAAAAAAAAAAAAAAAAAAAAAAAAAAAAAAAAAAAAAAAAAAAAAAAAAAAAAAAAAAAAAAAAAAAAAAACEAAAAYAAAAFAAAAD8gAABPFwAA8CUAAIsdAAAAAAAAJgAAAAgAAAD/////AAAAAA=="/>
                  </a:ext>
                </a:extLst>
              </p:cNvGrpSpPr>
              <p:nvPr/>
            </p:nvGrpSpPr>
            <p:grpSpPr>
              <a:xfrm>
                <a:off x="5241925" y="3789045"/>
                <a:ext cx="925195" cy="1013460"/>
                <a:chOff x="5241925" y="3789045"/>
                <a:chExt cx="925195" cy="1013460"/>
              </a:xfrm>
            </p:grpSpPr>
            <p:sp>
              <p:nvSpPr>
                <p:cNvPr id="10" name="Shape 32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IAAATxcAAPAlAADPGQAAACAAACYAAAAIAAAA//////////8="/>
                    </a:ext>
                  </a:extLst>
                </p:cNvSpPr>
                <p:nvPr/>
              </p:nvSpPr>
              <p:spPr>
                <a:xfrm>
                  <a:off x="5241925" y="3789045"/>
                  <a:ext cx="925195"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all sites</a:t>
                  </a: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PkM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EAANkZAAAJJQAAix0AAAAAAAAmAAAACAAAAP//////////"/>
                    </a:ext>
                  </a:extLst>
                </p:cNvPicPr>
                <p:nvPr/>
              </p:nvPicPr>
              <p:blipFill>
                <a:blip r:embed="rId3"/>
                <a:srcRect l="0" t="33210" r="0" b="0"/>
                <a:stretch>
                  <a:fillRect/>
                </a:stretch>
              </p:blipFill>
              <p:spPr>
                <a:xfrm>
                  <a:off x="5388610" y="4201795"/>
                  <a:ext cx="631825" cy="600710"/>
                </a:xfrm>
                <a:prstGeom prst="rect">
                  <a:avLst/>
                </a:prstGeom>
                <a:noFill/>
                <a:ln>
                  <a:noFill/>
                </a:ln>
                <a:effectLst/>
              </p:spPr>
            </p:pic>
          </p:grpSp>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2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2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2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2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
        <p:nvSpPr>
          <p:cNvPr id="7" name="Shape 32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UAJ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4AAD49AABoEAAAECAAACYAAAAIAAAA//////////8="/>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proportion of invariable sites and discrete-gamma distributed rates </a:t>
            </a:r>
            <a:r>
              <a:rPr sz="1700">
                <a:latin typeface="Times" pitchFamily="0" charset="0"/>
                <a:ea typeface="Times" pitchFamily="0" charset="0"/>
                <a:cs typeface="Times" pitchFamily="0" charset="0"/>
              </a:rPr>
              <a:t>(+I+G)</a:t>
            </a:r>
            <a:endParaRPr sz="1700">
              <a:latin typeface="Times" pitchFamily="0" charset="0"/>
              <a:ea typeface="Times" pitchFamily="0" charset="0"/>
              <a:cs typeface="Times" pitchFamily="0" charset="0"/>
            </a:endParaRPr>
          </a:p>
        </p:txBody>
      </p:sp>
      <p:sp>
        <p:nvSpPr>
          <p:cNvPr id="8" name="Shape 32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AAAD49AAA0EgAAECAAACYAAAAIAAAA//////////8="/>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all three models </a:t>
            </a:r>
            <a:r>
              <a:rPr sz="1700">
                <a:latin typeface="Times" pitchFamily="0" charset="0"/>
                <a:ea typeface="Times" pitchFamily="0" charset="0"/>
                <a:cs typeface="Times" pitchFamily="0" charset="0"/>
              </a:rPr>
              <a:t>(+SS+I+G)</a:t>
            </a:r>
            <a:endParaRPr sz="1700">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U1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AIAACAPgAA2CoAABAAAAAmAAAACAAAAP//////////"/>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DCoAAIA+AABxLQAAECAAACYAAAAIAAAA//////////8="/>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1900"/>
              </a:lnSpc>
              <a:tabLst>
                <a:tab pos="838200" algn="l"/>
              </a:tabLst>
              <a:defRPr sz="1600">
                <a:solidFill>
                  <a:srgbClr val="424242"/>
                </a:solidFill>
                <a:latin typeface="Arial" pitchFamily="2" charset="0"/>
                <a:ea typeface="Arial" pitchFamily="2" charset="0"/>
                <a:cs typeface="Arial" pitchFamily="2" charset="0"/>
              </a:defRPr>
            </a:pPr>
            <a:r>
              <a:t>Each pre-specified subset of sites has an overall relative-rate multiplier, and the rate of each site </a:t>
            </a:r>
            <a:r>
              <a:rPr i="1" u="sng"/>
              <a:t>within</a:t>
            </a:r>
            <a:br/>
            <a:r>
              <a:t>    each category is modeled as mixture of invariable and discrete-gamma distributed random variables</a:t>
            </a:r>
          </a:p>
        </p:txBody>
      </p:sp>
      <p:grpSp>
        <p:nvGrpSpPr>
          <p:cNvPr id="4" name="Group 326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5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JQrAACHJwAAAAAAACYAAAAIAAAA//////////8="/>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262"/>
            <p:cNvGrpSpPr>
              <a:extLst>
                <a:ext uri="smNativeData">
                  <pr:smNativeData xmlns:pr="smNativeData" val="SMDATA_7_nYDcXBMAAAAlAAAAAQAAAA8BAAAAkAAAAEgAAACQAAAASAAAAAAAAAAAAAAAAAAAABcAAAAUAAAAAAAAAAAAAAD/fwAA/38AAAAAAAAJAAAABAAAAEBUiQAMAAAAEAAAAAAAAAAAAAAAAAAAAAAAAAAfAAAAVAAAAAAAAAAAAAAAAAAAAAAAAAAAAAAAAAAAAAAAAAAAAAAAAAAAAAAAAAAAAAAAAAAAAAAAAAAAAAAAAAAAAAAAAAAAAAAAAAAAAAAAAAAAAAAAAAAAACEAAAAYAAAAFAAAAOIWAACZGAAAsh4AALshAAAAAAAAJgAAAAgAAAD/////AAAAAA=="/>
                </a:ext>
              </a:extLst>
            </p:cNvGrpSpPr>
            <p:nvPr/>
          </p:nvGrpSpPr>
          <p:grpSpPr>
            <a:xfrm>
              <a:off x="3719830" y="3998595"/>
              <a:ext cx="1270000" cy="1484630"/>
              <a:chOff x="3719830" y="3998595"/>
              <a:chExt cx="1270000" cy="1484630"/>
            </a:xfrm>
          </p:grpSpPr>
          <p:sp>
            <p:nvSpPr>
              <p:cNvPr id="7" name="Shape 326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DiFgAAmRgAALIeAAC7IQAAAAAAACYAAAAIAAAA//////////8="/>
                  </a:ext>
                </a:extLst>
              </p:cNvSpPr>
              <p:nvPr/>
            </p:nvSpPr>
            <p:spPr>
              <a:xfrm>
                <a:off x="3719830" y="3998595"/>
                <a:ext cx="1270000" cy="14846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2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7FwAAsBgAAFkeAAAwGwAAACAAACYAAAAIAAAA//////////8="/>
                  </a:ext>
                </a:extLst>
              </p:cNvSpPr>
              <p:nvPr/>
            </p:nvSpPr>
            <p:spPr>
              <a:xfrm>
                <a:off x="3776345" y="4013200"/>
                <a:ext cx="115697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6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6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UKwAAUw0AACQ8AACHJwAAAAAAACYAAAAIAAAA//////////8="/>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326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kvAACZGAAAyTcAAL0hAAAAAAAAJgAAAAgAAAD/////AAAAAA=="/>
                </a:ext>
              </a:extLst>
            </p:cNvGrpSpPr>
            <p:nvPr/>
          </p:nvGrpSpPr>
          <p:grpSpPr>
            <a:xfrm>
              <a:off x="7798435" y="3998595"/>
              <a:ext cx="1270000" cy="1485900"/>
              <a:chOff x="7798435" y="3998595"/>
              <a:chExt cx="1270000" cy="1485900"/>
            </a:xfrm>
          </p:grpSpPr>
          <p:sp>
            <p:nvSpPr>
              <p:cNvPr id="12" name="Shape 326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D5LwAAmRgAAMk3AAC9IQAAAAAAACYAAAAIAAAA//////////8="/>
                  </a:ext>
                </a:extLst>
              </p:cNvSpPr>
              <p:nvPr/>
            </p:nvSpPr>
            <p:spPr>
              <a:xfrm>
                <a:off x="7798435" y="3998595"/>
                <a:ext cx="1270000" cy="14859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32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jMAAAsBgAAF83AAAwGwAAACAAACYAAAAIAAAA//////////8="/>
                  </a:ext>
                </a:extLst>
              </p:cNvSpPr>
              <p:nvPr/>
            </p:nvSpPr>
            <p:spPr>
              <a:xfrm>
                <a:off x="7865745" y="4013200"/>
                <a:ext cx="1135380" cy="406400"/>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hgAAFgbAAA2HAAA4SAAABAAAAAmAAAACAAAAP//////////"/>
              </a:ext>
            </a:extLst>
          </p:cNvPicPr>
          <p:nvPr/>
        </p:nvPicPr>
        <p:blipFill>
          <a:blip r:embed="rId3"/>
          <a:stretch>
            <a:fillRect/>
          </a:stretch>
        </p:blipFill>
        <p:spPr>
          <a:xfrm>
            <a:off x="3953510" y="4445000"/>
            <a:ext cx="632460" cy="899795"/>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9DEAAFgbAABeNQAA5CAAABAAAAAmAAAACAAAAP//////////"/>
              </a:ext>
            </a:extLst>
          </p:cNvPicPr>
          <p:nvPr/>
        </p:nvPicPr>
        <p:blipFill>
          <a:blip r:embed="rId4"/>
          <a:stretch>
            <a:fillRect/>
          </a:stretch>
        </p:blipFill>
        <p:spPr>
          <a:xfrm>
            <a:off x="8120380" y="4445000"/>
            <a:ext cx="554990" cy="901700"/>
          </a:xfrm>
          <a:prstGeom prst="rect">
            <a:avLst/>
          </a:prstGeom>
          <a:noFill/>
          <a:ln>
            <a:noFill/>
          </a:ln>
          <a:effectLst/>
        </p:spPr>
      </p:pic>
      <p:sp>
        <p:nvSpPr>
          <p:cNvPr id="16" name="Shape 32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17" name="Shape 32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27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2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2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2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vK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
        <p:nvSpPr>
          <p:cNvPr id="7" name="Shape 32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DM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4AAD49AABoEAAAECAAACYAAAAIAAAA//////////8="/>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proportion of invariable sites and discrete-gamma distributed rates </a:t>
            </a:r>
            <a:r>
              <a:rPr sz="1700">
                <a:latin typeface="Times" pitchFamily="0" charset="0"/>
                <a:ea typeface="Times" pitchFamily="0" charset="0"/>
                <a:cs typeface="Times" pitchFamily="0" charset="0"/>
              </a:rPr>
              <a:t>(+I+G)</a:t>
            </a:r>
            <a:endParaRPr sz="1700">
              <a:latin typeface="Times" pitchFamily="0" charset="0"/>
              <a:ea typeface="Times" pitchFamily="0" charset="0"/>
              <a:cs typeface="Times" pitchFamily="0" charset="0"/>
            </a:endParaRPr>
          </a:p>
        </p:txBody>
      </p:sp>
      <p:sp>
        <p:nvSpPr>
          <p:cNvPr id="8" name="Shape 32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AAAD49AAA0EgAAECAAACYAAAAIAAAA//////////8="/>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all three models </a:t>
            </a:r>
            <a:r>
              <a:rPr sz="1700">
                <a:latin typeface="Times" pitchFamily="0" charset="0"/>
                <a:ea typeface="Times" pitchFamily="0" charset="0"/>
                <a:cs typeface="Times" pitchFamily="0" charset="0"/>
              </a:rPr>
              <a:t>(+SS+I+G)</a:t>
            </a:r>
            <a:endParaRPr sz="1700">
              <a:latin typeface="Times" pitchFamily="0" charset="0"/>
              <a:ea typeface="Times" pitchFamily="0" charset="0"/>
              <a:cs typeface="Times" pitchFamily="0" charset="0"/>
            </a:endParaRPr>
          </a:p>
        </p:txBody>
      </p:sp>
      <p:sp>
        <p:nvSpPr>
          <p:cNvPr id="9" name="Shape 328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ABgAAXg4AACo9AABGEgAAEAAAACYAAAAIAAAA//////////8="/>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hgAAABAOAACmBQAAMBMAABAAAAAmAAAACAAAAP//////////"/>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BMAAD49AADdFQAAECAAACYAAAAIAAAA//////////8="/>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Mixtures of </a:t>
            </a:r>
            <a:r>
              <a:rPr sz="1700">
                <a:latin typeface="Times" pitchFamily="0" charset="0"/>
                <a:ea typeface="Times" pitchFamily="0" charset="0"/>
                <a:cs typeface="Times" pitchFamily="0" charset="0"/>
              </a:rPr>
              <a:t>I+G </a:t>
            </a:r>
            <a:r>
              <a:t>are potentially 'toxic'</a:t>
            </a:r>
          </a:p>
        </p:txBody>
      </p:sp>
      <p:sp>
        <p:nvSpPr>
          <p:cNvPr id="12" name="Shape 32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UAAD49AAACGQAAECAAACYAAAAIAAAA//////////8="/>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this mixture model is often 'non-identifiable', where there are an infinite number of parameter values for which the data are equally likely to be observed; </a:t>
            </a:r>
            <a:r>
              <a:rPr i="1"/>
              <a:t>e.g.</a:t>
            </a:r>
            <a:r>
              <a: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2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2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2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2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2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
        <p:nvSpPr>
          <p:cNvPr id="7" name="Shape 32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4AAD49AABoEAAAECAAACYAAAAIAAAA//////////8="/>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proportion of invariable sites and discrete-gamma distributed rates </a:t>
            </a:r>
            <a:r>
              <a:rPr sz="1700">
                <a:latin typeface="Times" pitchFamily="0" charset="0"/>
                <a:ea typeface="Times" pitchFamily="0" charset="0"/>
                <a:cs typeface="Times" pitchFamily="0" charset="0"/>
              </a:rPr>
              <a:t>(+I+G)</a:t>
            </a:r>
            <a:endParaRPr sz="1700">
              <a:latin typeface="Times" pitchFamily="0" charset="0"/>
              <a:ea typeface="Times" pitchFamily="0" charset="0"/>
              <a:cs typeface="Times" pitchFamily="0" charset="0"/>
            </a:endParaRPr>
          </a:p>
        </p:txBody>
      </p:sp>
      <p:sp>
        <p:nvSpPr>
          <p:cNvPr id="8" name="Shape 32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AAAD49AAA0EgAAECAAACYAAAAIAAAA//////////8="/>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all three models </a:t>
            </a:r>
            <a:r>
              <a:rPr sz="1700">
                <a:latin typeface="Times" pitchFamily="0" charset="0"/>
                <a:ea typeface="Times" pitchFamily="0" charset="0"/>
                <a:cs typeface="Times" pitchFamily="0" charset="0"/>
              </a:rPr>
              <a:t>(+SS+I+G)</a:t>
            </a:r>
            <a:endParaRPr sz="1700">
              <a:latin typeface="Times" pitchFamily="0" charset="0"/>
              <a:ea typeface="Times" pitchFamily="0" charset="0"/>
              <a:cs typeface="Times" pitchFamily="0" charset="0"/>
            </a:endParaRPr>
          </a:p>
        </p:txBody>
      </p:sp>
      <p:sp>
        <p:nvSpPr>
          <p:cNvPr id="9" name="Shape 329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ABgAAXg4AACo9AABGEgAAEAAAACYAAAAIAAAA//////////8="/>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hgAAABAOAACmBQAAMBMAABAAAAAmAAAACAAAAP//////////"/>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BMAAD49AADdFQAAECAAACYAAAAIAAAA//////////8="/>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Mixtures of </a:t>
            </a:r>
            <a:r>
              <a:rPr sz="1700">
                <a:latin typeface="Times" pitchFamily="0" charset="0"/>
                <a:ea typeface="Times" pitchFamily="0" charset="0"/>
                <a:cs typeface="Times" pitchFamily="0" charset="0"/>
              </a:rPr>
              <a:t>I+G </a:t>
            </a:r>
            <a:r>
              <a:t>are potentially 'toxic'</a:t>
            </a:r>
          </a:p>
        </p:txBody>
      </p:sp>
      <p:sp>
        <p:nvSpPr>
          <p:cNvPr id="12" name="Shape 32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UAAD49AAACGQAAECAAACYAAAAIAAAA//////////8="/>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this mixture model is often 'non-identifiable', where there are an infinite number of parameter values for which the data are equally likely to be observed; </a:t>
            </a:r>
            <a:r>
              <a:rPr i="1"/>
              <a:t>e.g.</a:t>
            </a:r>
            <a:r>
              <a:t>,</a:t>
            </a:r>
          </a:p>
        </p:txBody>
      </p:sp>
      <p:sp>
        <p:nvSpPr>
          <p:cNvPr id="13" name="Shape 32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CAAA2BgAAJY/AAD6GgAAECAAACYAAAAIAAAA//////////8="/>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relatively large values of </a:t>
            </a:r>
            <a:r>
              <a:rPr sz="1700" i="1">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exsAAK0ZAABkHAAAYRoAABAAAAAmAAAACAAAAP//////////"/>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3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Mixture models for accommodating ASRV</a:t>
            </a:r>
          </a:p>
        </p:txBody>
      </p:sp>
      <p:sp>
        <p:nvSpPr>
          <p:cNvPr id="3" name="Shape 33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
        <p:nvSpPr>
          <p:cNvPr id="4" name="Shape 33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D49AAAYCwAAECAAACYAAAAIAAAA//////////8="/>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3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Site rates can be model as a mixture of the individual ASRV models</a:t>
            </a:r>
            <a:r>
              <a:rPr sz="1900">
                <a:latin typeface="Times" pitchFamily="0" charset="0"/>
                <a:ea typeface="Times" pitchFamily="0" charset="0"/>
                <a:cs typeface="Times" pitchFamily="0" charset="0"/>
              </a:rPr>
              <a:t> (SS, I, </a:t>
            </a:r>
            <a:r>
              <a:t>and</a:t>
            </a:r>
            <a:r>
              <a:rPr sz="1900">
                <a:latin typeface="Times" pitchFamily="0" charset="0"/>
                <a:ea typeface="Times" pitchFamily="0" charset="0"/>
                <a:cs typeface="Times" pitchFamily="0" charset="0"/>
              </a:rPr>
              <a:t> G)</a:t>
            </a:r>
            <a:r>
              <a:t>:</a:t>
            </a:r>
          </a:p>
        </p:txBody>
      </p:sp>
      <p:sp>
        <p:nvSpPr>
          <p:cNvPr id="5" name="Shape 33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DQDAAAECAAACYAAAAIAAAA//////////8="/>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proportion of invariable sites </a:t>
            </a:r>
            <a:r>
              <a:rPr sz="1700">
                <a:latin typeface="Times" pitchFamily="0" charset="0"/>
                <a:ea typeface="Times" pitchFamily="0" charset="0"/>
                <a:cs typeface="Times" pitchFamily="0" charset="0"/>
              </a:rPr>
              <a:t>(+SS+I)</a:t>
            </a:r>
            <a:endParaRPr sz="1700">
              <a:latin typeface="Times" pitchFamily="0" charset="0"/>
              <a:ea typeface="Times" pitchFamily="0" charset="0"/>
              <a:cs typeface="Times" pitchFamily="0" charset="0"/>
            </a:endParaRPr>
          </a:p>
        </p:txBody>
      </p:sp>
      <p:sp>
        <p:nvSpPr>
          <p:cNvPr id="6" name="Shape 33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wAAD49AACcDgAAECAAACYAAAAIAAAA//////////8="/>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site-specific and discrete-gamma distributed rates </a:t>
            </a:r>
            <a:r>
              <a:rPr sz="1700">
                <a:latin typeface="Times" pitchFamily="0" charset="0"/>
                <a:ea typeface="Times" pitchFamily="0" charset="0"/>
                <a:cs typeface="Times" pitchFamily="0" charset="0"/>
              </a:rPr>
              <a:t>(+SS+G)</a:t>
            </a:r>
            <a:endParaRPr sz="1700">
              <a:latin typeface="Times" pitchFamily="0" charset="0"/>
              <a:ea typeface="Times" pitchFamily="0" charset="0"/>
              <a:cs typeface="Times" pitchFamily="0" charset="0"/>
            </a:endParaRPr>
          </a:p>
        </p:txBody>
      </p:sp>
      <p:sp>
        <p:nvSpPr>
          <p:cNvPr id="7" name="Shape 33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4AAD49AABoEAAAECAAACYAAAAIAAAA//////////8="/>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proportion of invariable sites and discrete-gamma distributed rates </a:t>
            </a:r>
            <a:r>
              <a:rPr sz="1700">
                <a:latin typeface="Times" pitchFamily="0" charset="0"/>
                <a:ea typeface="Times" pitchFamily="0" charset="0"/>
                <a:cs typeface="Times" pitchFamily="0" charset="0"/>
              </a:rPr>
              <a:t>(+I+G)</a:t>
            </a:r>
            <a:endParaRPr sz="1700">
              <a:latin typeface="Times" pitchFamily="0" charset="0"/>
              <a:ea typeface="Times" pitchFamily="0" charset="0"/>
              <a:cs typeface="Times" pitchFamily="0" charset="0"/>
            </a:endParaRPr>
          </a:p>
        </p:txBody>
      </p:sp>
      <p:sp>
        <p:nvSpPr>
          <p:cNvPr id="8" name="Shape 33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AAAD49AAA0EgAAECAAACYAAAAIAAAA//////////8="/>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as a mixture of all three models </a:t>
            </a:r>
            <a:r>
              <a:rPr sz="1700">
                <a:latin typeface="Times" pitchFamily="0" charset="0"/>
                <a:ea typeface="Times" pitchFamily="0" charset="0"/>
                <a:cs typeface="Times" pitchFamily="0" charset="0"/>
              </a:rPr>
              <a:t>(+SS+I+G)</a:t>
            </a:r>
            <a:endParaRPr sz="1700">
              <a:latin typeface="Times" pitchFamily="0" charset="0"/>
              <a:ea typeface="Times" pitchFamily="0" charset="0"/>
              <a:cs typeface="Times" pitchFamily="0" charset="0"/>
            </a:endParaRPr>
          </a:p>
        </p:txBody>
      </p:sp>
      <p:sp>
        <p:nvSpPr>
          <p:cNvPr id="9" name="Shape 330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ABgAAXg4AACo9AABGEgAAEAAAACYAAAAIAAAA//////////8="/>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hgAAABAOAACmBQAAMBMAABAAAAAmAAAACAAAAP//////////"/>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3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nBMAAD49AADdFQAAECAAACYAAAAIAAAA//////////8="/>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Mixtures of </a:t>
            </a:r>
            <a:r>
              <a:rPr sz="1700">
                <a:latin typeface="Times" pitchFamily="0" charset="0"/>
                <a:ea typeface="Times" pitchFamily="0" charset="0"/>
                <a:cs typeface="Times" pitchFamily="0" charset="0"/>
              </a:rPr>
              <a:t>I+G </a:t>
            </a:r>
            <a:r>
              <a:t>are potentially 'toxic'</a:t>
            </a:r>
          </a:p>
        </p:txBody>
      </p:sp>
      <p:sp>
        <p:nvSpPr>
          <p:cNvPr id="12" name="Shape 33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UAAD49AAACGQAAECAAACYAAAAIAAAA//////////8="/>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this mixture model is often 'non-identifiable', where there are an infinite number of parameter values for which the data are equally likely to be observed; </a:t>
            </a:r>
            <a:r>
              <a:rPr i="1"/>
              <a:t>e.g.</a:t>
            </a:r>
            <a:r>
              <a:t>,</a:t>
            </a:r>
          </a:p>
        </p:txBody>
      </p:sp>
      <p:sp>
        <p:nvSpPr>
          <p:cNvPr id="13" name="Shape 33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CAAA2BgAAJY/AAD6GgAAECAAACYAAAAIAAAA//////////8="/>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relatively large values of </a:t>
            </a:r>
            <a:r>
              <a:rPr sz="1700" i="1">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exsAAK0ZAABkHAAAYRoAABAAAAAmAAAACAAAAP//////////"/>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
        <p:nvSpPr>
          <p:cNvPr id="15" name="Shape 33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wM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CAAApBoAAJY/AADGHAAAECAAACYAAAAIAAAA//////////8="/>
              </a:ext>
            </a:extLst>
          </p:cNvSpPr>
          <p:nvPr/>
        </p:nvSpPr>
        <p:spPr>
          <a:xfrm>
            <a:off x="1384300" y="43307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relatively small values of </a:t>
            </a:r>
            <a:r>
              <a:rPr sz="1700" i="1">
                <a:latin typeface="Times New Roman" pitchFamily="1" charset="0"/>
                <a:ea typeface="Times New Roman" pitchFamily="1" charset="0"/>
                <a:cs typeface="Times New Roman" pitchFamily="1" charset="0"/>
              </a:rPr>
              <a:t>p</a:t>
            </a:r>
            <a:r>
              <a:t> and </a:t>
            </a:r>
          </a:p>
        </p:txBody>
      </p:sp>
      <p:pic>
        <p:nvPicPr>
          <p:cNvPr id="1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9IkFy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oxsAAHkbAACMHAAALRwAABAAAAAmAAAACAAAAP//////////"/>
              </a:ext>
            </a:extLst>
          </p:cNvPicPr>
          <p:nvPr/>
        </p:nvPicPr>
        <p:blipFill>
          <a:blip r:embed="rId3"/>
          <a:stretch>
            <a:fillRect/>
          </a:stretch>
        </p:blipFill>
        <p:spPr>
          <a:xfrm>
            <a:off x="4492625" y="44659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PvL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42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H8pp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mxA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O7nHp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Ea8p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k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UVK2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gbM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Hr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wNJ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M0F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oCQAA2icAACgJAACrKQAAEAAAACYAAAAIAAAA//////////8="/>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4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T66m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AQAARykAAMEQAABgLAAAECAAACYAAAAIAAAA//////////8="/>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in </a:t>
            </a:r>
            <a:r>
              <a:rPr>
                <a:latin typeface="Times New Roman" pitchFamily="1" charset="0"/>
                <a:ea typeface="Times New Roman" pitchFamily="1" charset="0"/>
                <a:cs typeface="Times New Roman" pitchFamily="1" charset="0"/>
              </a:rPr>
              <a:t>A</a:t>
            </a:r>
            <a:r>
              <a:t> </a:t>
            </a:r>
          </a:p>
        </p:txBody>
      </p:sp>
      <p:sp>
        <p:nvSpPr>
          <p:cNvPr id="14" name="Shape 4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IEwAAcBcAAI8YAACAGQAAEAAAACYAAAAIAAAA//////////8="/>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4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17" name="Shape 4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DUUg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I+G alpha.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k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yAAAAHANAABwHAAAECIAABAAAAAmAAAACAAAAP//////////"/>
              </a:ext>
            </a:extLst>
          </p:cNvPicPr>
          <p:nvPr/>
        </p:nvPicPr>
        <p:blipFill>
          <a:blip r:embed="rId2"/>
          <a:stretch>
            <a:fillRect/>
          </a:stretch>
        </p:blipFill>
        <p:spPr>
          <a:xfrm>
            <a:off x="127000" y="2184400"/>
            <a:ext cx="4495800" cy="3352800"/>
          </a:xfrm>
          <a:prstGeom prst="rect">
            <a:avLst/>
          </a:prstGeom>
          <a:noFill/>
          <a:ln>
            <a:noFill/>
          </a:ln>
          <a:effectLst/>
        </p:spPr>
      </p:pic>
      <p:sp>
        <p:nvSpPr>
          <p:cNvPr id="3" name="Shape 331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GaW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gCwAAQiEAALATAAB2JAAAEAAAACYAAAAIAAAA//////////8="/>
              </a:ext>
            </a:extLst>
          </p:cNvSpPr>
          <p:nvPr/>
        </p:nvSpPr>
        <p:spPr>
          <a:xfrm>
            <a:off x="1930400" y="5406390"/>
            <a:ext cx="1270000" cy="5207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4" name="I+G pInv.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2B0AAHANAACAOQAAECIAABAAAAAmAAAACAAAAP//////////"/>
              </a:ext>
            </a:extLst>
          </p:cNvPicPr>
          <p:nvPr/>
        </p:nvPicPr>
        <p:blipFill>
          <a:blip r:embed="rId3"/>
          <a:stretch>
            <a:fillRect/>
          </a:stretch>
        </p:blipFill>
        <p:spPr>
          <a:xfrm>
            <a:off x="4851400" y="2184400"/>
            <a:ext cx="4495800" cy="3352800"/>
          </a:xfrm>
          <a:prstGeom prst="rect">
            <a:avLst/>
          </a:prstGeom>
          <a:noFill/>
          <a:ln>
            <a:noFill/>
          </a:ln>
          <a:effectLst/>
        </p:spPr>
      </p:pic>
      <p:grpSp>
        <p:nvGrpSpPr>
          <p:cNvPr id="5" name="Group 3324"/>
          <p:cNvGrpSpPr>
            <a:extLst>
              <a:ext uri="smNativeData">
                <pr:smNativeData xmlns:pr="smNativeData" val="SMDATA_7_nYDcXBMAAAAlAAAAAQAAAA8BAAAAkAAAAEgAAACQAAAASAAAAAAAAAAAAAAAAAAAABcAAAAUAAAAAAAAAAAAAAD/fwAA/38AAAAAAAAJAAAABAAAABCwqBAMAAAAEAAAAAAAAAAAAAAAAAAAAAAAAAAfAAAAVAAAAAAAAAAAAAAAAAAAAAAAAAAAAAAAAAAAAAAAAAAAAAAAAAAAAAAAAAAAAAAAAAAAAAAAAAAAAAAAAAAAAAAAAAAAAAAAAAAAAAAAAAAAAAAAAAAAACEAAAAYAAAAFAAAALwRAADQEQAAJEUAALwbAAAQAAAAJgAAAAgAAAD/////AAAAAA=="/>
              </a:ext>
            </a:extLst>
          </p:cNvGrpSpPr>
          <p:nvPr/>
        </p:nvGrpSpPr>
        <p:grpSpPr>
          <a:xfrm>
            <a:off x="2882900" y="2895600"/>
            <a:ext cx="8356600" cy="1612900"/>
            <a:chOff x="2882900" y="2895600"/>
            <a:chExt cx="8356600" cy="1612900"/>
          </a:xfrm>
        </p:grpSpPr>
        <p:grpSp>
          <p:nvGrpSpPr>
            <p:cNvPr id="7" name="Group 3322"/>
            <p:cNvGrpSpPr>
              <a:extLst>
                <a:ext uri="smNativeData">
                  <pr:smNativeData xmlns:pr="smNativeData" val="SMDATA_7_nYDcXBMAAAAlAAAAAQAAAA8BAAAAkAAAAEgAAACQAAAASAAAAAAAAAAAAAAAAAAAABcAAAAUAAAAAAAAAAAAAAD/fwAA/38AAAAAAAAJAAAABAAAAAeV/70MAAAAEAAAAAAAAAAAAAAAAAAAAAAAAAAfAAAAVAAAAAAAAAAAAAAAAAAAAAAAAAAAAAAAAAAAAAAAAAAAAAAAAAAAAAAAAAAAAAAAAAAAAAAAAAAAAAAAAAAAAAAAAAAAAAAAAAAAAAAAAAAAAAAAAAAAACEAAAAYAAAAFAAAALwRAADQEQAAJEUAALwbAAAAAAAAJgAAAAgAAAD/////AAAAAA=="/>
                </a:ext>
              </a:extLst>
            </p:cNvGrpSpPr>
            <p:nvPr/>
          </p:nvGrpSpPr>
          <p:grpSpPr>
            <a:xfrm>
              <a:off x="2882900" y="2895600"/>
              <a:ext cx="8356600" cy="1612900"/>
              <a:chOff x="2882900" y="2895600"/>
              <a:chExt cx="8356600" cy="1612900"/>
            </a:xfrm>
          </p:grpSpPr>
          <p:sp>
            <p:nvSpPr>
              <p:cNvPr id="10" name="Shape 33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MFQAA0BEAACRFAADPEwAAACAAACYAAAAIAAAA//////////8="/>
                  </a:ext>
                </a:extLst>
              </p:cNvSpPr>
              <p:nvPr/>
            </p:nvSpPr>
            <p:spPr>
              <a:xfrm>
                <a:off x="3543300" y="28956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 relatively large </a:t>
                </a:r>
                <a:r>
                  <a:rPr i="1">
                    <a:latin typeface="Times New Roman" pitchFamily="1" charset="0"/>
                    <a:ea typeface="Times New Roman" pitchFamily="1" charset="0"/>
                    <a:cs typeface="Times New Roman" pitchFamily="1" charset="0"/>
                  </a:rPr>
                  <a:t>p</a:t>
                </a:r>
                <a:r>
                  <a:t> a large value of </a:t>
                </a:r>
              </a:p>
            </p:txBody>
          </p:sp>
          <p:sp>
            <p:nvSpPr>
              <p:cNvPr id="9" name="Shape 332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BkKAAA7BMAADQwAAC8GwAAAAAAACYAAAAIAAAA//////////8="/>
                  </a:ext>
                </a:extLst>
              </p:cNvSpPr>
              <p:nvPr/>
            </p:nvSpPr>
            <p:spPr>
              <a:xfrm>
                <a:off x="6565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8" name="Shape 332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C8EQAA7BMAAIwZAAC8GwAAAAAAACYAAAAIAAAA//////////8="/>
                  </a:ext>
                </a:extLst>
              </p:cNvSpPr>
              <p:nvPr/>
            </p:nvSpPr>
            <p:spPr>
              <a:xfrm flipH="1">
                <a:off x="2882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pic>
          <p:nvPicPr>
            <p:cNvPr id="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ykAAKMSAAAqKgAAQxMAAAAAAAAmAAAACAAAAP//////////"/>
                </a:ext>
              </a:extLst>
            </p:cNvPicPr>
            <p:nvPr/>
          </p:nvPicPr>
          <p:blipFill>
            <a:blip r:embed="rId4"/>
            <a:stretch>
              <a:fillRect/>
            </a:stretch>
          </p:blipFill>
          <p:spPr>
            <a:xfrm>
              <a:off x="6722745" y="3029585"/>
              <a:ext cx="131445" cy="101600"/>
            </a:xfrm>
            <a:prstGeom prst="rect">
              <a:avLst/>
            </a:prstGeom>
            <a:noFill/>
            <a:ln>
              <a:noFill/>
            </a:ln>
            <a:effectLst>
              <a:outerShdw blurRad="63500" dist="63760" dir="2700000">
                <a:srgbClr val="000000">
                  <a:alpha val="4000"/>
                </a:srgbClr>
              </a:outerShdw>
            </a:effectLst>
          </p:spPr>
        </p:pic>
      </p:grpSp>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nA4AAC4hAABMEAAAliIAABAAAAAmAAAACAAAAP//////////"/>
              </a:ext>
            </a:extLst>
          </p:cNvPicPr>
          <p:nvPr/>
        </p:nvPicPr>
        <p:blipFill>
          <a:blip r:embed="rId5"/>
          <a:stretch>
            <a:fillRect/>
          </a:stretch>
        </p:blipFill>
        <p:spPr>
          <a:xfrm>
            <a:off x="2374900" y="5393690"/>
            <a:ext cx="274320" cy="228600"/>
          </a:xfrm>
          <a:prstGeom prst="rect">
            <a:avLst/>
          </a:prstGeom>
          <a:noFill/>
          <a:ln>
            <a:noFill/>
          </a:ln>
          <a:effectLst>
            <a:outerShdw blurRad="63500" dist="63760" dir="2700000">
              <a:srgbClr val="000000">
                <a:alpha val="4000"/>
              </a:srgbClr>
            </a:outerShdw>
          </a:effectLst>
        </p:spPr>
      </p:pic>
      <p:grpSp>
        <p:nvGrpSpPr>
          <p:cNvPr id="12" name="Group 333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QJAABQFAAAUDwAABQeAAAQAAAAJgAAAAgAAAD/////AAAAAA=="/>
              </a:ext>
            </a:extLst>
          </p:cNvGrpSpPr>
          <p:nvPr/>
        </p:nvGrpSpPr>
        <p:grpSpPr>
          <a:xfrm>
            <a:off x="1485900" y="3302000"/>
            <a:ext cx="8318500" cy="1587500"/>
            <a:chOff x="1485900" y="3302000"/>
            <a:chExt cx="8318500" cy="1587500"/>
          </a:xfrm>
        </p:grpSpPr>
        <p:grpSp>
          <p:nvGrpSpPr>
            <p:cNvPr id="14" name="Group 3329"/>
            <p:cNvGrpSpPr>
              <a:extLst>
                <a:ext uri="smNativeData">
                  <pr:smNativeData xmlns:pr="smNativeData" val="SMDATA_7_nYDcXBMAAAAlAAAAAQAAAA8BAAAAkAAAAEgAAACQAAAASAAAAAAAAAAAAAAAAAAAABcAAAAUAAAAAAAAAAAAAAD/fwAA/38AAAAAAAAJAAAABAAAAFCwNAwMAAAAEAAAAAAAAAAAAAAAAAAAAAAAAAAfAAAAVAAAAAAAAAAAAAAAAAAAAAAAAAAAAAAAAAAAAAAAAAAAAAAAAAAAAAAAAAAAAAAAAAAAAAAAAAAAAAAAAAAAAAAAAAAAAAAAAAAAAAAAAAAAAAAAAAAAACEAAAAYAAAAFAAAACQJAABQFAAAUDwAABQeAAAAAAAAJgAAAAgAAAD/////AAAAAA=="/>
                </a:ext>
              </a:extLst>
            </p:cNvGrpSpPr>
            <p:nvPr/>
          </p:nvGrpSpPr>
          <p:grpSpPr>
            <a:xfrm>
              <a:off x="1485900" y="3302000"/>
              <a:ext cx="8318500" cy="1587500"/>
              <a:chOff x="1485900" y="3302000"/>
              <a:chExt cx="8318500" cy="1587500"/>
            </a:xfrm>
          </p:grpSpPr>
          <p:sp>
            <p:nvSpPr>
              <p:cNvPr id="17" name="Shape 33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Q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4DAAAUBQAAFA8AABPFgAAACAAACYAAAAIAAAA//////////8="/>
                  </a:ext>
                </a:extLst>
              </p:cNvSpPr>
              <p:nvPr/>
            </p:nvSpPr>
            <p:spPr>
              <a:xfrm>
                <a:off x="2108200" y="33020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a relatively small </a:t>
                </a:r>
                <a:r>
                  <a:rPr i="1">
                    <a:latin typeface="Times New Roman" pitchFamily="1" charset="0"/>
                    <a:ea typeface="Times New Roman" pitchFamily="1" charset="0"/>
                    <a:cs typeface="Times New Roman" pitchFamily="1" charset="0"/>
                  </a:rPr>
                  <a:t>p</a:t>
                </a:r>
                <a:r>
                  <a:t> a small value of </a:t>
                </a:r>
              </a:p>
            </p:txBody>
          </p:sp>
          <p:sp>
            <p:nvSpPr>
              <p:cNvPr id="16" name="Shape 332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ipMh0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DMHwAARBYAAJwnAAAUHgAAAAAAACYAAAAIAAAA//////////8="/>
                  </a:ext>
                </a:extLst>
              </p:cNvSpPr>
              <p:nvPr/>
            </p:nvSpPr>
            <p:spPr>
              <a:xfrm>
                <a:off x="5168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15" name="Shape 332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KBTOU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AkCQAARBYAAPQQAAAUHgAAAAAAACYAAAAIAAAA//////////8="/>
                  </a:ext>
                </a:extLst>
              </p:cNvSpPr>
              <p:nvPr/>
            </p:nvSpPr>
            <p:spPr>
              <a:xfrm flipH="1">
                <a:off x="1485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pic>
          <p:nvPicPr>
            <p:cNvPr id="13"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6Mwbv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1yAAAA8VAACmIQAArxUAAAAAAAAmAAAACAAAAP//////////"/>
                </a:ext>
              </a:extLst>
            </p:cNvPicPr>
            <p:nvPr/>
          </p:nvPicPr>
          <p:blipFill>
            <a:blip r:embed="rId4"/>
            <a:stretch>
              <a:fillRect/>
            </a:stretch>
          </p:blipFill>
          <p:spPr>
            <a:xfrm>
              <a:off x="5338445" y="3423285"/>
              <a:ext cx="131445" cy="101600"/>
            </a:xfrm>
            <a:prstGeom prst="rect">
              <a:avLst/>
            </a:prstGeom>
            <a:noFill/>
            <a:ln>
              <a:noFill/>
            </a:ln>
            <a:effectLst>
              <a:outerShdw blurRad="63500" dist="63760" dir="2700000">
                <a:srgbClr val="000000">
                  <a:alpha val="4000"/>
                </a:srgbClr>
              </a:outerShdw>
            </a:effectLst>
          </p:spPr>
        </p:pic>
      </p:grpSp>
      <p:sp>
        <p:nvSpPr>
          <p:cNvPr id="18" name="Shape 33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wH0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KAAAViEAANAvAACKJAAAEAAAACYAAAAIAAAA//////////8="/>
              </a:ext>
            </a:extLst>
          </p:cNvSpPr>
          <p:nvPr/>
        </p:nvSpPr>
        <p:spPr>
          <a:xfrm>
            <a:off x="6502400" y="5419090"/>
            <a:ext cx="1270000" cy="5207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33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xK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KwAAWCAAAIgxAAAAIwAAECAAACYAAAAIAAAA//////////8="/>
              </a:ext>
            </a:extLst>
          </p:cNvSpPr>
          <p:nvPr/>
        </p:nvSpPr>
        <p:spPr>
          <a:xfrm>
            <a:off x="6997700" y="52578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i="1">
                <a:solidFill>
                  <a:srgbClr val="424242"/>
                </a:solidFill>
                <a:latin typeface="Times New Roman" pitchFamily="1" charset="0"/>
                <a:ea typeface="Gill Sans" pitchFamily="0" charset="0"/>
                <a:cs typeface="Gill Sans" pitchFamily="0" charset="0"/>
              </a:defRPr>
            </a:lvl1pPr>
          </a:lstStyle>
          <a:p>
            <a:pPr>
              <a:defRPr sz="1800" b="0" i="0">
                <a:latin typeface="蘋果儷中黑" pitchFamily="0" charset="0"/>
                <a:ea typeface="蘋果儷中黑" pitchFamily="0" charset="0"/>
                <a:cs typeface="蘋果儷中黑" pitchFamily="0" charset="0"/>
              </a:defRPr>
            </a:pPr>
            <a:r>
              <a:rPr sz="2400" b="1" i="1">
                <a:latin typeface="Times New Roman" pitchFamily="1" charset="0"/>
                <a:ea typeface="Times New Roman" pitchFamily="1" charset="0"/>
                <a:cs typeface="Times New Roman" pitchFamily="1" charset="0"/>
              </a:rPr>
              <a:t>p</a:t>
            </a:r>
            <a:endParaRPr sz="2400" b="1" i="1">
              <a:latin typeface="Times New Roman" pitchFamily="1" charset="0"/>
              <a:ea typeface="Times New Roman" pitchFamily="1" charset="0"/>
              <a:cs typeface="Times New Roman" pitchFamily="1" charset="0"/>
            </a:endParaRPr>
          </a:p>
        </p:txBody>
      </p:sp>
      <p:sp>
        <p:nvSpPr>
          <p:cNvPr id="20" name="Shape 33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ktzC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0BgAAyCMAAIw3AAA6JwAAECAAACYAAAAIAAAA//////////8="/>
              </a:ext>
            </a:extLst>
          </p:cNvSpPr>
          <p:nvPr/>
        </p:nvSpPr>
        <p:spPr>
          <a:xfrm>
            <a:off x="1130300" y="5816600"/>
            <a:ext cx="789940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These parameter interactions may cause pathologies that impact estimates of other</a:t>
            </a:r>
            <a:br/>
            <a:r>
              <a:t>     model parameters</a:t>
            </a:r>
          </a:p>
        </p:txBody>
      </p:sp>
      <p:sp>
        <p:nvSpPr>
          <p:cNvPr id="21" name="Shape 33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V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Mixture models of </a:t>
            </a:r>
            <a:r>
              <a:rPr sz="2100">
                <a:latin typeface="Times" pitchFamily="0" charset="0"/>
                <a:ea typeface="Times" pitchFamily="0" charset="0"/>
                <a:cs typeface="Times" pitchFamily="0" charset="0"/>
              </a:rPr>
              <a:t>(I+G)</a:t>
            </a:r>
            <a:r>
              <a:t> for accommodating ASRV may be non-identifiable</a:t>
            </a:r>
          </a:p>
        </p:txBody>
      </p:sp>
      <p:sp>
        <p:nvSpPr>
          <p:cNvPr id="22" name="Shape 33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ZfWu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100000">
                                          <p:val>
                                            <p:strVal val="#ppt_x"/>
                                          </p:val>
                                        </p:tav>
                                      </p:tavLst>
                                    </p:anim>
                                    <p:anim calcmode="lin" valueType="num">
                                      <p:cBhvr>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12" grpId="0" animBg="1" advAuto="0"/>
    </p:bldLst>
    <p:extLst>
      <p:ext uri="smNativeData">
        <pr:smNativeData xmlns:pr="smNativeData" val="nYDcXAIAAAAFAAAA/f///wEAAAACAAAAAQAAAAAAAAAAAAAAAAAAAAsAAAD9////AQAAAAIAAAABAAAAAAAAAAAAAAAAAAAA"/>
      </p:ext>
    </p:extLst>
  </p:timing>
</p:sld>
</file>

<file path=ppt/slides/slide2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xQAAIQNAAA1KgAAfyAAABAAAAAmAAAACAAAAP//////////"/>
              </a:ext>
            </a:extLst>
          </p:cNvPicPr>
          <p:nvPr/>
        </p:nvPicPr>
        <p:blipFill>
          <a:blip r:embed="rId2"/>
          <a:stretch>
            <a:fillRect/>
          </a:stretch>
        </p:blipFill>
        <p:spPr>
          <a:xfrm>
            <a:off x="3298825" y="2197100"/>
            <a:ext cx="3562350" cy="3085465"/>
          </a:xfrm>
          <a:prstGeom prst="rect">
            <a:avLst/>
          </a:prstGeom>
          <a:noFill/>
          <a:ln>
            <a:noFill/>
          </a:ln>
          <a:effectLst/>
        </p:spPr>
      </p:pic>
      <p:pic>
        <p:nvPicPr>
          <p:cNvPr id="3"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Eh4AAPggAADCHwAAYCIAABAAAAAmAAAACAAAAP//////////"/>
              </a:ext>
            </a:extLst>
          </p:cNvPicPr>
          <p:nvPr/>
        </p:nvPicPr>
        <p:blipFill>
          <a:blip r:embed="rId3"/>
          <a:stretch>
            <a:fillRect/>
          </a:stretch>
        </p:blipFill>
        <p:spPr>
          <a:xfrm>
            <a:off x="4888230" y="5359400"/>
            <a:ext cx="274320" cy="228600"/>
          </a:xfrm>
          <a:prstGeom prst="rect">
            <a:avLst/>
          </a:prstGeom>
          <a:noFill/>
          <a:ln>
            <a:noFill/>
          </a:ln>
          <a:effectLst>
            <a:outerShdw blurRad="63500" dist="63760" dir="2700000">
              <a:srgbClr val="000000">
                <a:alpha val="4000"/>
              </a:srgbClr>
            </a:outerShdw>
          </a:effectLst>
        </p:spPr>
      </p:pic>
      <p:sp>
        <p:nvSpPr>
          <p:cNvPr id="4" name="Shape 33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uLi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dEQAAyBQAABkYAABwFwAAECAAACYAAAAIAAAA//////////8="/>
              </a:ext>
            </a:extLst>
          </p:cNvSpPr>
          <p:nvPr/>
        </p:nvSpPr>
        <p:spPr>
          <a:xfrm>
            <a:off x="2863215" y="33782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i="1">
                <a:solidFill>
                  <a:srgbClr val="424242"/>
                </a:solidFill>
                <a:latin typeface="Times New Roman" pitchFamily="1" charset="0"/>
                <a:ea typeface="Gill Sans" pitchFamily="0" charset="0"/>
                <a:cs typeface="Gill Sans" pitchFamily="0" charset="0"/>
              </a:defRPr>
            </a:lvl1pPr>
          </a:lstStyle>
          <a:p>
            <a:pPr>
              <a:defRPr sz="1800" b="0" i="0">
                <a:latin typeface="蘋果儷中黑" pitchFamily="0" charset="0"/>
                <a:ea typeface="蘋果儷中黑" pitchFamily="0" charset="0"/>
                <a:cs typeface="蘋果儷中黑" pitchFamily="0" charset="0"/>
              </a:defRPr>
            </a:pPr>
            <a:r>
              <a:rPr sz="2400" b="1" i="1">
                <a:latin typeface="Times New Roman" pitchFamily="1" charset="0"/>
                <a:ea typeface="Times New Roman" pitchFamily="1" charset="0"/>
                <a:cs typeface="Times New Roman" pitchFamily="1" charset="0"/>
              </a:rPr>
              <a:t>p</a:t>
            </a:r>
            <a:endParaRPr sz="2400" b="1" i="1">
              <a:latin typeface="Times New Roman" pitchFamily="1" charset="0"/>
              <a:ea typeface="Times New Roman" pitchFamily="1" charset="0"/>
              <a:cs typeface="Times New Roman" pitchFamily="1" charset="0"/>
            </a:endParaRPr>
          </a:p>
        </p:txBody>
      </p:sp>
      <p:sp>
        <p:nvSpPr>
          <p:cNvPr id="5" name="Shape 33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0BgAAyCMAAI87AACwJwAAACAAACYAAAAIAAAA//////////8="/>
              </a:ext>
            </a:extLst>
          </p:cNvSpPr>
          <p:nvPr/>
        </p:nvSpPr>
        <p:spPr>
          <a:xfrm>
            <a:off x="1130300" y="5816600"/>
            <a:ext cx="8551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We can identify parameter interactions by plotting their joint posterior probability distribution</a:t>
            </a:r>
          </a:p>
          <a:p>
            <a:pPr/>
            <a:r>
              <a:t>(see Bayesian MCMC presentations!)</a:t>
            </a:r>
          </a:p>
        </p:txBody>
      </p:sp>
      <p:sp>
        <p:nvSpPr>
          <p:cNvPr id="6" name="Shape 33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bW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E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Mixture models of </a:t>
            </a:r>
            <a:r>
              <a:rPr sz="2100">
                <a:latin typeface="Times" pitchFamily="0" charset="0"/>
                <a:ea typeface="Times" pitchFamily="0" charset="0"/>
                <a:cs typeface="Times" pitchFamily="0" charset="0"/>
              </a:rPr>
              <a:t>(I+G)</a:t>
            </a:r>
            <a:r>
              <a:t> for accommodating ASRV may be non-identifiable</a:t>
            </a:r>
          </a:p>
        </p:txBody>
      </p:sp>
      <p:sp>
        <p:nvSpPr>
          <p:cNvPr id="7" name="Shape 33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3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D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5AwAAeAoAAJQ4AADIHgAAACAAACYAAAAIAAAA//////////8="/>
              </a:ext>
            </a:extLst>
          </p:cNvSpPr>
          <p:nvPr/>
        </p:nvSpPr>
        <p:spPr>
          <a:xfrm>
            <a:off x="645795" y="1701800"/>
            <a:ext cx="8551545" cy="3302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spcBef>
                <a:spcPts val="2000"/>
              </a:spcBef>
            </a:pPr>
            <a:r>
              <a:t>ASRV can be due to a variety of processes (mutation, bGC, selection, epistatic interactions...)</a:t>
            </a:r>
          </a:p>
          <a:p>
            <a:pPr>
              <a:spcBef>
                <a:spcPts val="2000"/>
              </a:spcBef>
            </a:pPr>
          </a:p>
          <a:p>
            <a:pPr>
              <a:spcBef>
                <a:spcPts val="2000"/>
              </a:spcBef>
            </a:pPr>
          </a:p>
          <a:p>
            <a:pPr>
              <a:spcBef>
                <a:spcPts val="2000"/>
              </a:spcBef>
            </a:pPr>
            <a:r>
              <a:t>ASRV models do not help us understand the data, they help us deal with its complexities to study another aspect of the data.</a:t>
            </a:r>
          </a:p>
          <a:p>
            <a:pPr>
              <a:spcBef>
                <a:spcPts val="2000"/>
              </a:spcBef>
            </a:pPr>
          </a:p>
          <a:p>
            <a:pPr>
              <a:spcBef>
                <a:spcPts val="2000"/>
              </a:spcBef>
            </a:pPr>
            <a:r>
              <a:t>We model ASRV in this way because we do not use a mechanistic model of the processes creating ASRV</a:t>
            </a:r>
          </a:p>
        </p:txBody>
      </p:sp>
      <p:sp>
        <p:nvSpPr>
          <p:cNvPr id="3" name="Shape 33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9//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DUCAAAACAAACYAAAAIAAAA//////////8="/>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500"/>
              </a:lnSpc>
              <a:tabLst>
                <a:tab pos="838200" algn="l"/>
              </a:tabLst>
              <a:defRPr sz="2000">
                <a:solidFill>
                  <a:srgbClr val="0433FF"/>
                </a:solidFill>
                <a:latin typeface="Arial" pitchFamily="2" charset="0"/>
                <a:ea typeface="Arial" pitchFamily="2" charset="0"/>
                <a:cs typeface="Arial" pitchFamily="2" charset="0"/>
              </a:defRPr>
            </a:pPr>
            <a:r>
              <a:t>Why do we model ASRV?</a:t>
            </a:r>
          </a:p>
        </p:txBody>
      </p:sp>
      <p:sp>
        <p:nvSpPr>
          <p:cNvPr id="4" name="Shape 33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BwAA3AAAAHs3AABMBAAAECAAACYAAAAIAAAA//////////8="/>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34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33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Cs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33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kW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33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Mr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33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33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33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33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3355"/>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DlLA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dBMAAAYGAADMFQAAEAAAACYAAAAIAAAA//////////8="/>
              </a:ext>
            </a:extLst>
          </p:cNvSpPr>
          <p:nvPr/>
        </p:nvSpPr>
        <p:spPr>
          <a:xfrm>
            <a:off x="570230" y="316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p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3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33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33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33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FZ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33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33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33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33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3367"/>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zBUAAAYGAAAkGAAAEAAAACYAAAAIAAAA//////////8="/>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9H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ujA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7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37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374"/>
          <p:cNvGrpSpPr>
            <a:extLst>
              <a:ext uri="smNativeData">
                <pr:smNativeData xmlns:pr="smNativeData" val="SMDATA_7_nYDcXBMAAAAlAAAAAQAAAA8BAAAAkAAAAEgAAACQAAAASAAAAAAAAAAAAAAAAAAAABcAAAAUAAAAAAAAAAAAAAD/fwAA/38AAAAAAAAJAAAABAAAADD3iRM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7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37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77"/>
          <p:cNvGrpSpPr>
            <a:extLst>
              <a:ext uri="smNativeData">
                <pr:smNativeData xmlns:pr="smNativeData" val="SMDATA_7_nYDcXBMAAAAlAAAAAQAAAA8BAAAAkAAAAEgAAACQAAAASAAAAAAAAAAAAAAAAAAAABcAAAAUAAAAAAAAAAAAAAD/fwAA/38AAAAAAAAJAAAABAAAALhO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7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3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j6Gh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Alignments may be composed of (subsets of) sites from different:</a:t>
            </a:r>
          </a:p>
        </p:txBody>
      </p:sp>
      <p:sp>
        <p:nvSpPr>
          <p:cNvPr id="12" name="Shape 33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geDhU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CIgAAECAAACYAAAAIAAAA//////////8="/>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genes (</a:t>
            </a:r>
            <a:r>
              <a:rPr i="1"/>
              <a:t>e.g.</a:t>
            </a:r>
            <a:r>
              <a:t>, cytb, COI)</a:t>
            </a:r>
          </a:p>
        </p:txBody>
      </p:sp>
      <p:sp>
        <p:nvSpPr>
          <p:cNvPr id="13" name="Shape 33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hCAR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3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hn9B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8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38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D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388"/>
          <p:cNvGrpSpPr>
            <a:extLst>
              <a:ext uri="smNativeData">
                <pr:smNativeData xmlns:pr="smNativeData" val="SMDATA_7_nYDcXBMAAAAlAAAAAQAAAA8BAAAAkAAAAEgAAACQAAAASAAAAAAAAAAAAAAAAAAAABcAAAAUAAAAAAAAAAAAAAD/fwAA/38AAAAAAAAJAAAABAAAAGDMGgw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8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6c3k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3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9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8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3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Alignments may be composed of (subsets of) sites from different:</a:t>
            </a:r>
          </a:p>
        </p:txBody>
      </p:sp>
      <p:sp>
        <p:nvSpPr>
          <p:cNvPr id="12" name="Shape 33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CIgAAECAAACYAAAAIAAAA//////////8="/>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genes (</a:t>
            </a:r>
            <a:r>
              <a:rPr i="1"/>
              <a:t>e.g.</a:t>
            </a:r>
            <a:r>
              <a:t>, cytb, COI)</a:t>
            </a:r>
          </a:p>
        </p:txBody>
      </p:sp>
      <p:sp>
        <p:nvSpPr>
          <p:cNvPr id="13" name="Shape 33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3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3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SIwAAECAAACYAAAAIAAAA//////////8="/>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genomes (</a:t>
            </a:r>
            <a:r>
              <a:rPr i="1"/>
              <a:t>e.g</a:t>
            </a:r>
            <a:r>
              <a:t>., nuclear, mitochondrial, chloroplast)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9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VfW38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0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03"/>
          <p:cNvGrpSpPr>
            <a:extLst>
              <a:ext uri="smNativeData">
                <pr:smNativeData xmlns:pr="smNativeData" val="SMDATA_7_nYDcXBMAAAAlAAAAAQAAAA8BAAAAkAAAAEgAAACQAAAASAAAAAAAAAAAAAAAAAAAABcAAAAUAAAAAAAAAAAAAAD/fwAA/38AAAAAAAAJAAAABAAAANYcAAA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0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06"/>
          <p:cNvGrpSpPr>
            <a:extLst>
              <a:ext uri="smNativeData">
                <pr:smNativeData xmlns:pr="smNativeData" val="SMDATA_7_nYDcXBMAAAAlAAAAAQAAAA8BAAAAkAAAAEgAAACQAAAASAAAAAAAAAAAAAAAAAAAABcAAAAUAAAAAAAAAAAAAAD/fwAA/38AAAAAAAAJAAAABAAAAIAI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0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DZEAw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Alignments may be composed of (subsets of) sites from different:</a:t>
            </a:r>
          </a:p>
        </p:txBody>
      </p:sp>
      <p:sp>
        <p:nvSpPr>
          <p:cNvPr id="12" name="Shape 34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CIgAAECAAACYAAAAIAAAA//////////8="/>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genes (</a:t>
            </a:r>
            <a:r>
              <a:rPr i="1"/>
              <a:t>e.g.</a:t>
            </a:r>
            <a:r>
              <a:t>, cytb, COI)</a:t>
            </a:r>
          </a:p>
        </p:txBody>
      </p:sp>
      <p:sp>
        <p:nvSpPr>
          <p:cNvPr id="13" name="Shape 34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4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ZCMAAD49AABiJQAAECAAACYAAAAIAAAA//////////8="/>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codon positions of protein-coding genes</a:t>
            </a:r>
          </a:p>
        </p:txBody>
      </p:sp>
      <p:sp>
        <p:nvSpPr>
          <p:cNvPr id="16" name="Shape 34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SIwAAECAAACYAAAAIAAAA//////////8="/>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genomes (</a:t>
            </a:r>
            <a:r>
              <a:rPr i="1"/>
              <a:t>e.g</a:t>
            </a:r>
            <a:r>
              <a:t>., nuclear, mitochondrial, chloroplast)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2xwQ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1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1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sUrkc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2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2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pTPY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2vBg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Alignments may be composed of (subsets of) sites from different:</a:t>
            </a:r>
          </a:p>
        </p:txBody>
      </p:sp>
      <p:sp>
        <p:nvSpPr>
          <p:cNvPr id="12" name="Shape 34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CIgAAECAAACYAAAAIAAAA//////////8="/>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genes (</a:t>
            </a:r>
            <a:r>
              <a:rPr i="1"/>
              <a:t>e.g.</a:t>
            </a:r>
            <a:r>
              <a:t>, cytb, COI)</a:t>
            </a:r>
          </a:p>
        </p:txBody>
      </p:sp>
      <p:sp>
        <p:nvSpPr>
          <p:cNvPr id="13" name="Shape 34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MAAE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4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SIwAAECAAACYAAAAIAAAA//////////8="/>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genomes (e.g., nuclear, mitochondrial, chloroplast)</a:t>
            </a:r>
          </a:p>
        </p:txBody>
      </p:sp>
      <p:sp>
        <p:nvSpPr>
          <p:cNvPr id="16" name="Shape 34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MvLyw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ZCMAAD49AABiJQAAECAAACYAAAAIAAAA//////////8="/>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codon positions of protein-coding genes</a:t>
            </a:r>
          </a:p>
        </p:txBody>
      </p:sp>
      <p:sp>
        <p:nvSpPr>
          <p:cNvPr id="17" name="Shape 34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9CQAAD49AADyJgAAECAAACYAAAAIAAAA//////////8="/>
              </a:ext>
            </a:extLst>
          </p:cNvSpPr>
          <p:nvPr/>
        </p:nvSpPr>
        <p:spPr>
          <a:xfrm>
            <a:off x="1003300" y="6007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stem/loop regions of ribosomal genes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4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QA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3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UAA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3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3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u="sng"/>
              <a:t>nature</a:t>
            </a:r>
            <a:r>
              <a:t> of the substitution process for these (subsets of) sites may differ in terms of:</a:t>
            </a:r>
          </a:p>
        </p:txBody>
      </p:sp>
      <p:sp>
        <p:nvSpPr>
          <p:cNvPr id="12" name="Shape 34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gIgAAECAAACYAAAAIAAAA//////////8="/>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tree topology </a:t>
            </a:r>
            <a:r>
              <a:rPr>
                <a:latin typeface="Times" pitchFamily="0" charset="0"/>
                <a:ea typeface="Times" pitchFamily="0" charset="0"/>
                <a:cs typeface="Times" pitchFamily="0" charset="0"/>
              </a:rPr>
              <a:t>(</a:t>
            </a:r>
            <a:r>
              <a:t>'gene-tree conflict'</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3" name="Shape 34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UT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4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rYvmT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wNsc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5+V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1eH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S2o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QzB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L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oCQAA2icAACgJAACrKQAAEAAAACYAAAAIAAAA//////////8="/>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4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QAQAARykAAMEQAABgLAAAECAAACYAAAAIAAAA//////////8="/>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in </a:t>
            </a:r>
            <a:r>
              <a:rPr>
                <a:latin typeface="Times New Roman" pitchFamily="1" charset="0"/>
                <a:ea typeface="Times New Roman" pitchFamily="1" charset="0"/>
                <a:cs typeface="Times New Roman" pitchFamily="1" charset="0"/>
              </a:rPr>
              <a:t>A</a:t>
            </a:r>
            <a:r>
              <a:t> </a:t>
            </a:r>
          </a:p>
        </p:txBody>
      </p:sp>
      <p:sp>
        <p:nvSpPr>
          <p:cNvPr id="14" name="Shape 45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tX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oDwAA2icAAGgPAAB9KwAAEAAAACYAAAAIAAAA//////////8="/>
              </a:ext>
            </a:extLst>
          </p:cNvSpPr>
          <p:nvPr/>
        </p:nvSpPr>
        <p:spPr>
          <a:xfrm flipV="1">
            <a:off x="25044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4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MeWP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QBwAATysAAAEXAABoLgAAECAAACYAAAAIAAAA//////////8="/>
              </a:ext>
            </a:extLst>
          </p:cNvSpPr>
          <p:nvPr/>
        </p:nvSpPr>
        <p:spPr>
          <a:xfrm>
            <a:off x="12700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overall rate of </a:t>
            </a:r>
            <a:br/>
            <a:r>
              <a:t>change away from </a:t>
            </a:r>
            <a:r>
              <a:rPr>
                <a:latin typeface="Times New Roman" pitchFamily="1" charset="0"/>
                <a:ea typeface="Times New Roman" pitchFamily="1" charset="0"/>
                <a:cs typeface="Times New Roman" pitchFamily="1" charset="0"/>
              </a:rPr>
              <a:t>A</a:t>
            </a:r>
            <a:r>
              <a:t> </a:t>
            </a:r>
          </a:p>
        </p:txBody>
      </p:sp>
      <p:sp>
        <p:nvSpPr>
          <p:cNvPr id="16" name="Shape 45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5Z8T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IEwAAcBcAAI8YAACAGQAAEAAAACYAAAAIAAAA//////////8="/>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45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Irq/V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wEwAAuAsAALcYAADIDQAAEAAAACYAAAAIAAAA//////////8="/>
              </a:ext>
            </a:extLst>
          </p:cNvSpPr>
          <p:nvPr/>
        </p:nvSpPr>
        <p:spPr>
          <a:xfrm>
            <a:off x="3200400" y="1905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4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TfyZ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7Grf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LK8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7bY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4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JamOw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sMucg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50"/>
          <p:cNvGrpSpPr>
            <a:extLst>
              <a:ext uri="smNativeData">
                <pr:smNativeData xmlns:pr="smNativeData" val="SMDATA_7_nYDcXBMAAAAlAAAAAQAAAA8BAAAAkAAAAEgAAACQAAAASAAAAAAAAAAAAAAAAAAAABcAAAAUAAAAAAAAAAAAAAD/fwAA/38AAAAAAAAJAAAABAAAAGCbEAU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B/SQM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5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5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H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u="sng"/>
              <a:t>nature</a:t>
            </a:r>
            <a:r>
              <a:t> of the substitution process for these (subsets of) sites may differ in terms of:</a:t>
            </a:r>
          </a:p>
        </p:txBody>
      </p:sp>
      <p:sp>
        <p:nvSpPr>
          <p:cNvPr id="12" name="Shape 34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gIgAAECAAACYAAAAIAAAA//////////8="/>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tree topology </a:t>
            </a:r>
            <a:r>
              <a:rPr>
                <a:latin typeface="Times" pitchFamily="0" charset="0"/>
                <a:ea typeface="Times" pitchFamily="0" charset="0"/>
                <a:cs typeface="Times" pitchFamily="0" charset="0"/>
              </a:rPr>
              <a:t>(</a:t>
            </a:r>
            <a:r>
              <a:t>'gene-tree conflict'</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3" name="Shape 34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4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wIwAAECAAACYAAAAIAAAA//////////8="/>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branch-length proportions </a:t>
            </a:r>
            <a:r>
              <a:rPr>
                <a:latin typeface="Times" pitchFamily="0" charset="0"/>
                <a:ea typeface="Times" pitchFamily="0" charset="0"/>
                <a:cs typeface="Times" pitchFamily="0" charset="0"/>
              </a:rPr>
              <a:t>(</a:t>
            </a:r>
            <a:r>
              <a:t>'heterotachy'</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c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6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6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g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65"/>
          <p:cNvGrpSpPr>
            <a:extLst>
              <a:ext uri="smNativeData">
                <pr:smNativeData xmlns:pr="smNativeData" val="SMDATA_7_nYDcXBMAAAAlAAAAAQAAAA8BAAAAkAAAAEgAAACQAAAASAAAAAAAAAAAAAAAAAAAABcAAAAUAAAAAAAAAAAAAAD/fwAA/38AAAAAAAAJAAAABAAAAAAFdAA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6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YEgQ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6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6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Qq/w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u="sng"/>
              <a:t>nature</a:t>
            </a:r>
            <a:r>
              <a:t> of the substitution process for these (subsets of) sites may differ in terms of:</a:t>
            </a:r>
          </a:p>
        </p:txBody>
      </p:sp>
      <p:sp>
        <p:nvSpPr>
          <p:cNvPr id="12" name="Shape 34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gIgAAECAAACYAAAAIAAAA//////////8="/>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tree topology </a:t>
            </a:r>
            <a:r>
              <a:rPr>
                <a:latin typeface="Times" pitchFamily="0" charset="0"/>
                <a:ea typeface="Times" pitchFamily="0" charset="0"/>
                <a:cs typeface="Times" pitchFamily="0" charset="0"/>
              </a:rPr>
              <a:t>(</a:t>
            </a:r>
            <a:r>
              <a:t>'gene-tree conflict'</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3" name="Shape 34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4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wIwAAECAAACYAAAAIAAAA//////////8="/>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branch-length proportions </a:t>
            </a:r>
            <a:r>
              <a:rPr>
                <a:latin typeface="Times" pitchFamily="0" charset="0"/>
                <a:ea typeface="Times" pitchFamily="0" charset="0"/>
                <a:cs typeface="Times" pitchFamily="0" charset="0"/>
              </a:rPr>
              <a:t>(</a:t>
            </a:r>
            <a:r>
              <a:t>'heterotachy'</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6" name="Shape 34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ZCMAAD49AACAJQAAECAAACYAAAAIAAAA//////////8="/>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stationary frequencies </a:t>
            </a:r>
            <a:r>
              <a:rPr>
                <a:latin typeface="Times" pitchFamily="0" charset="0"/>
                <a:ea typeface="Times" pitchFamily="0" charset="0"/>
                <a:cs typeface="Times" pitchFamily="0" charset="0"/>
              </a:rPr>
              <a:t>(</a:t>
            </a:r>
            <a:r>
              <a:t>   </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pVk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QAADckAADnFQAAJyUAABAAAAAmAAAACAAAAP//////////"/>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AAA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482"/>
          <p:cNvGrpSpPr>
            <a:extLst>
              <a:ext uri="smNativeData">
                <pr:smNativeData xmlns:pr="smNativeData" val="SMDATA_7_nYDcXBMAAAAlAAAAAQAAAA8BAAAAkAAAAEgAAACQAAAASAAAAAAAAAAAAAAAAAAAABcAAAAUAAAAAAAAAAAAAAD/fwAA/38AAAAAAAAJAAAABAAAAJAyWAo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8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2xwQ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8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8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4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u="sng"/>
              <a:t>nature</a:t>
            </a:r>
            <a:r>
              <a:t> of the substitution process for these (subsets of) sites may differ in terms of:</a:t>
            </a:r>
          </a:p>
        </p:txBody>
      </p:sp>
      <p:sp>
        <p:nvSpPr>
          <p:cNvPr id="12" name="Shape 34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gIgAAECAAACYAAAAIAAAA//////////8="/>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tree topology </a:t>
            </a:r>
            <a:r>
              <a:rPr>
                <a:latin typeface="Times" pitchFamily="0" charset="0"/>
                <a:ea typeface="Times" pitchFamily="0" charset="0"/>
                <a:cs typeface="Times" pitchFamily="0" charset="0"/>
              </a:rPr>
              <a:t>(</a:t>
            </a:r>
            <a:r>
              <a:t>'gene-tree conflict'</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3" name="Shape 34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48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4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wIwAAECAAACYAAAAIAAAA//////////8="/>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branch-length proportions </a:t>
            </a:r>
            <a:r>
              <a:rPr>
                <a:latin typeface="Times" pitchFamily="0" charset="0"/>
                <a:ea typeface="Times" pitchFamily="0" charset="0"/>
                <a:cs typeface="Times" pitchFamily="0" charset="0"/>
              </a:rPr>
              <a:t>(</a:t>
            </a:r>
            <a:r>
              <a:t>'heterotachy'</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6" name="Shape 34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ZCMAAD49AACAJQAAECAAACYAAAAIAAAA//////////8="/>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stationary frequencies </a:t>
            </a:r>
            <a:r>
              <a:rPr>
                <a:latin typeface="Times" pitchFamily="0" charset="0"/>
                <a:ea typeface="Times" pitchFamily="0" charset="0"/>
                <a:cs typeface="Times" pitchFamily="0" charset="0"/>
              </a:rPr>
              <a:t>(</a:t>
            </a:r>
            <a:r>
              <a:t>   </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7" name="Shape 34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wiLz4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9CQAAD49AAAkJwAAECAAACYAAAAIAAAA//////////8="/>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relative rates </a:t>
            </a:r>
            <a:r>
              <a:rPr>
                <a:latin typeface="Times" pitchFamily="0" charset="0"/>
                <a:ea typeface="Times" pitchFamily="0" charset="0"/>
                <a:cs typeface="Times" pitchFamily="0" charset="0"/>
              </a:rPr>
              <a:t>(</a:t>
            </a:r>
            <a:r>
              <a:rPr sz="1700" i="1">
                <a:latin typeface="Times" pitchFamily="0" charset="0"/>
                <a:ea typeface="Times" pitchFamily="0" charset="0"/>
                <a:cs typeface="Times" pitchFamily="0" charset="0"/>
              </a:rPr>
              <a:t>a–f</a:t>
            </a:r>
            <a:r>
              <a:rPr>
                <a:latin typeface="Times" pitchFamily="0" charset="0"/>
                <a:ea typeface="Times" pitchFamily="0" charset="0"/>
                <a:cs typeface="Times" pitchFamily="0" charset="0"/>
              </a:rPr>
              <a:t>)</a:t>
            </a:r>
            <a:r>
              <a:t> </a:t>
            </a:r>
          </a:p>
        </p:txBody>
      </p:sp>
      <p:pic>
        <p:nvPicPr>
          <p:cNvPr id="1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cDp0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QAADckAADnFQAAJyUAABAAAAAmAAAACAAAAP//////////"/>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9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MAAAAEAAAAAAAAAAAAAAAAAAAAAAAAAAeAAAAaAAAAAAAAAAAAAAAAAAAAAAAAAAAAAAAECcAABAnAAAAAAAAAAAAAAAAAAAAAAAAAAAAAAAAAAAAAAAAAAAAABQAAAAAAAAAwMD/AAAAAABkAAAAMgAAAAAAAABkAAAAAAAAAH9/fwAKAAAAHwAAAFQAAAAEM/8A////AQAAAAAAAAAAAAAAAAAAAAAAAAAAAAAAAAAAAAAAAAAAAAAAAH9/fwDc3uADzMzMAMDA/wB/f38AAAAAAAAAAAAAAAAAAAAAAAAAAAAhAAAAGAAAABQAAAAACgAAUw0AACkiAADgGgAAE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49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fAA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5" name="Group 3500"/>
          <p:cNvGrpSpPr>
            <a:extLst>
              <a:ext uri="smNativeData">
                <pr:smNativeData xmlns:pr="smNativeData" val="SMDATA_7_nYDcXBMAAAAlAAAAAQAAAA8BAAAAkAAAAEgAAACQAAAASAAAAAAAAAAAAAAAAAAAABcAAAAUAAAAAAAAAAAAAAD/fwAA/38AAAAAAAAJAAAABAAAAHsCAAAMAAAAEAAAAAAAAAAAAAAAA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9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AIw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KwAArBIAAA4zAACpFQAAAAAAACYAAAAIAAAA//////////8="/>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34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2LAAAwxIAANYxAABCFQAAACAAACYAAAAIAAAA//////////8="/>
                </a:ext>
              </a:extLst>
            </p:cNvSpPr>
            <p:nvPr/>
          </p:nvSpPr>
          <p:spPr>
            <a:xfrm>
              <a:off x="722757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50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50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Cp8wU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EgAArBIAAPwZAACpFQAAAAAAACYAAAAIAAAA//////////8="/>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35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QYAABCFQAAACAAACYAAAAIAAAA//////////8="/>
                </a:ext>
              </a:extLst>
            </p:cNvSpPr>
            <p:nvPr/>
          </p:nvSpPr>
          <p:spPr>
            <a:xfrm>
              <a:off x="3152140" y="3049905"/>
              <a:ext cx="873760"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5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KT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CMIAAAECAAACYAAAAIAAAA//////////8="/>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u="sng"/>
              <a:t>nature</a:t>
            </a:r>
            <a:r>
              <a:t> of the substitution process for these (subsets of) sites may differ in terms of:</a:t>
            </a:r>
          </a:p>
        </p:txBody>
      </p:sp>
      <p:sp>
        <p:nvSpPr>
          <p:cNvPr id="12" name="Shape 35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FFkQ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RCAAAD49AABgIgAAECAAACYAAAAIAAAA//////////8="/>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tree topology </a:t>
            </a:r>
            <a:r>
              <a:rPr>
                <a:latin typeface="Times" pitchFamily="0" charset="0"/>
                <a:ea typeface="Times" pitchFamily="0" charset="0"/>
                <a:cs typeface="Times" pitchFamily="0" charset="0"/>
              </a:rPr>
              <a:t>(</a:t>
            </a:r>
            <a:r>
              <a:t>'gene-tree conflict'</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3" name="Shape 35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substitution process may vary qualitatively across the alignment</a:t>
            </a:r>
          </a:p>
        </p:txBody>
      </p:sp>
      <p:sp>
        <p:nvSpPr>
          <p:cNvPr id="14" name="Shape 35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15" name="Shape 35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1CEAAD49AADwIwAAECAAACYAAAAIAAAA//////////8="/>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branch-length proportions </a:t>
            </a:r>
            <a:r>
              <a:rPr>
                <a:latin typeface="Times" pitchFamily="0" charset="0"/>
                <a:ea typeface="Times" pitchFamily="0" charset="0"/>
                <a:cs typeface="Times" pitchFamily="0" charset="0"/>
              </a:rPr>
              <a:t>(</a:t>
            </a:r>
            <a:r>
              <a:t>'heterotachy'</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6" name="Shape 35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ZCMAAD49AACAJQAAECAAACYAAAAIAAAA//////////8="/>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stationary frequencies </a:t>
            </a:r>
            <a:r>
              <a:rPr>
                <a:latin typeface="Times" pitchFamily="0" charset="0"/>
                <a:ea typeface="Times" pitchFamily="0" charset="0"/>
                <a:cs typeface="Times" pitchFamily="0" charset="0"/>
              </a:rPr>
              <a:t>(</a:t>
            </a:r>
            <a:r>
              <a:t>   </a:t>
            </a:r>
            <a:r>
              <a:rPr>
                <a:latin typeface="Times" pitchFamily="0" charset="0"/>
                <a:ea typeface="Times" pitchFamily="0" charset="0"/>
                <a:cs typeface="Times" pitchFamily="0" charset="0"/>
              </a:rPr>
              <a:t>)</a:t>
            </a:r>
            <a:endParaRPr>
              <a:latin typeface="Times" pitchFamily="0" charset="0"/>
              <a:ea typeface="Times" pitchFamily="0" charset="0"/>
              <a:cs typeface="Times" pitchFamily="0" charset="0"/>
            </a:endParaRPr>
          </a:p>
        </p:txBody>
      </p:sp>
      <p:sp>
        <p:nvSpPr>
          <p:cNvPr id="17" name="Shape 35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9CQAAD49AAAkJwAAECAAACYAAAAIAAAA//////////8="/>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relative rates </a:t>
            </a:r>
            <a:r>
              <a:rPr>
                <a:latin typeface="Times" pitchFamily="0" charset="0"/>
                <a:ea typeface="Times" pitchFamily="0" charset="0"/>
                <a:cs typeface="Times" pitchFamily="0" charset="0"/>
              </a:rPr>
              <a:t>(</a:t>
            </a:r>
            <a:r>
              <a:rPr sz="1700" i="1">
                <a:latin typeface="Times" pitchFamily="0" charset="0"/>
                <a:ea typeface="Times" pitchFamily="0" charset="0"/>
                <a:cs typeface="Times" pitchFamily="0" charset="0"/>
              </a:rPr>
              <a:t>a–f</a:t>
            </a:r>
            <a:r>
              <a:rPr>
                <a:latin typeface="Times" pitchFamily="0" charset="0"/>
                <a:ea typeface="Times" pitchFamily="0" charset="0"/>
                <a:cs typeface="Times" pitchFamily="0" charset="0"/>
              </a:rPr>
              <a:t>)</a:t>
            </a:r>
            <a:r>
              <a:t> </a:t>
            </a:r>
          </a:p>
        </p:txBody>
      </p:sp>
      <p:pic>
        <p:nvPicPr>
          <p:cNvPr id="18"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xgAAHQnAACaGQAAFCgAABAAAAAmAAAACAAAAP//////////"/>
              </a:ext>
            </a:extLst>
          </p:cNvPicPr>
          <p:nvPr/>
        </p:nvPicPr>
        <p:blipFill>
          <a:blip r:embed="rId3"/>
          <a:stretch>
            <a:fillRect/>
          </a:stretch>
        </p:blipFill>
        <p:spPr>
          <a:xfrm>
            <a:off x="4030345" y="6413500"/>
            <a:ext cx="131445" cy="101600"/>
          </a:xfrm>
          <a:prstGeom prst="rect">
            <a:avLst/>
          </a:prstGeom>
          <a:noFill/>
          <a:ln>
            <a:noFill/>
          </a:ln>
          <a:effectLst>
            <a:outerShdw blurRad="63500" dist="63760" dir="2700000">
              <a:srgbClr val="000000">
                <a:alpha val="4000"/>
              </a:srgbClr>
            </a:outerShdw>
          </a:effectLst>
        </p:spPr>
      </p:pic>
      <p:sp>
        <p:nvSpPr>
          <p:cNvPr id="19" name="Shape 35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BCQkIAy8vLAMDA/wB/f38AAAAAAAAAAAAAAAAAAAAAAAAAAAAhAAAAGAAAABQAAAAsBgAAhCYAAD49AAC2KAAAECAAACYAAAAIAAAA//////////8="/>
              </a:ext>
            </a:extLst>
          </p:cNvSpPr>
          <p:nvPr/>
        </p:nvSpPr>
        <p:spPr>
          <a:xfrm>
            <a:off x="1003300" y="6261100"/>
            <a:ext cx="8952230" cy="356870"/>
          </a:xfrm>
          <a:prstGeom prst="rect">
            <a:avLst/>
          </a:prstGeom>
          <a:noFill/>
          <a:ln>
            <a:noFill/>
          </a:ln>
          <a:effectLst>
            <a:outerShdw blurRad="63500" dist="63760" dir="2700000">
              <a:srgbClr val="424242">
                <a:alpha val="4000"/>
              </a:srgbClr>
            </a:outerShdw>
          </a:effectLst>
        </p:spPr>
        <p:txBody>
          <a:bodyPr vert="horz" wrap="square" lIns="50800" tIns="50800" rIns="50800" bIns="50800" numCol="1" anchor="t"/>
          <a:lstStyle/>
          <a:p>
            <a:pPr marL="228600" indent="-228600" algn="l" defTabSz="457200">
              <a:lnSpc>
                <a:spcPts val="20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nature/degree of ASRV </a:t>
            </a:r>
            <a:r>
              <a:rPr>
                <a:latin typeface="Times" pitchFamily="0" charset="0"/>
                <a:ea typeface="Times" pitchFamily="0" charset="0"/>
                <a:cs typeface="Times" pitchFamily="0" charset="0"/>
              </a:rPr>
              <a:t>(</a:t>
            </a:r>
            <a:r>
              <a:rPr sz="1700" i="1">
                <a:latin typeface="Times" pitchFamily="0" charset="0"/>
                <a:ea typeface="Times" pitchFamily="0" charset="0"/>
                <a:cs typeface="Times" pitchFamily="0" charset="0"/>
              </a:rPr>
              <a:t>p</a:t>
            </a:r>
            <a:r>
              <a:rPr sz="1700" i="1"/>
              <a:t>,   </a:t>
            </a:r>
            <a:r>
              <a:rPr>
                <a:latin typeface="Times" pitchFamily="0" charset="0"/>
                <a:ea typeface="Times" pitchFamily="0" charset="0"/>
                <a:cs typeface="Times" pitchFamily="0" charset="0"/>
              </a:rPr>
              <a:t>)</a:t>
            </a:r>
            <a:r>
              <a:t> </a:t>
            </a:r>
          </a:p>
        </p:txBody>
      </p:sp>
      <p:pic>
        <p:nvPicPr>
          <p:cNvPr id="2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BQAADckAADnFQAAJyUAABAAAAAmAAAACAAAAP//////////"/>
              </a:ext>
            </a:extLst>
          </p:cNvPicPr>
          <p:nvPr/>
        </p:nvPicPr>
        <p:blipFill>
          <a:blip r:embed="rId4"/>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BADQAAECAAACYAAAAIAAAA//////////8="/>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tree topology may vary across the alignment ('gene-tree conflict')</a:t>
            </a:r>
            <a:r>
              <a:rPr sz="1600">
                <a:latin typeface="Times" pitchFamily="0" charset="0"/>
                <a:ea typeface="Times" pitchFamily="0" charset="0"/>
                <a:cs typeface="Times" pitchFamily="0" charset="0"/>
              </a:rPr>
              <a:t> </a:t>
            </a:r>
            <a:r>
              <a:t>because of:</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cR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wAAD49AAD2DgAAECAAACYAAAAIAAAA//////////8="/>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horizontal gene transfer/introgression</a:t>
            </a:r>
          </a:p>
        </p:txBody>
      </p:sp>
      <p:sp>
        <p:nvSpPr>
          <p:cNvPr id="6" name="Shape 35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thAK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BADQAAECAAACYAAAAIAAAA//////////8="/>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tree topology may vary across the alignment ('gene-tree conflict')</a:t>
            </a:r>
            <a:r>
              <a:rPr sz="1600">
                <a:latin typeface="Times" pitchFamily="0" charset="0"/>
                <a:ea typeface="Times" pitchFamily="0" charset="0"/>
                <a:cs typeface="Times" pitchFamily="0" charset="0"/>
              </a:rPr>
              <a:t> </a:t>
            </a:r>
            <a:r>
              <a:t>because of:</a:t>
            </a:r>
          </a:p>
        </p:txBody>
      </p:sp>
      <p:pic>
        <p:nvPicPr>
          <p:cNvPr id="7"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DEQ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RAAAMcSAACjLQAA6yYAABAAAAAmAAAACAAAAP//////////"/>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8" name="Shape 35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hEQ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KQAA2hsAAIAsAADYHQAAECAAACYAAAAIAAAA//////////8="/>
              </a:ext>
            </a:extLst>
          </p:cNvSpPr>
          <p:nvPr/>
        </p:nvSpPr>
        <p:spPr>
          <a:xfrm>
            <a:off x="6690995" y="4527550"/>
            <a:ext cx="542925" cy="323850"/>
          </a:xfrm>
          <a:prstGeom prst="rect">
            <a:avLst/>
          </a:prstGeom>
          <a:noFill/>
          <a:ln>
            <a:noFill/>
          </a:ln>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HGT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FWO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3hCe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DMq/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wAAD49AAD2DgAAECAAACYAAAAIAAAA//////////8="/>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horizontal gene transfer/introgression</a:t>
            </a:r>
          </a:p>
        </p:txBody>
      </p:sp>
      <p:sp>
        <p:nvSpPr>
          <p:cNvPr id="6" name="Shape 35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w9F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BADQAAECAAACYAAAAIAAAA//////////8="/>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tree topology may vary across the alignment ('gene-tree conflict')</a:t>
            </a:r>
            <a:r>
              <a:rPr sz="1600">
                <a:latin typeface="Times" pitchFamily="0" charset="0"/>
                <a:ea typeface="Times" pitchFamily="0" charset="0"/>
                <a:cs typeface="Times" pitchFamily="0" charset="0"/>
              </a:rPr>
              <a:t> </a:t>
            </a:r>
            <a:r>
              <a:t>because of:</a:t>
            </a:r>
          </a:p>
        </p:txBody>
      </p:sp>
      <p:sp>
        <p:nvSpPr>
          <p:cNvPr id="7" name="Shape 35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zs3D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4AAD49AACGEAAAECAAACYAAAAIAAAA//////////8="/>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DIDQ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RAAAMcSAACjLQAA6yYAABAAAAAmAAAACAAAAP//////////"/>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Iqlm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KQAA2hsAAIAsAADYHQAAECAAACYAAAAIAAAA//////////8="/>
              </a:ext>
            </a:extLst>
          </p:cNvSpPr>
          <p:nvPr/>
        </p:nvSpPr>
        <p:spPr>
          <a:xfrm>
            <a:off x="6690995" y="4527550"/>
            <a:ext cx="542925" cy="323850"/>
          </a:xfrm>
          <a:prstGeom prst="rect">
            <a:avLst/>
          </a:prstGeom>
          <a:noFill/>
          <a:ln>
            <a:noFill/>
          </a:ln>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HGT</a:t>
            </a:r>
          </a:p>
        </p:txBody>
      </p:sp>
      <p:sp>
        <p:nvSpPr>
          <p:cNvPr id="10" name="Shape 35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Sdn8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KQAAUiEAAL0rAABQIwAAECAAACYAAAAIAAAA//////////8="/>
              </a:ext>
            </a:extLst>
          </p:cNvSpPr>
          <p:nvPr/>
        </p:nvSpPr>
        <p:spPr>
          <a:xfrm>
            <a:off x="6690995" y="5416550"/>
            <a:ext cx="419100" cy="323850"/>
          </a:xfrm>
          <a:prstGeom prst="rect">
            <a:avLst/>
          </a:prstGeom>
          <a:noFill/>
          <a:ln>
            <a:noFill/>
          </a:ln>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ILS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4ill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oO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85k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wAAD49AAD2DgAAECAAACYAAAAIAAAA//////////8="/>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horizontal gene transfer/introgression</a:t>
            </a:r>
          </a:p>
        </p:txBody>
      </p:sp>
      <p:sp>
        <p:nvSpPr>
          <p:cNvPr id="6" name="Shape 35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UxO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BADQAAECAAACYAAAAIAAAA//////////8="/>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tree topology may vary across the alignment ('gene-tree conflict')</a:t>
            </a:r>
            <a:r>
              <a:rPr sz="1600">
                <a:latin typeface="Times" pitchFamily="0" charset="0"/>
                <a:ea typeface="Times" pitchFamily="0" charset="0"/>
                <a:cs typeface="Times" pitchFamily="0" charset="0"/>
              </a:rPr>
              <a:t> </a:t>
            </a:r>
            <a:r>
              <a:t>because of:</a:t>
            </a:r>
          </a:p>
        </p:txBody>
      </p:sp>
      <p:sp>
        <p:nvSpPr>
          <p:cNvPr id="7" name="Shape 35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Zy1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iA4AAD49AACGEAAAECAAACYAAAAIAAAA//////////8="/>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A8X6mS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RAAAMcSAACjLQAA6yYAABAAAAAmAAAACAAAAP//////////"/>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KQAA2hsAAIAsAADYHQAAECAAACYAAAAIAAAA//////////8="/>
              </a:ext>
            </a:extLst>
          </p:cNvSpPr>
          <p:nvPr/>
        </p:nvSpPr>
        <p:spPr>
          <a:xfrm>
            <a:off x="6690995" y="4527550"/>
            <a:ext cx="542925" cy="323850"/>
          </a:xfrm>
          <a:prstGeom prst="rect">
            <a:avLst/>
          </a:prstGeom>
          <a:noFill/>
          <a:ln>
            <a:noFill/>
          </a:ln>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HGT</a:t>
            </a:r>
          </a:p>
        </p:txBody>
      </p:sp>
      <p:sp>
        <p:nvSpPr>
          <p:cNvPr id="10" name="Shape 35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KQAAUiEAAL0rAABQIwAAECAAACYAAAAIAAAA//////////8="/>
              </a:ext>
            </a:extLst>
          </p:cNvSpPr>
          <p:nvPr/>
        </p:nvSpPr>
        <p:spPr>
          <a:xfrm>
            <a:off x="6690995" y="5416550"/>
            <a:ext cx="419100" cy="323850"/>
          </a:xfrm>
          <a:prstGeom prst="rect">
            <a:avLst/>
          </a:prstGeom>
          <a:noFill/>
          <a:ln>
            <a:noFill/>
          </a:ln>
          <a:effectLst/>
        </p:spPr>
        <p:txBody>
          <a:bodyPr vert="horz" wrap="none" lIns="50800" tIns="50800" rIns="50800" bIns="50800" numCol="1" anchor="ctr"/>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ILS</a:t>
            </a:r>
          </a:p>
        </p:txBody>
      </p:sp>
      <p:sp>
        <p:nvSpPr>
          <p:cNvPr id="11" name="Shape 35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BAAAPg9AADwEgAAECAAACYAAAAIAAAA//////////8="/>
              </a:ext>
            </a:extLst>
          </p:cNvSpPr>
          <p:nvPr/>
        </p:nvSpPr>
        <p:spPr>
          <a:xfrm>
            <a:off x="1003300" y="27178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There are 'species-tree' methods that allow the tree topology to vary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5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5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4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CC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ABj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O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cEwAA2icAANwTAACrKQAAEAAAACYAAAAIAAAA//////////8="/>
              </a:ext>
            </a:extLst>
          </p:cNvSpPr>
          <p:nvPr/>
        </p:nvSpPr>
        <p:spPr>
          <a:xfrm flipV="1">
            <a:off x="32283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4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EDAAARykAAHUbAABgLAAAECAAACYAAAAIAAAA//////////8="/>
              </a:ext>
            </a:extLst>
          </p:cNvSpPr>
          <p:nvPr/>
        </p:nvSpPr>
        <p:spPr>
          <a:xfrm>
            <a:off x="19939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in </a:t>
            </a:r>
            <a:r>
              <a:rPr>
                <a:latin typeface="Times New Roman" pitchFamily="1" charset="0"/>
                <a:ea typeface="Times New Roman" pitchFamily="1" charset="0"/>
                <a:cs typeface="Times New Roman" pitchFamily="1" charset="0"/>
              </a:rPr>
              <a:t>C</a:t>
            </a:r>
            <a:r>
              <a:t> </a:t>
            </a:r>
          </a:p>
        </p:txBody>
      </p:sp>
      <p:sp>
        <p:nvSpPr>
          <p:cNvPr id="14" name="Shape 4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cGgAA2icAABwaAAB9KwAAEAAAACYAAAAIAAAA//////////8="/>
              </a:ext>
            </a:extLst>
          </p:cNvSpPr>
          <p:nvPr/>
        </p:nvSpPr>
        <p:spPr>
          <a:xfrm flipV="1">
            <a:off x="42443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4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EgAATysAALUhAABoLgAAECAAACYAAAAIAAAA//////////8="/>
              </a:ext>
            </a:extLst>
          </p:cNvSpPr>
          <p:nvPr/>
        </p:nvSpPr>
        <p:spPr>
          <a:xfrm>
            <a:off x="30099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overall rate of </a:t>
            </a:r>
            <a:br/>
            <a:r>
              <a:t>change away from </a:t>
            </a:r>
            <a:r>
              <a:rPr>
                <a:latin typeface="Times New Roman" pitchFamily="1" charset="0"/>
                <a:ea typeface="Times New Roman" pitchFamily="1" charset="0"/>
                <a:cs typeface="Times New Roman" pitchFamily="1" charset="0"/>
              </a:rPr>
              <a:t>C</a:t>
            </a:r>
            <a:r>
              <a:t> </a:t>
            </a:r>
          </a:p>
        </p:txBody>
      </p:sp>
      <p:sp>
        <p:nvSpPr>
          <p:cNvPr id="16" name="Shape 47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QGAAAcBcAABcdAACAGQAAEAAAACYAAAAIAAAA//////////8="/>
              </a:ext>
            </a:extLst>
          </p:cNvSpPr>
          <p:nvPr/>
        </p:nvSpPr>
        <p:spPr>
          <a:xfrm>
            <a:off x="39116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47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kGQAASA0AAGseAABYDwAAEAAAACYAAAAIAAAA//////////8="/>
              </a:ext>
            </a:extLst>
          </p:cNvSpPr>
          <p:nvPr/>
        </p:nvSpPr>
        <p:spPr>
          <a:xfrm>
            <a:off x="4127500" y="2159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4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Pg9AACkEAAAECAAACYAAAAIAAAA//////////8="/>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Under simulation, failure to accommodate substitution process heterogeneity can </a:t>
            </a:r>
            <a:br/>
            <a:r>
              <a:t>   cause biased estimates of:</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BAAAD49AAAqEgAAECAAACYAAAAIAAAA//////////8="/>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tree topology and nodal support</a:t>
            </a:r>
          </a:p>
        </p:txBody>
      </p:sp>
      <p:sp>
        <p:nvSpPr>
          <p:cNvPr id="6" name="Shape 35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Pg9AACkEAAAECAAACYAAAAIAAAA//////////8="/>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Under simulation, failure to accommodate substitution process heterogeneity can </a:t>
            </a:r>
            <a:br/>
            <a:r>
              <a:t>   cause biased estimates of:</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KNA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BAAAD49AAAqEgAAECAAACYAAAAIAAAA//////////8="/>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tree topology and nodal support</a:t>
            </a:r>
          </a:p>
        </p:txBody>
      </p:sp>
      <p:sp>
        <p:nvSpPr>
          <p:cNvPr id="6" name="Shape 35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Pg9AACkEAAAECAAACYAAAAIAAAA//////////8="/>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Under simulation, failure to accommodate substitution process heterogeneity can </a:t>
            </a:r>
            <a:br/>
            <a:r>
              <a:t>   cause biased estimates of:</a:t>
            </a:r>
          </a:p>
        </p:txBody>
      </p:sp>
      <p:sp>
        <p:nvSpPr>
          <p:cNvPr id="7" name="Shape 35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EAAD49AAC6EwAAECAAACYAAAAIAAAA//////////8="/>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branch lengths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BAAAD49AAAqEgAAECAAACYAAAAIAAAA//////////8="/>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tree topology and nodal support</a:t>
            </a:r>
          </a:p>
        </p:txBody>
      </p:sp>
      <p:sp>
        <p:nvSpPr>
          <p:cNvPr id="6" name="Shape 35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Pg9AACkEAAAECAAACYAAAAIAAAA//////////8="/>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Under simulation, failure to accommodate substitution process heterogeneity can </a:t>
            </a:r>
            <a:br/>
            <a:r>
              <a:t>   cause biased estimates of:</a:t>
            </a:r>
          </a:p>
        </p:txBody>
      </p:sp>
      <p:sp>
        <p:nvSpPr>
          <p:cNvPr id="7" name="Shape 35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EAAD49AAC6EwAAECAAACYAAAAIAAAA//////////8="/>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branch lengths</a:t>
            </a:r>
          </a:p>
        </p:txBody>
      </p:sp>
      <p:sp>
        <p:nvSpPr>
          <p:cNvPr id="8" name="Shape 35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BMAAD49AABKFQAAECAAACYAAAAIAAAA//////////8="/>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divergence times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Cjzg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Even when the all sites share the same tree topology, other aspects of the substitution</a:t>
            </a:r>
            <a:br/>
            <a:r>
              <a:t>   process may vary across (subsets of) sites in the alignment</a:t>
            </a:r>
          </a:p>
        </p:txBody>
      </p:sp>
      <p:sp>
        <p:nvSpPr>
          <p:cNvPr id="3" name="Shape 35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4" name="Shape 35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BAAAD49AAAqEgAAECAAACYAAAAIAAAA//////////8="/>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tree topology and nodal support</a:t>
            </a:r>
          </a:p>
        </p:txBody>
      </p:sp>
      <p:sp>
        <p:nvSpPr>
          <p:cNvPr id="6" name="Shape 35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Pg9AACkEAAAECAAACYAAAAIAAAA//////////8="/>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Under simulation, failure to accommodate substitution process heterogeneity can </a:t>
            </a:r>
            <a:br/>
            <a:r>
              <a:t>   cause biased estimates of:</a:t>
            </a:r>
          </a:p>
        </p:txBody>
      </p:sp>
      <p:sp>
        <p:nvSpPr>
          <p:cNvPr id="7" name="Shape 35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BEAAD49AAC6EwAAECAAACYAAAAIAAAA//////////8="/>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branch lengths</a:t>
            </a:r>
          </a:p>
        </p:txBody>
      </p:sp>
      <p:sp>
        <p:nvSpPr>
          <p:cNvPr id="8" name="Shape 35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BMAAD49AABKFQAAECAAACYAAAAIAAAA//////////8="/>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divergence times</a:t>
            </a:r>
          </a:p>
        </p:txBody>
      </p:sp>
      <p:sp>
        <p:nvSpPr>
          <p:cNvPr id="9" name="Shape 35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3BQAAD49AADaFgAAECAAACYAAAAIAAAA//////////8="/>
              </a:ext>
            </a:extLst>
          </p:cNvSpPr>
          <p:nvPr/>
        </p:nvSpPr>
        <p:spPr>
          <a:xfrm>
            <a:off x="1003300" y="3390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other substitution-model parameters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basic idea is to assign (subsets of) sites to independent substitution models</a:t>
            </a:r>
          </a:p>
        </p:txBody>
      </p:sp>
      <p:sp>
        <p:nvSpPr>
          <p:cNvPr id="3" name="Shape 35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9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4" name="Shape 35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A2x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R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basic idea is to assign (subsets of) sites to independent substitution models</a:t>
            </a:r>
          </a:p>
        </p:txBody>
      </p:sp>
      <p:sp>
        <p:nvSpPr>
          <p:cNvPr id="3" name="Shape 35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4" name="Shape 35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5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A8DQAAECAAACYAAAAIAAAA//////////8="/>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number of data subsets and the assignment of sites to subsets is assumed</a:t>
            </a:r>
          </a:p>
        </p:txBody>
      </p:sp>
      <p:sp>
        <p:nvSpPr>
          <p:cNvPr id="6" name="Shape 36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C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D49AAC6DgAAECAAACYAAAAIAAAA//////////8="/>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number of partitions and assignment of subsets is informed by our biological knowledge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6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basic idea is to assign (subsets of) sites to independent substitution models</a:t>
            </a:r>
          </a:p>
        </p:txBody>
      </p:sp>
      <p:sp>
        <p:nvSpPr>
          <p:cNvPr id="3" name="Shape 36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4" name="Shape 36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D/S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6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A8DQAAECAAACYAAAAIAAAA//////////8="/>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number of data subsets and the assignment of sites to subsets is assumed</a:t>
            </a:r>
          </a:p>
        </p:txBody>
      </p:sp>
      <p:sp>
        <p:nvSpPr>
          <p:cNvPr id="6" name="Shape 36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A4AAD49AABKEAAAECAAACYAAAAIAAAA//////////8="/>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 substitution model is specified for each data subset</a:t>
            </a:r>
          </a:p>
        </p:txBody>
      </p:sp>
      <p:sp>
        <p:nvSpPr>
          <p:cNvPr id="7" name="Shape 36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D49AAC6DgAAECAAACYAAAAIAAAA//////////8="/>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number of partitions and assignment of subsets is informed by our biological knowledge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6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basic idea is to assign (subsets of) sites to independent substitution models</a:t>
            </a:r>
          </a:p>
        </p:txBody>
      </p:sp>
      <p:sp>
        <p:nvSpPr>
          <p:cNvPr id="3" name="Shape 36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4" name="Shape 36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
        <p:nvSpPr>
          <p:cNvPr id="5" name="Shape 36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vAwAAD49AAC6DgAAECAAACYAAAAIAAAA//////////8="/>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number of partitions and assignment of subsets is informed by our biological knowledge</a:t>
            </a:r>
          </a:p>
        </p:txBody>
      </p:sp>
      <p:sp>
        <p:nvSpPr>
          <p:cNvPr id="6" name="Shape 36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AsAAPg9AAA8DQAAECAAACYAAAAIAAAA//////////8="/>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number of data subsets and the assignment of sites to subsets is assumed</a:t>
            </a:r>
          </a:p>
        </p:txBody>
      </p:sp>
      <p:sp>
        <p:nvSpPr>
          <p:cNvPr id="7" name="Shape 36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TA4AAD49AABKEAAAECAAACYAAAAIAAAA//////////8="/>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 substitution model is specified for each data subset</a:t>
            </a:r>
          </a:p>
        </p:txBody>
      </p:sp>
      <p:sp>
        <p:nvSpPr>
          <p:cNvPr id="8" name="Shape 36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3A8AAD49AADaEQAAECAAACYAAAAIAAAA//////////8="/>
              </a:ext>
            </a:extLst>
          </p:cNvSpPr>
          <p:nvPr/>
        </p:nvSpPr>
        <p:spPr>
          <a:xfrm>
            <a:off x="1003300" y="2578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 substitution model is specified for each data subset</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6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FqI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22"/>
          <p:cNvGrpSpPr>
            <a:extLst>
              <a:ext uri="smNativeData">
                <pr:smNativeData xmlns:pr="smNativeData" val="SMDATA_7_nYDcXBMAAAAlAAAAAQAAAA8BAAAAkAAAAEgAAACQAAAASAAAAAAAAAAAAAAAAAAAABcAAAAUAAAAAAAAAAAAAAD/fwAA/38AAAAAAAAJAAAABAAAAABIACkMAAAAEAAAAAAAAAAAAAAAA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1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ApIgAAUw0AACQ8AADgGgAAA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4" name="Group 3621"/>
            <p:cNvGrpSpPr>
              <a:extLst>
                <a:ext uri="smNativeData">
                  <pr:smNativeData xmlns:pr="smNativeData" val="SMDATA_7_nYDcXBMAAAAlAAAAAQAAAA8BAAAAkAAAAEgAAACQAAAASAAAAAAAAAAAAAAAAAAAABcAAAAUAAAAAAAAAAAAAAD/fwAA/38AAAAAAAAJAAAABAAAANBPNhUMAAAAEAAAAAAAAAAAAAAAAAAAAAAAAAAfAAAAVAAAAAAAAAAAAAAAAAAAAAAAAAAAAAAAAAAAAAAAAAAAAAAAAAAAAAAAAAAAAAAAAAAAAAAAAAAAAAAAAAAAAAAAAAAAAAAAAAAAAAAAAAAAAAAAAAAAACEAAAAYAAAAFAAAADsqAACsEgAAEjQAAKkVAAAAAAAAJgAAAAgAAAD/////AAAAAA=="/>
                </a:ext>
              </a:extLst>
            </p:cNvGrpSpPr>
            <p:nvPr/>
          </p:nvGrpSpPr>
          <p:grpSpPr>
            <a:xfrm>
              <a:off x="6864985" y="3035300"/>
              <a:ext cx="1599565" cy="485775"/>
              <a:chOff x="6864985" y="3035300"/>
              <a:chExt cx="1599565" cy="485775"/>
            </a:xfrm>
          </p:grpSpPr>
          <p:sp>
            <p:nvSpPr>
              <p:cNvPr id="6" name="Shape 361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7KgAArBIAABI0AACpFQAAAAAAACYAAAAIAAAA//////////8="/>
                  </a:ext>
                </a:extLst>
              </p:cNvSpPr>
              <p:nvPr/>
            </p:nvSpPr>
            <p:spPr>
              <a:xfrm>
                <a:off x="6864985" y="3035300"/>
                <a:ext cx="159956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36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3LAAAwxIAANYxAABCFQAAACAAACYAAAAIAAAA//////////8="/>
                  </a:ext>
                </a:extLst>
              </p:cNvSpPr>
              <p:nvPr/>
            </p:nvSpPr>
            <p:spPr>
              <a:xfrm>
                <a:off x="7228205" y="3049905"/>
                <a:ext cx="873125"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2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2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CkiAADgGgAAA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362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gRAACsEgAAARsAAKkVAAAAAAAAJgAAAAgAAAD/////AAAAAA=="/>
                </a:ext>
              </a:extLst>
            </p:cNvGrpSpPr>
            <p:nvPr/>
          </p:nvGrpSpPr>
          <p:grpSpPr>
            <a:xfrm>
              <a:off x="2788920" y="3035300"/>
              <a:ext cx="1600835" cy="485775"/>
              <a:chOff x="2788920" y="3035300"/>
              <a:chExt cx="1600835" cy="485775"/>
            </a:xfrm>
          </p:grpSpPr>
          <p:sp>
            <p:nvSpPr>
              <p:cNvPr id="11" name="Shape 362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oEQAArBIAAAEbAACpFQAAAAAAACYAAAAIAAAA//////////8="/>
                  </a:ext>
                </a:extLst>
              </p:cNvSpPr>
              <p:nvPr/>
            </p:nvSpPr>
            <p:spPr>
              <a:xfrm>
                <a:off x="2788920" y="3035300"/>
                <a:ext cx="160083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36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EwAAwxIAAMUYAABCFQAAACAAACYAAAAIAAAA//////////8="/>
                  </a:ext>
                </a:extLst>
              </p:cNvSpPr>
              <p:nvPr/>
            </p:nvSpPr>
            <p:spPr>
              <a:xfrm>
                <a:off x="3152140" y="3049905"/>
                <a:ext cx="874395" cy="405765"/>
              </a:xfrm>
              <a:prstGeom prst="rect">
                <a:avLst/>
              </a:prstGeom>
              <a:noFill/>
              <a:ln>
                <a:noFill/>
              </a:ln>
              <a:effectLst/>
            </p:spPr>
            <p:txBody>
              <a:bodyPr vert="horz" wrap="non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BRIAAAECAAACYAAAAIAAAA//////////8="/>
              </a:ext>
            </a:extLst>
          </p:cNvSpPr>
          <p:nvPr/>
        </p:nvSpPr>
        <p:spPr>
          <a:xfrm>
            <a:off x="639445" y="4930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Define two or more  data subsets that are likely to capture substitution process heterogeneity</a:t>
            </a:r>
          </a:p>
        </p:txBody>
      </p:sp>
      <p:sp>
        <p:nvSpPr>
          <p:cNvPr id="14" name="Shape 36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15" name="Shape 36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8" grpId="0" animBg="1" advAuto="0"/>
    </p:bldLst>
    <p:extLst>
      <p:ext uri="smNativeData">
        <pr:smNativeData xmlns:pr="smNativeData" val="nYDcXAIAAAAFAAAA/f///wEAAAACAAAAAQAAAAAAAAAAAAAAAAAAAAsAAAD9////AQAAAAIAAAABAAAAAAAAAAAAAAAAAAAA"/>
      </p:ext>
    </p:extLst>
  </p:timing>
</p:sld>
</file>

<file path=ppt/slides/slide2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4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IgcG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MDA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5LTZ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c3B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i8+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UlBy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YTp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8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4Qm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4HgAA2icAALgeAACrKQAAEAAAACYAAAAIAAAA//////////8="/>
              </a:ext>
            </a:extLst>
          </p:cNvSpPr>
          <p:nvPr/>
        </p:nvSpPr>
        <p:spPr>
          <a:xfrm flipV="1">
            <a:off x="4993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4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R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FwAARykAAFEmAABgLAAAECAAACYAAAAIAAAA//////////8="/>
              </a:ext>
            </a:extLst>
          </p:cNvSpPr>
          <p:nvPr/>
        </p:nvSpPr>
        <p:spPr>
          <a:xfrm>
            <a:off x="3759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in </a:t>
            </a:r>
            <a:r>
              <a:rPr>
                <a:latin typeface="Times New Roman" pitchFamily="1" charset="0"/>
                <a:ea typeface="Times New Roman" pitchFamily="1" charset="0"/>
                <a:cs typeface="Times New Roman" pitchFamily="1" charset="0"/>
              </a:rPr>
              <a:t>G</a:t>
            </a:r>
            <a:r>
              <a:t> </a:t>
            </a:r>
          </a:p>
        </p:txBody>
      </p:sp>
      <p:sp>
        <p:nvSpPr>
          <p:cNvPr id="14" name="Shape 4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Ew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4JAAA2icAAPgkAAB9KwAAEAAAACYAAAAIAAAA//////////8="/>
              </a:ext>
            </a:extLst>
          </p:cNvSpPr>
          <p:nvPr/>
        </p:nvSpPr>
        <p:spPr>
          <a:xfrm flipV="1">
            <a:off x="6009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4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HQAATysAAJEsAABoLgAAECAAACYAAAAIAAAA//////////8="/>
              </a:ext>
            </a:extLst>
          </p:cNvSpPr>
          <p:nvPr/>
        </p:nvSpPr>
        <p:spPr>
          <a:xfrm>
            <a:off x="4775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overall rate of </a:t>
            </a:r>
            <a:br/>
            <a:r>
              <a:t>change away from </a:t>
            </a:r>
            <a:r>
              <a:rPr>
                <a:latin typeface="Times New Roman" pitchFamily="1" charset="0"/>
                <a:ea typeface="Times New Roman" pitchFamily="1" charset="0"/>
                <a:cs typeface="Times New Roman" pitchFamily="1" charset="0"/>
              </a:rPr>
              <a:t>G</a:t>
            </a:r>
            <a:r>
              <a:t> </a:t>
            </a:r>
          </a:p>
        </p:txBody>
      </p:sp>
      <p:sp>
        <p:nvSpPr>
          <p:cNvPr id="16" name="Shape 49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sHAAAcBcAALMhAACAGQAAEAAAACYAAAAIAAAA//////////8="/>
              </a:ext>
            </a:extLst>
          </p:cNvSpPr>
          <p:nvPr/>
        </p:nvSpPr>
        <p:spPr>
          <a:xfrm>
            <a:off x="46609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49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RHZW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sHwAA2A4AADMkAADoEAAAEAAAACYAAAAIAAAA//////////8="/>
              </a:ext>
            </a:extLst>
          </p:cNvSpPr>
          <p:nvPr/>
        </p:nvSpPr>
        <p:spPr>
          <a:xfrm>
            <a:off x="5067300" y="2413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4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1cC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7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zqv8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3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3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YWM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ApIgAAUw0AACQ8AADgGgAAA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4" name="Group 363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IgdEk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7KgAA/BAAABI0AADSGAAAAAAAACYAAAAIAAAA//////////8="/>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363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waG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EKwAAGREAAIkyAAA/FAAAAAAAACYAAAAIAAAA//////////8="/>
                  </a:ext>
                </a:extLst>
              </p:cNvSpPr>
              <p:nvPr/>
            </p:nvSpPr>
            <p:spPr>
              <a:xfrm>
                <a:off x="7114540" y="2779395"/>
                <a:ext cx="1100455" cy="51181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4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3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CkiAADgGgAAA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3641"/>
            <p:cNvGrpSpPr>
              <a:extLst>
                <a:ext uri="smNativeData">
                  <pr:smNativeData xmlns:pr="smNativeData" val="SMDATA_7_nYDcXBMAAAAlAAAAAQAAAA8BAAAAkAAAAEgAAACQAAAASAAAAAAAAAAAAAAAAAAAABcAAAAUAAAAAAAAAAAAAAD/fwAA/38AAAAAAAAJAAAABAAAABAnAAAMAAAAEAAAAAAAAAAAAAAAA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3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nEQAA/BAAAAIbAADUGAAAAAAAACYAAAAIAAAA//////////8="/>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364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gD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wEgAAGREAAHkZAABAFAAAAAAAACYAAAAIAAAA//////////8="/>
                  </a:ext>
                </a:extLst>
              </p:cNvSpPr>
              <p:nvPr/>
            </p:nvSpPr>
            <p:spPr>
              <a:xfrm>
                <a:off x="3037840" y="2779395"/>
                <a:ext cx="1102995" cy="512445"/>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rCAAALI7AACpIgAAECAAACYAAAAIAAAA//////////8="/>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Specify a substitution model for each pre-specified data subset</a:t>
            </a: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k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BEAAPMUAADwGgAAmBYAABAAAAAmAAAACAAAAP//////////"/>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yoAAPMUAADnMwAAlxYAABAAAAAmAAAACAAAAP//////////"/>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6" name="Shape 36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BRIAAAECAAACYAAAAIAAAA//////////8="/>
              </a:ext>
            </a:extLst>
          </p:cNvSpPr>
          <p:nvPr/>
        </p:nvSpPr>
        <p:spPr>
          <a:xfrm>
            <a:off x="639445" y="4930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Define two or more  data subsets that are likely to capture substitution process heterogeneity</a:t>
            </a:r>
          </a:p>
        </p:txBody>
      </p:sp>
      <p:sp>
        <p:nvSpPr>
          <p:cNvPr id="17" name="Shape 36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18" name="Shape 36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NxKL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7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3654"/>
          <p:cNvGrpSpPr>
            <a:extLst>
              <a:ext uri="smNativeData">
                <pr:smNativeData xmlns:pr="smNativeData" val="SMDATA_7_nYDcXBMAAAAlAAAAAQAAAA8BAAAAkAAAAEgAAACQAAAASAAAAAAAAAAAAAAAAAAAABcAAAAUAAAAAAAAAAAAAAD/fwAA/38AAAAAAAAJAAAABAAAAGCp8wUMAAAAEAAAAAAAAAAAAAAAA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6" name="Shape 365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h8wU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ApIgAAUw0AACQ8AADgGgAAA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3" name="Group 3653"/>
            <p:cNvGrpSpPr>
              <a:extLst>
                <a:ext uri="smNativeData">
                  <pr:smNativeData xmlns:pr="smNativeData" val="SMDATA_7_nYDcXBMAAAAlAAAAAQAAAA8BAAAAkAAAAEgAAACQAAAASAAAAAAAAAAAAAAAAAAAABcAAAAUAAAAAAAAAAAAAAD/fwAA/38AAAAAAAAJAAAABAAAABCkcgMMAAAAEAAAAAAAAAAAAAAAAAAAAAA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5" name="Shape 365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ANSQM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7KgAA/BAAABI0AADSGAAAAAAAACYAAAAIAAAA//////////8="/>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365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RQ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EKwAAGREAAIkyAAA/FAAAAAAAACYAAAAIAAAA//////////8="/>
                  </a:ext>
                </a:extLst>
              </p:cNvSpPr>
              <p:nvPr/>
            </p:nvSpPr>
            <p:spPr>
              <a:xfrm>
                <a:off x="7114540" y="2779395"/>
                <a:ext cx="1100455" cy="51181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pic>
        <p:nvPicPr>
          <p:cNvPr id="7"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ojoX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grpSp>
        <p:nvGrpSpPr>
          <p:cNvPr id="8" name="Group 366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5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SGg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CkiAADgGgAAA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3659"/>
            <p:cNvGrpSpPr>
              <a:extLst>
                <a:ext uri="smNativeData">
                  <pr:smNativeData xmlns:pr="smNativeData" val="SMDATA_7_nYDcXBMAAAAlAAAAAQAAAA8BAAAAkAAAAEgAAACQAAAASAAAAAAAAAAAAAAAAAAAABcAAAAUAAAAAAAAAAAAAAD/fwAA/38AAAAAAAAJAAAABAAAAMZ7fcwMAAAAEAAAAAAAAAAAAAAAA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IF+7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nEQAA/BAAAAIbAADUGAAAAAAAACYAAAAIAAAA//////////8="/>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365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wEgAAGREAAHkZAABAFAAAAAAAACYAAAAIAAAA//////////8="/>
                  </a:ext>
                </a:extLst>
              </p:cNvSpPr>
              <p:nvPr/>
            </p:nvSpPr>
            <p:spPr>
              <a:xfrm>
                <a:off x="3037840" y="2779395"/>
                <a:ext cx="1102995" cy="512445"/>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BEAAPMUAADwGgAAmBYAABAAAAAmAAAACAAAAP//////////"/>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sp>
        <p:nvSpPr>
          <p:cNvPr id="14" name="Shape 36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BCMAALI7AAABJQAAECAAACYAAAAIAAAA//////////8="/>
              </a:ext>
            </a:extLst>
          </p:cNvSpPr>
          <p:nvPr/>
        </p:nvSpPr>
        <p:spPr>
          <a:xfrm>
            <a:off x="639445" y="569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Estimate parameters of each model from sites in the corresponding data subset</a:t>
            </a:r>
          </a:p>
        </p:txBody>
      </p:sp>
      <p:sp>
        <p:nvSpPr>
          <p:cNvPr id="15" name="Shape 366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H9/fwDc3uADzMzMAMDA/wB/f38AAAAAAAAAAAAAAAAAAAAAAAAAAAAhAAAAGAAAABQAAAApIgAAUw0AACQ8AADgGgAAE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366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BU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6KgAA/BAAABI0AADSGAAAEAAAACYAAAAIAAAA//////////8="/>
              </a:ext>
            </a:extLst>
          </p:cNvSpPr>
          <p:nvPr/>
        </p:nvSpPr>
        <p:spPr>
          <a:xfrm>
            <a:off x="6864350" y="2760980"/>
            <a:ext cx="1600200"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366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DKwAAGBEAAIkyAAA/FAAAEAAAACYAAAAIAAAA//////////8="/>
              </a:ext>
            </a:extLst>
          </p:cNvSpPr>
          <p:nvPr/>
        </p:nvSpPr>
        <p:spPr>
          <a:xfrm>
            <a:off x="7113905" y="2778760"/>
            <a:ext cx="1101090" cy="512445"/>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pic>
        <p:nvPicPr>
          <p:cNvPr id="1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yoAAPMUAADnMwAAlxYAABAAAAAmAAAACAAAAP//////////"/>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9" name="Shape 36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rCAAALI7AACpIgAAECAAACYAAAAIAAAA//////////8="/>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Specify a substitution model for each pre-specified data subset</a:t>
            </a:r>
          </a:p>
        </p:txBody>
      </p:sp>
      <p:sp>
        <p:nvSpPr>
          <p:cNvPr id="20" name="Shape 36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BRIAAAECAAACYAAAAIAAAA//////////8="/>
              </a:ext>
            </a:extLst>
          </p:cNvSpPr>
          <p:nvPr/>
        </p:nvSpPr>
        <p:spPr>
          <a:xfrm>
            <a:off x="639445" y="4930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Define two or more  data subsets that are likely to capture substitution process heterogeneity</a:t>
            </a:r>
          </a:p>
        </p:txBody>
      </p:sp>
      <p:sp>
        <p:nvSpPr>
          <p:cNvPr id="21" name="Shape 36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22" name="Shape 36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7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cWyM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MkIAACAPgAASh4AABAAAAAmAAAACAAAAP//////////"/>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77"/>
          <p:cNvGrpSpPr>
            <a:extLst>
              <a:ext uri="smNativeData">
                <pr:smNativeData xmlns:pr="smNativeData" val="SMDATA_7_nYDcXBMAAAAlAAAAAQAAAA8BAAAAkAAAAEgAAACQAAAASAAAAAAAAAAAAAAAAAAAABcAAAAUAAAAAAAAAAAAAAD/fwAA/38AAAAAAAAJAAAABAAAAAABAAAMAAAAEAAAAAAAAAAAAAAAA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7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6wuBw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ApIgAAUw0AACQ8AADgGgAAAAAAACYAAAAIAAAA//////////8="/>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4" name="Group 3676"/>
            <p:cNvGrpSpPr>
              <a:extLst>
                <a:ext uri="smNativeData">
                  <pr:smNativeData xmlns:pr="smNativeData" val="SMDATA_7_nYDcXBMAAAAlAAAAAQAAAA8BAAAAkAAAAEgAAACQAAAASAAAAAAAAAAAAAAAAAAAABcAAAAUAAAAAAAAAAAAAAD/fwAA/38AAAAAAAAJAAAABAAAAIAAAAAMAAAAEAAAAAAAAAAAAAAAAAAAAAA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7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b6XIU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A7KgAA/BAAABI0AADSGAAAAAAAACYAAAAIAAAA//////////8="/>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367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EKwAAGREAAIkyAAA/FAAAAAAAACYAAAAIAAAA//////////8="/>
                  </a:ext>
                </a:extLst>
              </p:cNvSpPr>
              <p:nvPr/>
            </p:nvSpPr>
            <p:spPr>
              <a:xfrm>
                <a:off x="7114540" y="2779395"/>
                <a:ext cx="1100455" cy="51181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8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mc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ACgAAUw0AACkiAADgGgAAAAAAACYAAAAIAAAA//////////8="/>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3681"/>
            <p:cNvGrpSpPr>
              <a:extLst>
                <a:ext uri="smNativeData">
                  <pr:smNativeData xmlns:pr="smNativeData" val="SMDATA_7_nYDcXBMAAAAlAAAAAQAAAA8BAAAAkAAAAEgAAACQAAAASAAAAAAAAAAAAAAAAAAAABcAAAAUAAAAAAAAAAAAAAD/fwAA/38AAAAAAAAJAAAABAAAADp0eEIMAAAAEAAAAAAAAAAAAAAAA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gdmE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nEQAA/BAAAAIbAADUGAAAAAAAACYAAAAIAAAA//////////8="/>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368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wEgAAGREAAHkZAABAFAAAAAAAACYAAAAIAAAA//////////8="/>
                  </a:ext>
                </a:extLst>
              </p:cNvSpPr>
              <p:nvPr/>
            </p:nvSpPr>
            <p:spPr>
              <a:xfrm>
                <a:off x="3037840" y="2779395"/>
                <a:ext cx="1102995" cy="512445"/>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vYTp4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YBEAAPMUAADwGgAAmBYAABAAAAAmAAAACAAAAP//////////"/>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1dGVy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yoAAPMUAADnMwAAlxYAABAAAAAmAAAACAAAAP//////////"/>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grpSp>
        <p:nvGrpSpPr>
          <p:cNvPr id="15" name="Group 3820"/>
          <p:cNvGrpSpPr>
            <a:extLst>
              <a:ext uri="smNativeData">
                <pr:smNativeData xmlns:pr="smNativeData" val="SMDATA_7_nYDcXBMAAAAlAAAAAQAAAA8BAAAAkAAAAEgAAACQAAAASAAAAAAAAAAAAAAAAAAAABcAAAAUAAAAAAAAAAAAAAD/fwAA/38AAAAAAAAJAAAABAAAAD0iMTIMAAAAEAAAAAAAAAAAAAAAAAAAAAAAAAAfAAAAVAAAAAAAAAAAAAAAAAAAAAAAAAAAAAAAAAAAAAAAAAAAAAAAAAAAAAAAAAAAAAAAAAAAAAAAAAAAAAAAAAAAAAAAAAAAAAAAAAAAAAAAAAAAAAAAAAAAACEAAAAYAAAAFAAAADwKAABiDQAA4zsAAOoaAAAQAAAAJgAAAAgAAAD/////AAAAAA=="/>
              </a:ext>
            </a:extLst>
          </p:cNvGrpSpPr>
          <p:nvPr/>
        </p:nvGrpSpPr>
        <p:grpSpPr>
          <a:xfrm>
            <a:off x="1663700" y="2175510"/>
            <a:ext cx="8071485" cy="2199640"/>
            <a:chOff x="1663700" y="2175510"/>
            <a:chExt cx="8071485" cy="2199640"/>
          </a:xfrm>
        </p:grpSpPr>
        <p:grpSp>
          <p:nvGrpSpPr>
            <p:cNvPr id="19" name="Group 3816"/>
            <p:cNvGrpSpPr>
              <a:extLst>
                <a:ext uri="smNativeData">
                  <pr:smNativeData xmlns:pr="smNativeData" val="SMDATA_7_nYDcXBMAAAAlAAAAAQAAAA8BAAAAkAAAAEgAAACQAAAASAAAAAAAAAAAAAAAAAAAABcAAAAUAAAAAAAAAAAAAAD/fwAA/38AAAAAAAAJAAAABAAAAHlsZS8MAAAAEAAAAAAAAAAAAAAAAAAAAAAAAA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grpSp>
            <p:nvGrpSpPr>
              <p:cNvPr id="26" name="Group 3809"/>
              <p:cNvGrpSpPr>
                <a:extLst>
                  <a:ext uri="smNativeData">
                    <pr:smNativeData xmlns:pr="smNativeData" val="SMDATA_7_nYDcXBMAAAAlAAAAAQAAAA8BAAAAkAAAAEgAAACQAAAASAAAAAAAAAAAAAAAAAAAABcAAAAUAAAAAAAAAAAAAAD/fwAA/38AAAAAAAAJAAAABAAAAHZTcFAMAAAAEAAAAAAAAAAAAAAAAAAAAAAAAA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sp>
              <p:nvSpPr>
                <p:cNvPr id="150" name="Shape 368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F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8CgAAYg0AADwKAADqGgAAAAAAACYAAAAIAAAA//////////8="/>
                    </a:ext>
                  </a:extLst>
                </p:cNvSpPr>
                <p:nvPr/>
              </p:nvSpPr>
              <p:spPr>
                <a:xfrm flipV="1">
                  <a:off x="16637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9" name="Shape 36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sC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jCgAAYg0AAKMKAADqGgAAAAAAACYAAAAIAAAA//////////8="/>
                    </a:ext>
                  </a:extLst>
                </p:cNvSpPr>
                <p:nvPr/>
              </p:nvSpPr>
              <p:spPr>
                <a:xfrm flipV="1">
                  <a:off x="17291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8" name="Shape 36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O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LCwAAYg0AAAsLAADqGgAAAAAAACYAAAAIAAAA//////////8="/>
                    </a:ext>
                  </a:extLst>
                </p:cNvSpPr>
                <p:nvPr/>
              </p:nvSpPr>
              <p:spPr>
                <a:xfrm flipV="1">
                  <a:off x="17951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7" name="Shape 368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yCwAAYg0AAHILAADqGgAAAAAAACYAAAAIAAAA//////////8="/>
                    </a:ext>
                  </a:extLst>
                </p:cNvSpPr>
                <p:nvPr/>
              </p:nvSpPr>
              <p:spPr>
                <a:xfrm flipV="1">
                  <a:off x="1860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6" name="Shape 368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f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aCwAAYg0AANoLAADqGgAAAAAAACYAAAAIAAAA//////////8="/>
                    </a:ext>
                  </a:extLst>
                </p:cNvSpPr>
                <p:nvPr/>
              </p:nvSpPr>
              <p:spPr>
                <a:xfrm flipV="1">
                  <a:off x="19265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5" name="Shape 36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pY1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BDAAAYg0AAEEMAADqGgAAAAAAACYAAAAIAAAA//////////8="/>
                    </a:ext>
                  </a:extLst>
                </p:cNvSpPr>
                <p:nvPr/>
              </p:nvSpPr>
              <p:spPr>
                <a:xfrm flipV="1">
                  <a:off x="1991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4" name="Shape 36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Mj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pDAAAYg0AAKkMAADqGgAAAAAAACYAAAAIAAAA//////////8="/>
                    </a:ext>
                  </a:extLst>
                </p:cNvSpPr>
                <p:nvPr/>
              </p:nvSpPr>
              <p:spPr>
                <a:xfrm flipV="1">
                  <a:off x="20580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3" name="Shape 369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BMD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QDQAAYg0AABANAADqGgAAAAAAACYAAAAIAAAA//////////8="/>
                    </a:ext>
                  </a:extLst>
                </p:cNvSpPr>
                <p:nvPr/>
              </p:nvSpPr>
              <p:spPr>
                <a:xfrm flipV="1">
                  <a:off x="2123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2" name="Shape 369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3DQAAYg0AAHcNAADqGgAAAAAAACYAAAAIAAAA//////////8="/>
                    </a:ext>
                  </a:extLst>
                </p:cNvSpPr>
                <p:nvPr/>
              </p:nvSpPr>
              <p:spPr>
                <a:xfrm flipV="1">
                  <a:off x="2188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1" name="Shape 369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5MD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fDQAAYg0AAN8NAADqGgAAAAAAACYAAAAIAAAA//////////8="/>
                    </a:ext>
                  </a:extLst>
                </p:cNvSpPr>
                <p:nvPr/>
              </p:nvSpPr>
              <p:spPr>
                <a:xfrm flipV="1">
                  <a:off x="22548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0" name="Shape 369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GDgAAYg0AAEYOAADqGgAAAAAAACYAAAAIAAAA//////////8="/>
                    </a:ext>
                  </a:extLst>
                </p:cNvSpPr>
                <p:nvPr/>
              </p:nvSpPr>
              <p:spPr>
                <a:xfrm flipV="1">
                  <a:off x="2320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9" name="Shape 36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uDgAAYg0AAK4OAADqGgAAAAAAACYAAAAIAAAA//////////8="/>
                    </a:ext>
                  </a:extLst>
                </p:cNvSpPr>
                <p:nvPr/>
              </p:nvSpPr>
              <p:spPr>
                <a:xfrm flipV="1">
                  <a:off x="23863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8" name="Shape 36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IG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VDwAAYg0AABUPAADqGgAAAAAAACYAAAAIAAAA//////////8="/>
                    </a:ext>
                  </a:extLst>
                </p:cNvSpPr>
                <p:nvPr/>
              </p:nvSpPr>
              <p:spPr>
                <a:xfrm flipV="1">
                  <a:off x="2451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7" name="Shape 36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9DwAAYg0AAH0PAADqGgAAAAAAACYAAAAIAAAA//////////8="/>
                    </a:ext>
                  </a:extLst>
                </p:cNvSpPr>
                <p:nvPr/>
              </p:nvSpPr>
              <p:spPr>
                <a:xfrm flipV="1">
                  <a:off x="25177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6" name="Shape 36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kDwAAYg0AAOQPAADqGgAAAAAAACYAAAAIAAAA//////////8="/>
                    </a:ext>
                  </a:extLst>
                </p:cNvSpPr>
                <p:nvPr/>
              </p:nvSpPr>
              <p:spPr>
                <a:xfrm flipV="1">
                  <a:off x="2583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5" name="Shape 370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LEAAAYg0AAEsQAADqGgAAAAAAACYAAAAIAAAA//////////8="/>
                    </a:ext>
                  </a:extLst>
                </p:cNvSpPr>
                <p:nvPr/>
              </p:nvSpPr>
              <p:spPr>
                <a:xfrm flipV="1">
                  <a:off x="2648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4" name="Shape 37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zEAAAYg0AALMQAADqGgAAAAAAACYAAAAIAAAA//////////8="/>
                    </a:ext>
                  </a:extLst>
                </p:cNvSpPr>
                <p:nvPr/>
              </p:nvSpPr>
              <p:spPr>
                <a:xfrm flipV="1">
                  <a:off x="27146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3" name="Shape 370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aEQAAYg0AABoRAADqGgAAAAAAACYAAAAIAAAA//////////8="/>
                    </a:ext>
                  </a:extLst>
                </p:cNvSpPr>
                <p:nvPr/>
              </p:nvSpPr>
              <p:spPr>
                <a:xfrm flipV="1">
                  <a:off x="2780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2" name="Shape 37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RANo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CEQAAYg0AAIIRAADqGgAAAAAAACYAAAAIAAAA//////////8="/>
                    </a:ext>
                  </a:extLst>
                </p:cNvSpPr>
                <p:nvPr/>
              </p:nvSpPr>
              <p:spPr>
                <a:xfrm flipV="1">
                  <a:off x="28460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1" name="Shape 37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qAP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pEQAAYg0AAOkRAADqGgAAAAAAACYAAAAIAAAA//////////8="/>
                    </a:ext>
                  </a:extLst>
                </p:cNvSpPr>
                <p:nvPr/>
              </p:nvSpPr>
              <p:spPr>
                <a:xfrm flipV="1">
                  <a:off x="2911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0" name="Shape 370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EgAAYg0AAFESAADqGgAAAAAAACYAAAAIAAAA//////////8="/>
                    </a:ext>
                  </a:extLst>
                </p:cNvSpPr>
                <p:nvPr/>
              </p:nvSpPr>
              <p:spPr>
                <a:xfrm flipV="1">
                  <a:off x="29775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9" name="Shape 370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4EgAAYg0AALgSAADqGgAAAAAAACYAAAAIAAAA//////////8="/>
                    </a:ext>
                  </a:extLst>
                </p:cNvSpPr>
                <p:nvPr/>
              </p:nvSpPr>
              <p:spPr>
                <a:xfrm flipV="1">
                  <a:off x="3042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8" name="Shape 370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fEwAAYg0AAB8TAADqGgAAAAAAACYAAAAIAAAA//////////8="/>
                    </a:ext>
                  </a:extLst>
                </p:cNvSpPr>
                <p:nvPr/>
              </p:nvSpPr>
              <p:spPr>
                <a:xfrm flipV="1">
                  <a:off x="3108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7" name="Shape 37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iQ2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HEwAAYg0AAIcTAADqGgAAAAAAACYAAAAIAAAA//////////8="/>
                    </a:ext>
                  </a:extLst>
                </p:cNvSpPr>
                <p:nvPr/>
              </p:nvSpPr>
              <p:spPr>
                <a:xfrm flipV="1">
                  <a:off x="31743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6" name="Shape 37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iZW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uEwAAYg0AAO4TAADqGgAAAAAAACYAAAAIAAAA//////////8="/>
                    </a:ext>
                  </a:extLst>
                </p:cNvSpPr>
                <p:nvPr/>
              </p:nvSpPr>
              <p:spPr>
                <a:xfrm flipV="1">
                  <a:off x="3239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5" name="Shape 371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WFAAAYg0AAFYUAADqGgAAAAAAACYAAAAIAAAA//////////8="/>
                    </a:ext>
                  </a:extLst>
                </p:cNvSpPr>
                <p:nvPr/>
              </p:nvSpPr>
              <p:spPr>
                <a:xfrm flipV="1">
                  <a:off x="33058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4" name="Shape 371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9FAAAYg0AAL0UAADqGgAAAAAAACYAAAAIAAAA//////////8="/>
                    </a:ext>
                  </a:extLst>
                </p:cNvSpPr>
                <p:nvPr/>
              </p:nvSpPr>
              <p:spPr>
                <a:xfrm flipV="1">
                  <a:off x="3371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3" name="Shape 371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wPj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kFQAAYg0AACQVAADqGgAAAAAAACYAAAAIAAAA//////////8="/>
                    </a:ext>
                  </a:extLst>
                </p:cNvSpPr>
                <p:nvPr/>
              </p:nvSpPr>
              <p:spPr>
                <a:xfrm flipV="1">
                  <a:off x="3436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2" name="Shape 371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G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MFQAAYg0AAIwVAADqGgAAAAAAACYAAAAIAAAA//////////8="/>
                    </a:ext>
                  </a:extLst>
                </p:cNvSpPr>
                <p:nvPr/>
              </p:nvSpPr>
              <p:spPr>
                <a:xfrm flipV="1">
                  <a:off x="3502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1" name="Shape 371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zFQAAYg0AAPMVAADqGgAAAAAAACYAAAAIAAAA//////////8="/>
                    </a:ext>
                  </a:extLst>
                </p:cNvSpPr>
                <p:nvPr/>
              </p:nvSpPr>
              <p:spPr>
                <a:xfrm flipV="1">
                  <a:off x="3568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0" name="Shape 371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bFgAAYg0AAFsWAADqGgAAAAAAACYAAAAIAAAA//////////8="/>
                    </a:ext>
                  </a:extLst>
                </p:cNvSpPr>
                <p:nvPr/>
              </p:nvSpPr>
              <p:spPr>
                <a:xfrm flipV="1">
                  <a:off x="36341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9" name="Shape 371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CFgAAYg0AAMIWAADqGgAAAAAAACYAAAAIAAAA//////////8="/>
                    </a:ext>
                  </a:extLst>
                </p:cNvSpPr>
                <p:nvPr/>
              </p:nvSpPr>
              <p:spPr>
                <a:xfrm flipV="1">
                  <a:off x="3699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8" name="Shape 371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iIi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qFwAAYg0AACoXAADqGgAAAAAAACYAAAAIAAAA//////////8="/>
                    </a:ext>
                  </a:extLst>
                </p:cNvSpPr>
                <p:nvPr/>
              </p:nvSpPr>
              <p:spPr>
                <a:xfrm flipV="1">
                  <a:off x="37655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7" name="Shape 371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RFwAAYg0AAJEXAADqGgAAAAAAACYAAAAIAAAA//////////8="/>
                    </a:ext>
                  </a:extLst>
                </p:cNvSpPr>
                <p:nvPr/>
              </p:nvSpPr>
              <p:spPr>
                <a:xfrm flipV="1">
                  <a:off x="3830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6" name="Shape 371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aH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4FwAAYg0AAPgXAADqGgAAAAAAACYAAAAIAAAA//////////8="/>
                    </a:ext>
                  </a:extLst>
                </p:cNvSpPr>
                <p:nvPr/>
              </p:nvSpPr>
              <p:spPr>
                <a:xfrm flipV="1">
                  <a:off x="3896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5" name="Shape 37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gGAAAYg0AAGAYAADqGgAAAAAAACYAAAAIAAAA//////////8="/>
                    </a:ext>
                  </a:extLst>
                </p:cNvSpPr>
                <p:nvPr/>
              </p:nvSpPr>
              <p:spPr>
                <a:xfrm flipV="1">
                  <a:off x="39624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4" name="Shape 372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H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6GAAAYg0AALoYAADqGgAAAAAAACYAAAAIAAAA//////////8="/>
                    </a:ext>
                  </a:extLst>
                </p:cNvSpPr>
                <p:nvPr/>
              </p:nvSpPr>
              <p:spPr>
                <a:xfrm flipV="1">
                  <a:off x="4019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3" name="Shape 372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hGQAAYg0AACEZAADqGgAAAAAAACYAAAAIAAAA//////////8="/>
                    </a:ext>
                  </a:extLst>
                </p:cNvSpPr>
                <p:nvPr/>
              </p:nvSpPr>
              <p:spPr>
                <a:xfrm flipV="1">
                  <a:off x="40849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2" name="Shape 372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W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JGQAAYg0AAIkZAADqGgAAAAAAACYAAAAIAAAA//////////8="/>
                    </a:ext>
                  </a:extLst>
                </p:cNvSpPr>
                <p:nvPr/>
              </p:nvSpPr>
              <p:spPr>
                <a:xfrm flipV="1">
                  <a:off x="4150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1" name="Shape 372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zcG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wGQAAYg0AAPAZAADqGgAAAAAAACYAAAAIAAAA//////////8="/>
                    </a:ext>
                  </a:extLst>
                </p:cNvSpPr>
                <p:nvPr/>
              </p:nvSpPr>
              <p:spPr>
                <a:xfrm flipV="1">
                  <a:off x="42164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0" name="Shape 372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HM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YGgAAYg0AAFgaAADqGgAAAAAAACYAAAAIAAAA//////////8="/>
                    </a:ext>
                  </a:extLst>
                </p:cNvSpPr>
                <p:nvPr/>
              </p:nvSpPr>
              <p:spPr>
                <a:xfrm flipV="1">
                  <a:off x="4282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9" name="Shape 37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Q9Ij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GgAAYg0AAL8aAADqGgAAAAAAACYAAAAIAAAA//////////8="/>
                    </a:ext>
                  </a:extLst>
                </p:cNvSpPr>
                <p:nvPr/>
              </p:nvSpPr>
              <p:spPr>
                <a:xfrm flipV="1">
                  <a:off x="4347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8" name="Shape 372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ucz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mGwAAYg0AACYbAADqGgAAAAAAACYAAAAIAAAA//////////8="/>
                    </a:ext>
                  </a:extLst>
                </p:cNvSpPr>
                <p:nvPr/>
              </p:nvSpPr>
              <p:spPr>
                <a:xfrm flipV="1">
                  <a:off x="44132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7" name="Shape 372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j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OGwAAYg0AAI4bAADqGgAAAAAAACYAAAAIAAAA//////////8="/>
                    </a:ext>
                  </a:extLst>
                </p:cNvSpPr>
                <p:nvPr/>
              </p:nvSpPr>
              <p:spPr>
                <a:xfrm flipV="1">
                  <a:off x="4479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6" name="Shape 372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1GwAAYg0AAPUbAADqGgAAAAAAACYAAAAIAAAA//////////8="/>
                    </a:ext>
                  </a:extLst>
                </p:cNvSpPr>
                <p:nvPr/>
              </p:nvSpPr>
              <p:spPr>
                <a:xfrm flipV="1">
                  <a:off x="45446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5" name="Shape 37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gdm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dHAAAYg0AAF0cAADqGgAAAAAAACYAAAAIAAAA//////////8="/>
                    </a:ext>
                  </a:extLst>
                </p:cNvSpPr>
                <p:nvPr/>
              </p:nvSpPr>
              <p:spPr>
                <a:xfrm flipV="1">
                  <a:off x="4610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4" name="Shape 373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EHAAAYg0AAMQcAADqGgAAAAAAACYAAAAIAAAA//////////8="/>
                    </a:ext>
                  </a:extLst>
                </p:cNvSpPr>
                <p:nvPr/>
              </p:nvSpPr>
              <p:spPr>
                <a:xfrm flipV="1">
                  <a:off x="46761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3" name="Shape 37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sHQAAYg0AACwdAADqGgAAAAAAACYAAAAIAAAA//////////8="/>
                    </a:ext>
                  </a:extLst>
                </p:cNvSpPr>
                <p:nvPr/>
              </p:nvSpPr>
              <p:spPr>
                <a:xfrm flipV="1">
                  <a:off x="4742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2" name="Shape 373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THQAAYg0AAJMdAADqGgAAAAAAACYAAAAIAAAA//////////8="/>
                    </a:ext>
                  </a:extLst>
                </p:cNvSpPr>
                <p:nvPr/>
              </p:nvSpPr>
              <p:spPr>
                <a:xfrm flipV="1">
                  <a:off x="4807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1" name="Shape 37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6HQAAYg0AAPodAADqGgAAAAAAACYAAAAIAAAA//////////8="/>
                    </a:ext>
                  </a:extLst>
                </p:cNvSpPr>
                <p:nvPr/>
              </p:nvSpPr>
              <p:spPr>
                <a:xfrm flipV="1">
                  <a:off x="48729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0" name="Shape 373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kZWY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iHgAAYg0AAGIeAADqGgAAAAAAACYAAAAIAAAA//////////8="/>
                    </a:ext>
                  </a:extLst>
                </p:cNvSpPr>
                <p:nvPr/>
              </p:nvSpPr>
              <p:spPr>
                <a:xfrm flipV="1">
                  <a:off x="4939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9" name="Shape 373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JHgAAYg0AAMkeAADqGgAAAAAAACYAAAAIAAAA//////////8="/>
                    </a:ext>
                  </a:extLst>
                </p:cNvSpPr>
                <p:nvPr/>
              </p:nvSpPr>
              <p:spPr>
                <a:xfrm flipV="1">
                  <a:off x="50044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8" name="Shape 373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xHwAAYg0AADEfAADqGgAAAAAAACYAAAAIAAAA//////////8="/>
                    </a:ext>
                  </a:extLst>
                </p:cNvSpPr>
                <p:nvPr/>
              </p:nvSpPr>
              <p:spPr>
                <a:xfrm flipV="1">
                  <a:off x="5070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7" name="Shape 373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0ZX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YHwAAYg0AAJgfAADqGgAAAAAAACYAAAAIAAAA//////////8="/>
                    </a:ext>
                  </a:extLst>
                </p:cNvSpPr>
                <p:nvPr/>
              </p:nvSpPr>
              <p:spPr>
                <a:xfrm flipV="1">
                  <a:off x="51358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6" name="Shape 373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G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AIAAAYg0AAAAgAADqGgAAAAAAACYAAAAIAAAA//////////8="/>
                    </a:ext>
                  </a:extLst>
                </p:cNvSpPr>
                <p:nvPr/>
              </p:nvSpPr>
              <p:spPr>
                <a:xfrm flipV="1">
                  <a:off x="5201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5" name="Shape 374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gdm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nIAAAYg0AAGcgAADqGgAAAAAAACYAAAAIAAAA//////////8="/>
                    </a:ext>
                  </a:extLst>
                </p:cNvSpPr>
                <p:nvPr/>
              </p:nvSpPr>
              <p:spPr>
                <a:xfrm flipV="1">
                  <a:off x="5267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4" name="Shape 374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OIAAAYg0AAM4gAADqGgAAAAAAACYAAAAIAAAA//////////8="/>
                    </a:ext>
                  </a:extLst>
                </p:cNvSpPr>
                <p:nvPr/>
              </p:nvSpPr>
              <p:spPr>
                <a:xfrm flipV="1">
                  <a:off x="53327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3" name="Shape 374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m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2IQAAYg0AADYhAADqGgAAAAAAACYAAAAIAAAA//////////8="/>
                    </a:ext>
                  </a:extLst>
                </p:cNvSpPr>
                <p:nvPr/>
              </p:nvSpPr>
              <p:spPr>
                <a:xfrm flipV="1">
                  <a:off x="5398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2" name="Shape 374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dIQAAYg0AAJ0hAADqGgAAAAAAACYAAAAIAAAA//////////8="/>
                    </a:ext>
                  </a:extLst>
                </p:cNvSpPr>
                <p:nvPr/>
              </p:nvSpPr>
              <p:spPr>
                <a:xfrm flipV="1">
                  <a:off x="54641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1" name="Shape 374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xIi8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FIgAAYg0AAAUiAADqGgAAAAAAACYAAAAIAAAA//////////8="/>
                    </a:ext>
                  </a:extLst>
                </p:cNvSpPr>
                <p:nvPr/>
              </p:nvSpPr>
              <p:spPr>
                <a:xfrm flipV="1">
                  <a:off x="5530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0" name="Shape 374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xzdC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sIgAAYg0AAGwiAADqGgAAAAAAACYAAAAIAAAA//////////8="/>
                    </a:ext>
                  </a:extLst>
                </p:cNvSpPr>
                <p:nvPr/>
              </p:nvSpPr>
              <p:spPr>
                <a:xfrm flipV="1">
                  <a:off x="5595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9" name="Shape 374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IGY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UIgAAYg0AANQiAADqGgAAAAAAACYAAAAIAAAA//////////8="/>
                    </a:ext>
                  </a:extLst>
                </p:cNvSpPr>
                <p:nvPr/>
              </p:nvSpPr>
              <p:spPr>
                <a:xfrm flipV="1">
                  <a:off x="5661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8" name="Shape 374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7IwAAYg0AADsjAADqGgAAAAAAACYAAAAIAAAA//////////8="/>
                    </a:ext>
                  </a:extLst>
                </p:cNvSpPr>
                <p:nvPr/>
              </p:nvSpPr>
              <p:spPr>
                <a:xfrm flipV="1">
                  <a:off x="5727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7" name="Shape 374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iIwAAYg0AAKIjAADqGgAAAAAAACYAAAAIAAAA//////////8="/>
                    </a:ext>
                  </a:extLst>
                </p:cNvSpPr>
                <p:nvPr/>
              </p:nvSpPr>
              <p:spPr>
                <a:xfrm flipV="1">
                  <a:off x="57924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6" name="Shape 37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udW0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KJAAAYg0AAAokAADqGgAAAAAAACYAAAAIAAAA//////////8="/>
                    </a:ext>
                  </a:extLst>
                </p:cNvSpPr>
                <p:nvPr/>
              </p:nvSpPr>
              <p:spPr>
                <a:xfrm flipV="1">
                  <a:off x="5858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5" name="Shape 37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xJAAAYg0AAHEkAADqGgAAAAAAACYAAAAIAAAA//////////8="/>
                    </a:ext>
                  </a:extLst>
                </p:cNvSpPr>
                <p:nvPr/>
              </p:nvSpPr>
              <p:spPr>
                <a:xfrm flipV="1">
                  <a:off x="59239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4" name="Shape 375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ZJAAAYg0AANkkAADqGgAAAAAAACYAAAAIAAAA//////////8="/>
                    </a:ext>
                  </a:extLst>
                </p:cNvSpPr>
                <p:nvPr/>
              </p:nvSpPr>
              <p:spPr>
                <a:xfrm flipV="1">
                  <a:off x="5989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3" name="Shape 375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AJQAAYg0AAEAlAADqGgAAAAAAACYAAAAIAAAA//////////8="/>
                    </a:ext>
                  </a:extLst>
                </p:cNvSpPr>
                <p:nvPr/>
              </p:nvSpPr>
              <p:spPr>
                <a:xfrm flipV="1">
                  <a:off x="6055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2" name="Shape 375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nJQAAYg0AAKclAADqGgAAAAAAACYAAAAIAAAA//////////8="/>
                    </a:ext>
                  </a:extLst>
                </p:cNvSpPr>
                <p:nvPr/>
              </p:nvSpPr>
              <p:spPr>
                <a:xfrm flipV="1">
                  <a:off x="6120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1" name="Shape 37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3MD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PJgAAYg0AAA8mAADqGgAAAAAAACYAAAAIAAAA//////////8="/>
                    </a:ext>
                  </a:extLst>
                </p:cNvSpPr>
                <p:nvPr/>
              </p:nvSpPr>
              <p:spPr>
                <a:xfrm flipV="1">
                  <a:off x="61868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0" name="Shape 375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Rjk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2JgAAYg0AAHYmAADqGgAAAAAAACYAAAAIAAAA//////////8="/>
                    </a:ext>
                  </a:extLst>
                </p:cNvSpPr>
                <p:nvPr/>
              </p:nvSpPr>
              <p:spPr>
                <a:xfrm flipV="1">
                  <a:off x="62522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9" name="Shape 375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eJgAAYg0AAN4mAADqGgAAAAAAACYAAAAIAAAA//////////8="/>
                    </a:ext>
                  </a:extLst>
                </p:cNvSpPr>
                <p:nvPr/>
              </p:nvSpPr>
              <p:spPr>
                <a:xfrm flipV="1">
                  <a:off x="63182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8" name="Shape 375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MJwAAYg0AAEwnAADqGgAAAAAAACYAAAAIAAAA//////////8="/>
                    </a:ext>
                  </a:extLst>
                </p:cNvSpPr>
                <p:nvPr/>
              </p:nvSpPr>
              <p:spPr>
                <a:xfrm flipV="1">
                  <a:off x="63881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7" name="Shape 375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Hc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zJwAAYg0AALMnAADqGgAAAAAAACYAAAAIAAAA//////////8="/>
                    </a:ext>
                  </a:extLst>
                </p:cNvSpPr>
                <p:nvPr/>
              </p:nvSpPr>
              <p:spPr>
                <a:xfrm flipV="1">
                  <a:off x="64535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6" name="Shape 375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bKAAAYg0AABsoAADqGgAAAAAAACYAAAAIAAAA//////////8="/>
                    </a:ext>
                  </a:extLst>
                </p:cNvSpPr>
                <p:nvPr/>
              </p:nvSpPr>
              <p:spPr>
                <a:xfrm flipV="1">
                  <a:off x="65195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5" name="Shape 376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9Ij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CKAAAYg0AAIIoAADqGgAAAAAAACYAAAAIAAAA//////////8="/>
                    </a:ext>
                  </a:extLst>
                </p:cNvSpPr>
                <p:nvPr/>
              </p:nvSpPr>
              <p:spPr>
                <a:xfrm flipV="1">
                  <a:off x="65849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4" name="Shape 376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pKAAAYg0AAOkoAADqGgAAAAAAACYAAAAIAAAA//////////8="/>
                    </a:ext>
                  </a:extLst>
                </p:cNvSpPr>
                <p:nvPr/>
              </p:nvSpPr>
              <p:spPr>
                <a:xfrm flipV="1">
                  <a:off x="66503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3" name="Shape 376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GNzM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KQAAYg0AAFEpAADqGgAAAAAAACYAAAAIAAAA//////////8="/>
                    </a:ext>
                  </a:extLst>
                </p:cNvSpPr>
                <p:nvPr/>
              </p:nvSpPr>
              <p:spPr>
                <a:xfrm flipV="1">
                  <a:off x="67163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2" name="Shape 37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4KQAAYg0AALgpAADqGgAAAAAAACYAAAAIAAAA//////////8="/>
                    </a:ext>
                  </a:extLst>
                </p:cNvSpPr>
                <p:nvPr/>
              </p:nvSpPr>
              <p:spPr>
                <a:xfrm flipV="1">
                  <a:off x="67818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1" name="Shape 376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v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gKgAAYg0AACAqAADqGgAAAAAAACYAAAAIAAAA//////////8="/>
                    </a:ext>
                  </a:extLst>
                </p:cNvSpPr>
                <p:nvPr/>
              </p:nvSpPr>
              <p:spPr>
                <a:xfrm flipV="1">
                  <a:off x="68478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0" name="Shape 37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HKgAAYg0AAIcqAADqGgAAAAAAACYAAAAIAAAA//////////8="/>
                    </a:ext>
                  </a:extLst>
                </p:cNvSpPr>
                <p:nvPr/>
              </p:nvSpPr>
              <p:spPr>
                <a:xfrm flipV="1">
                  <a:off x="69132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9" name="Shape 37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vKgAAYg0AAO8qAADqGgAAAAAAACYAAAAIAAAA//////////8="/>
                    </a:ext>
                  </a:extLst>
                </p:cNvSpPr>
                <p:nvPr/>
              </p:nvSpPr>
              <p:spPr>
                <a:xfrm flipV="1">
                  <a:off x="69792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8" name="Shape 376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i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WKwAAYg0AAFYrAADqGgAAAAAAACYAAAAIAAAA//////////8="/>
                    </a:ext>
                  </a:extLst>
                </p:cNvSpPr>
                <p:nvPr/>
              </p:nvSpPr>
              <p:spPr>
                <a:xfrm flipV="1">
                  <a:off x="70446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7" name="Shape 376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9KwAAYg0AAL0rAADqGgAAAAAAACYAAAAIAAAA//////////8="/>
                    </a:ext>
                  </a:extLst>
                </p:cNvSpPr>
                <p:nvPr/>
              </p:nvSpPr>
              <p:spPr>
                <a:xfrm flipV="1">
                  <a:off x="71100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6" name="Shape 37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lLAAAYg0AACUsAADqGgAAAAAAACYAAAAIAAAA//////////8="/>
                    </a:ext>
                  </a:extLst>
                </p:cNvSpPr>
                <p:nvPr/>
              </p:nvSpPr>
              <p:spPr>
                <a:xfrm flipV="1">
                  <a:off x="71761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5" name="Shape 37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3My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MLAAAYg0AAIwsAADqGgAAAAAAACYAAAAIAAAA//////////8="/>
                    </a:ext>
                  </a:extLst>
                </p:cNvSpPr>
                <p:nvPr/>
              </p:nvSpPr>
              <p:spPr>
                <a:xfrm flipV="1">
                  <a:off x="72415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4" name="Shape 37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mM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0LAAAYg0AAPQsAADqGgAAAAAAACYAAAAIAAAA//////////8="/>
                    </a:ext>
                  </a:extLst>
                </p:cNvSpPr>
                <p:nvPr/>
              </p:nvSpPr>
              <p:spPr>
                <a:xfrm flipV="1">
                  <a:off x="73075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3" name="Shape 377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4Qm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bLQAAYg0AAFstAADqGgAAAAAAACYAAAAIAAAA//////////8="/>
                    </a:ext>
                  </a:extLst>
                </p:cNvSpPr>
                <p:nvPr/>
              </p:nvSpPr>
              <p:spPr>
                <a:xfrm flipV="1">
                  <a:off x="73729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2" name="Shape 377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YO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DLQAAYg0AAMMtAADqGgAAAAAAACYAAAAIAAAA//////////8="/>
                    </a:ext>
                  </a:extLst>
                </p:cNvSpPr>
                <p:nvPr/>
              </p:nvSpPr>
              <p:spPr>
                <a:xfrm flipV="1">
                  <a:off x="74390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1" name="Shape 377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qLgAAYg0AACouAADqGgAAAAAAACYAAAAIAAAA//////////8="/>
                    </a:ext>
                  </a:extLst>
                </p:cNvSpPr>
                <p:nvPr/>
              </p:nvSpPr>
              <p:spPr>
                <a:xfrm flipV="1">
                  <a:off x="75044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0" name="Shape 377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RLgAAYg0AAJEuAADqGgAAAAAAACYAAAAIAAAA//////////8="/>
                    </a:ext>
                  </a:extLst>
                </p:cNvSpPr>
                <p:nvPr/>
              </p:nvSpPr>
              <p:spPr>
                <a:xfrm flipV="1">
                  <a:off x="75698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9" name="Shape 377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mZWM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5LgAAYg0AAPkuAADqGgAAAAAAACYAAAAIAAAA//////////8="/>
                    </a:ext>
                  </a:extLst>
                </p:cNvSpPr>
                <p:nvPr/>
              </p:nvSpPr>
              <p:spPr>
                <a:xfrm flipV="1">
                  <a:off x="76358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8" name="Shape 377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gLwAAYg0AAGAvAADqGgAAAAAAACYAAAAIAAAA//////////8="/>
                    </a:ext>
                  </a:extLst>
                </p:cNvSpPr>
                <p:nvPr/>
              </p:nvSpPr>
              <p:spPr>
                <a:xfrm flipV="1">
                  <a:off x="77012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7" name="Shape 377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MD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ILwAAYg0AAMgvAADqGgAAAAAAACYAAAAIAAAA//////////8="/>
                    </a:ext>
                  </a:extLst>
                </p:cNvSpPr>
                <p:nvPr/>
              </p:nvSpPr>
              <p:spPr>
                <a:xfrm flipV="1">
                  <a:off x="77673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6" name="Shape 37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vMAAAYg0AAC8wAADqGgAAAAAAACYAAAAIAAAA//////////8="/>
                    </a:ext>
                  </a:extLst>
                </p:cNvSpPr>
                <p:nvPr/>
              </p:nvSpPr>
              <p:spPr>
                <a:xfrm flipV="1">
                  <a:off x="78327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5" name="Shape 378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Ii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XMAAAYg0AAJcwAADqGgAAAAAAACYAAAAIAAAA//////////8="/>
                    </a:ext>
                  </a:extLst>
                </p:cNvSpPr>
                <p:nvPr/>
              </p:nvSpPr>
              <p:spPr>
                <a:xfrm flipV="1">
                  <a:off x="7898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4" name="Shape 378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Zm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MAAAYg0AAP4wAADqGgAAAAAAACYAAAAIAAAA//////////8="/>
                    </a:ext>
                  </a:extLst>
                </p:cNvSpPr>
                <p:nvPr/>
              </p:nvSpPr>
              <p:spPr>
                <a:xfrm flipV="1">
                  <a:off x="79641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3" name="Shape 378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lMQAAYg0AAGUxAADqGgAAAAAAACYAAAAIAAAA//////////8="/>
                    </a:ext>
                  </a:extLst>
                </p:cNvSpPr>
                <p:nvPr/>
              </p:nvSpPr>
              <p:spPr>
                <a:xfrm flipV="1">
                  <a:off x="80295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2" name="Shape 37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NMQAAYg0AAM0xAADqGgAAAAAAACYAAAAIAAAA//////////8="/>
                    </a:ext>
                  </a:extLst>
                </p:cNvSpPr>
                <p:nvPr/>
              </p:nvSpPr>
              <p:spPr>
                <a:xfrm flipV="1">
                  <a:off x="80956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1" name="Shape 378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0MgAAYg0AADQyAADqGgAAAAAAACYAAAAIAAAA//////////8="/>
                    </a:ext>
                  </a:extLst>
                </p:cNvSpPr>
                <p:nvPr/>
              </p:nvSpPr>
              <p:spPr>
                <a:xfrm flipV="1">
                  <a:off x="81610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0" name="Shape 378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iIHk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cMgAAYg0AAJwyAADqGgAAAAAAACYAAAAIAAAA//////////8="/>
                    </a:ext>
                  </a:extLst>
                </p:cNvSpPr>
                <p:nvPr/>
              </p:nvSpPr>
              <p:spPr>
                <a:xfrm flipV="1">
                  <a:off x="82270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9" name="Shape 37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0IHY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DMwAAYg0AAAMzAADqGgAAAAAAACYAAAAIAAAA//////////8="/>
                    </a:ext>
                  </a:extLst>
                </p:cNvSpPr>
                <p:nvPr/>
              </p:nvSpPr>
              <p:spPr>
                <a:xfrm flipV="1">
                  <a:off x="82924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8" name="Shape 37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rMwAAYg0AAGszAADqGgAAAAAAACYAAAAIAAAA//////////8="/>
                    </a:ext>
                  </a:extLst>
                </p:cNvSpPr>
                <p:nvPr/>
              </p:nvSpPr>
              <p:spPr>
                <a:xfrm flipV="1">
                  <a:off x="83585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7" name="Shape 378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BdX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SMwAAYg0AANIzAADqGgAAAAAAACYAAAAIAAAA//////////8="/>
                    </a:ext>
                  </a:extLst>
                </p:cNvSpPr>
                <p:nvPr/>
              </p:nvSpPr>
              <p:spPr>
                <a:xfrm flipV="1">
                  <a:off x="84239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6" name="Shape 378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PH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5NAAAYg0AADk0AADqGgAAAAAAACYAAAAIAAAA//////////8="/>
                    </a:ext>
                  </a:extLst>
                </p:cNvSpPr>
                <p:nvPr/>
              </p:nvSpPr>
              <p:spPr>
                <a:xfrm flipV="1">
                  <a:off x="84893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5" name="Shape 37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hNAAAYg0AAKE0AADqGgAAAAAAACYAAAAIAAAA//////////8="/>
                    </a:ext>
                  </a:extLst>
                </p:cNvSpPr>
                <p:nvPr/>
              </p:nvSpPr>
              <p:spPr>
                <a:xfrm flipV="1">
                  <a:off x="85553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4" name="Shape 37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INQAAYg0AAAg1AADqGgAAAAAAACYAAAAIAAAA//////////8="/>
                    </a:ext>
                  </a:extLst>
                </p:cNvSpPr>
                <p:nvPr/>
              </p:nvSpPr>
              <p:spPr>
                <a:xfrm flipV="1">
                  <a:off x="86207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3" name="Shape 379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M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wNQAAYg0AAHA1AADqGgAAAAAAACYAAAAIAAAA//////////8="/>
                    </a:ext>
                  </a:extLst>
                </p:cNvSpPr>
                <p:nvPr/>
              </p:nvSpPr>
              <p:spPr>
                <a:xfrm flipV="1">
                  <a:off x="86868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2" name="Shape 379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Ubk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UNQAAYg0AANQ1AADqGgAAAAAAACYAAAAIAAAA//////////8="/>
                    </a:ext>
                  </a:extLst>
                </p:cNvSpPr>
                <p:nvPr/>
              </p:nvSpPr>
              <p:spPr>
                <a:xfrm flipV="1">
                  <a:off x="87503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1" name="Shape 379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Mc3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7NgAAYg0AADs2AADqGgAAAAAAACYAAAAIAAAA//////////8="/>
                    </a:ext>
                  </a:extLst>
                </p:cNvSpPr>
                <p:nvPr/>
              </p:nvSpPr>
              <p:spPr>
                <a:xfrm flipV="1">
                  <a:off x="88157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0" name="Shape 379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iNgAAYg0AAKI2AADqGgAAAAAAACYAAAAIAAAA//////////8="/>
                    </a:ext>
                  </a:extLst>
                </p:cNvSpPr>
                <p:nvPr/>
              </p:nvSpPr>
              <p:spPr>
                <a:xfrm flipV="1">
                  <a:off x="888111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9" name="Shape 37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KNwAAYg0AAAo3AADqGgAAAAAAACYAAAAIAAAA//////////8="/>
                    </a:ext>
                  </a:extLst>
                </p:cNvSpPr>
                <p:nvPr/>
              </p:nvSpPr>
              <p:spPr>
                <a:xfrm flipV="1">
                  <a:off x="89471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8" name="Shape 37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xNwAAYg0AAHE3AADqGgAAAAAAACYAAAAIAAAA//////////8="/>
                    </a:ext>
                  </a:extLst>
                </p:cNvSpPr>
                <p:nvPr/>
              </p:nvSpPr>
              <p:spPr>
                <a:xfrm flipV="1">
                  <a:off x="90125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7" name="Shape 37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ZNwAAYg0AANk3AADqGgAAAAAAACYAAAAIAAAA//////////8="/>
                    </a:ext>
                  </a:extLst>
                </p:cNvSpPr>
                <p:nvPr/>
              </p:nvSpPr>
              <p:spPr>
                <a:xfrm flipV="1">
                  <a:off x="90785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6" name="Shape 37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AOAAAYg0AAEA4AADqGgAAAAAAACYAAAAIAAAA//////////8="/>
                    </a:ext>
                  </a:extLst>
                </p:cNvSpPr>
                <p:nvPr/>
              </p:nvSpPr>
              <p:spPr>
                <a:xfrm flipV="1">
                  <a:off x="91440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5" name="Shape 380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oOAAAYg0AAKg4AADqGgAAAAAAACYAAAAIAAAA//////////8="/>
                    </a:ext>
                  </a:extLst>
                </p:cNvSpPr>
                <p:nvPr/>
              </p:nvSpPr>
              <p:spPr>
                <a:xfrm flipV="1">
                  <a:off x="92100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4" name="Shape 38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POQAAYg0AAA85AADqGgAAAAAAACYAAAAIAAAA//////////8="/>
                    </a:ext>
                  </a:extLst>
                </p:cNvSpPr>
                <p:nvPr/>
              </p:nvSpPr>
              <p:spPr>
                <a:xfrm flipV="1">
                  <a:off x="92754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3" name="Shape 380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2OQAAYg0AAHY5AADqGgAAAAAAACYAAAAIAAAA//////////8="/>
                    </a:ext>
                  </a:extLst>
                </p:cNvSpPr>
                <p:nvPr/>
              </p:nvSpPr>
              <p:spPr>
                <a:xfrm flipV="1">
                  <a:off x="93408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2" name="Shape 38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eOQAAYg0AAN45AADqGgAAAAAAACYAAAAIAAAA//////////8="/>
                    </a:ext>
                  </a:extLst>
                </p:cNvSpPr>
                <p:nvPr/>
              </p:nvSpPr>
              <p:spPr>
                <a:xfrm flipV="1">
                  <a:off x="94068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1" name="Shape 38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FOgAAYg0AAEU6AADqGgAAAAAAACYAAAAIAAAA//////////8="/>
                    </a:ext>
                  </a:extLst>
                </p:cNvSpPr>
                <p:nvPr/>
              </p:nvSpPr>
              <p:spPr>
                <a:xfrm flipV="1">
                  <a:off x="94722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0" name="Shape 380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tOgAAYg0AAK06AADqGgAAAAAAACYAAAAIAAAA//////////8="/>
                    </a:ext>
                  </a:extLst>
                </p:cNvSpPr>
                <p:nvPr/>
              </p:nvSpPr>
              <p:spPr>
                <a:xfrm flipV="1">
                  <a:off x="95383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9" name="Shape 380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UOwAAYg0AABQ7AADqGgAAAAAAACYAAAAIAAAA//////////8="/>
                    </a:ext>
                  </a:extLst>
                </p:cNvSpPr>
                <p:nvPr/>
              </p:nvSpPr>
              <p:spPr>
                <a:xfrm flipV="1">
                  <a:off x="96037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380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8OwAAYg0AAHw7AADqGgAAAAAAACYAAAAIAAAA//////////8="/>
                    </a:ext>
                  </a:extLst>
                </p:cNvSpPr>
                <p:nvPr/>
              </p:nvSpPr>
              <p:spPr>
                <a:xfrm flipV="1">
                  <a:off x="96697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38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jOwAAYg0AAOM7AADqGgAAAAAAACYAAAAIAAAA//////////8="/>
                    </a:ext>
                  </a:extLst>
                </p:cNvSpPr>
                <p:nvPr/>
              </p:nvSpPr>
              <p:spPr>
                <a:xfrm flipV="1">
                  <a:off x="97351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5" name="Shape 381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ZpbGwMAAAAEAAAAAAAAAAAAAAAAAAAAAAAAAAeAAAAaAAAAAAAAAAAAAAAAAAAAAAAAAAAAAAAECcAABAnAAAAAAAAAAAAAAAAAAAAAAAAAAAAAAAAAAAAAAAAAAAAAGQAAAAAAAAAwMD/AAAAAABkAAAAMgAAAAAAAABkAAAAAAAAAH9/fwAKAAAAHwAAAFQAAAAA+QAA////AQAAAAAAAAAAAAAAAAAAAAAAAAAAAAAAAAAAAAAAAAAAAAAAAn9/fwAAAAAAy8vLAMDA/wB/f38AAAAAAAAAAAAAAAAAAAAAAAAAAAAhAAAAGAAAABQAAABGHgAA9xAAAB4oAADHGAAAAAAAACYAAAAIAAAA//////////8="/>
                  </a:ext>
                </a:extLst>
              </p:cNvSpPr>
              <p:nvPr/>
            </p:nvSpPr>
            <p:spPr>
              <a:xfrm>
                <a:off x="4921250" y="2757805"/>
                <a:ext cx="1600200" cy="1270000"/>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4" name="Shape 381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sDwAA9xAAAAQZAADHGAAAAAAAACYAAAAIAAAA//////////8="/>
                  </a:ext>
                </a:extLst>
              </p:cNvSpPr>
              <p:nvPr/>
            </p:nvSpPr>
            <p:spPr>
              <a:xfrm>
                <a:off x="2466340" y="2757805"/>
                <a:ext cx="1600200" cy="12700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381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BgLQAA9xAAADg3AADHGAAAAAAAACYAAAAIAAAA//////////8="/>
                  </a:ext>
                </a:extLst>
              </p:cNvSpPr>
              <p:nvPr/>
            </p:nvSpPr>
            <p:spPr>
              <a:xfrm>
                <a:off x="7376160" y="2757805"/>
                <a:ext cx="1600200" cy="12700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2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A8AAO4UAAA0GAAAkhYAAAAAAAAmAAAACAAAAP//////////"/>
                  </a:ext>
                </a:extLst>
              </p:cNvPicPr>
              <p:nvPr/>
            </p:nvPicPr>
            <p:blipFill>
              <a:blip r:embed="rId5"/>
              <a:stretch>
                <a:fillRect/>
              </a:stretch>
            </p:blipFill>
            <p:spPr>
              <a:xfrm>
                <a:off x="2547620" y="3402330"/>
                <a:ext cx="1386840" cy="266700"/>
              </a:xfrm>
              <a:prstGeom prst="rect">
                <a:avLst/>
              </a:prstGeom>
              <a:noFill/>
              <a:ln>
                <a:noFill/>
              </a:ln>
              <a:effectLst>
                <a:outerShdw blurRad="63500" dist="63760" dir="2700000">
                  <a:srgbClr val="000000">
                    <a:alpha val="4000"/>
                  </a:srgbClr>
                </a:outerShdw>
              </a:effectLst>
            </p:spPr>
          </p:pic>
          <p:pic>
            <p:nvPicPr>
              <p:cNvPr id="2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4mlCX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B8AAO4UAAAeKAAAkhYAAAAAAAAmAAAACAAAAP//////////"/>
                  </a:ext>
                </a:extLst>
              </p:cNvPicPr>
              <p:nvPr/>
            </p:nvPicPr>
            <p:blipFill>
              <a:blip r:embed="rId6"/>
              <a:stretch>
                <a:fillRect/>
              </a:stretch>
            </p:blipFill>
            <p:spPr>
              <a:xfrm>
                <a:off x="5054600" y="3402330"/>
                <a:ext cx="1466850" cy="266700"/>
              </a:xfrm>
              <a:prstGeom prst="rect">
                <a:avLst/>
              </a:prstGeom>
              <a:noFill/>
              <a:ln>
                <a:noFill/>
              </a:ln>
              <a:effectLst>
                <a:outerShdw blurRad="63500" dist="63760" dir="2700000">
                  <a:srgbClr val="000000">
                    <a:alpha val="4000"/>
                  </a:srgbClr>
                </a:outerShdw>
              </a:effectLst>
            </p:spPr>
          </p:pic>
          <p:pic>
            <p:nvPicPr>
              <p:cNvPr id="2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i0AAO4UAACsNgAAkhYAAAAAAAAmAAAACAAAAP//////////"/>
                  </a:ext>
                </a:extLst>
              </p:cNvPicPr>
              <p:nvPr/>
            </p:nvPicPr>
            <p:blipFill>
              <a:blip r:embed="rId7"/>
              <a:stretch>
                <a:fillRect/>
              </a:stretch>
            </p:blipFill>
            <p:spPr>
              <a:xfrm>
                <a:off x="7473950" y="3402330"/>
                <a:ext cx="1413510" cy="266700"/>
              </a:xfrm>
              <a:prstGeom prst="rect">
                <a:avLst/>
              </a:prstGeom>
              <a:noFill/>
              <a:ln>
                <a:noFill/>
              </a:ln>
              <a:effectLst>
                <a:outerShdw blurRad="63500" dist="63760" dir="2700000">
                  <a:srgbClr val="000000">
                    <a:alpha val="4000"/>
                  </a:srgbClr>
                </a:outerShdw>
              </a:effectLst>
            </p:spPr>
          </p:pic>
        </p:grpSp>
        <p:sp>
          <p:nvSpPr>
            <p:cNvPr id="18" name="Shape 38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7Xx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qHgAAUxEAAMUnAADnEwAAACAAACYAAAAIAAAA//////////8="/>
                </a:ext>
              </a:extLst>
            </p:cNvSpPr>
            <p:nvPr/>
          </p:nvSpPr>
          <p:spPr>
            <a:xfrm>
              <a:off x="4903470" y="2816225"/>
              <a:ext cx="1561465" cy="419100"/>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2</a:t>
              </a:r>
              <a:r>
                <a:rPr sz="1800" baseline="32000"/>
                <a:t>nd</a:t>
              </a:r>
              <a:r>
                <a:t> pos. sites</a:t>
              </a:r>
            </a:p>
          </p:txBody>
        </p:sp>
        <p:sp>
          <p:nvSpPr>
            <p:cNvPr id="17" name="Shape 38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Kn+j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NDwAAUxEAAG4YAADnEwAAACAAACYAAAAIAAAA//////////8="/>
                </a:ext>
              </a:extLst>
            </p:cNvSpPr>
            <p:nvPr/>
          </p:nvSpPr>
          <p:spPr>
            <a:xfrm>
              <a:off x="2487295" y="2816225"/>
              <a:ext cx="1483995" cy="419100"/>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1</a:t>
              </a:r>
              <a:r>
                <a:rPr sz="1800" baseline="32000"/>
                <a:t>st</a:t>
              </a:r>
              <a:r>
                <a:t> pos. sites</a:t>
              </a:r>
            </a:p>
          </p:txBody>
        </p:sp>
        <p:sp>
          <p:nvSpPr>
            <p:cNvPr id="16" name="Shape 381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CrF4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dLQAAUxEAAMY2AADnEwAAACAAACYAAAAIAAAA//////////8="/>
                </a:ext>
              </a:extLst>
            </p:cNvSpPr>
            <p:nvPr/>
          </p:nvSpPr>
          <p:spPr>
            <a:xfrm>
              <a:off x="7374255" y="2816225"/>
              <a:ext cx="1529715" cy="419100"/>
            </a:xfrm>
            <a:prstGeom prst="rect">
              <a:avLst/>
            </a:prstGeom>
            <a:noFill/>
            <a:ln>
              <a:noFill/>
            </a:ln>
            <a:effectLst/>
          </p:spPr>
          <p:txBody>
            <a:bodyPr vert="horz" wrap="non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3</a:t>
              </a:r>
              <a:r>
                <a:rPr sz="1800" baseline="32000"/>
                <a:t>rd</a:t>
              </a:r>
              <a:r>
                <a:t> pos. sites</a:t>
              </a:r>
            </a:p>
          </p:txBody>
        </p:sp>
      </p:grpSp>
      <p:sp>
        <p:nvSpPr>
          <p:cNvPr id="151" name="Shape 38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VB4AALI7AABwIAAAACAAACYAAAAIAAAA//////////8="/>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Alternative mixed-models are possible: for instance, the CAT model in Phylobayes (Lartillot et al.)</a:t>
            </a:r>
          </a:p>
        </p:txBody>
      </p:sp>
      <p:sp>
        <p:nvSpPr>
          <p:cNvPr id="152" name="Shape 38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99XD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153" name="Shape 382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k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
                                          </p:val>
                                        </p:tav>
                                        <p:tav tm="100000">
                                          <p:val>
                                            <p:strVal val="#ppt_x"/>
                                          </p:val>
                                        </p:tav>
                                      </p:tavLst>
                                    </p:anim>
                                    <p:anim calcmode="lin" valueType="num">
                                      <p:cBhvr>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extLst>
      <p:ext uri="smNativeData">
        <pr:smNativeData xmlns:pr="smNativeData" val="nYDcXAEAAAAFAAAA/f///wEAAAACAAAAAQAAAAAAAAAAAAAAAAAAAA=="/>
      </p:ext>
    </p:extLst>
  </p:timing>
</p:sld>
</file>

<file path=ppt/slides/slide27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8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1CoAALI7AADRLAAAECAAACYAAAAIAAAA//////////8="/>
              </a:ext>
            </a:extLst>
          </p:cNvSpPr>
          <p:nvPr/>
        </p:nvSpPr>
        <p:spPr>
          <a:xfrm>
            <a:off x="639445" y="696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We can then compare the fit of the competing mixed-models to the data</a:t>
            </a:r>
          </a:p>
        </p:txBody>
      </p:sp>
      <p:grpSp>
        <p:nvGrpSpPr>
          <p:cNvPr id="3" name="Group 383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UEAADJCAAACzoAADkbAAAQAAAAJgAAAAgAAAD/////AAAAAA=="/>
              </a:ext>
            </a:extLst>
          </p:cNvGrpSpPr>
          <p:nvPr/>
        </p:nvGrpSpPr>
        <p:grpSpPr>
          <a:xfrm>
            <a:off x="724535" y="1428115"/>
            <a:ext cx="8710930" cy="2997200"/>
            <a:chOff x="724535" y="1428115"/>
            <a:chExt cx="8710930" cy="2997200"/>
          </a:xfrm>
        </p:grpSpPr>
        <p:pic>
          <p:nvPicPr>
            <p:cNvPr id="16"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dQQAAMkIAAALOgAAORsAAAAAAAAmAAAACAAAAP//////////"/>
                </a:ext>
              </a:extLst>
            </p:cNvPicPr>
            <p:nvPr/>
          </p:nvPicPr>
          <p:blipFill>
            <a:blip r:embed="rId2"/>
            <a:stretch>
              <a:fillRect/>
            </a:stretch>
          </p:blipFill>
          <p:spPr>
            <a:xfrm>
              <a:off x="724535" y="1428115"/>
              <a:ext cx="8710930" cy="2997200"/>
            </a:xfrm>
            <a:prstGeom prst="rect">
              <a:avLst/>
            </a:prstGeom>
            <a:noFill/>
            <a:ln>
              <a:noFill/>
            </a:ln>
            <a:effectLst/>
          </p:spPr>
        </p:pic>
        <p:grpSp>
          <p:nvGrpSpPr>
            <p:cNvPr id="11" name="Group 383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8hAACtDAAABTgAAEwYAAAAAAAAJgAAAAgAAAD/////AAAAAA=="/>
                </a:ext>
              </a:extLst>
            </p:cNvGrpSpPr>
            <p:nvPr/>
          </p:nvGrpSpPr>
          <p:grpSpPr>
            <a:xfrm>
              <a:off x="5485765" y="2060575"/>
              <a:ext cx="3620770" cy="1889125"/>
              <a:chOff x="5485765" y="2060575"/>
              <a:chExt cx="3620770" cy="1889125"/>
            </a:xfrm>
          </p:grpSpPr>
          <p:sp>
            <p:nvSpPr>
              <p:cNvPr id="15" name="Shape 382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IQAArQwAAAU4AABMGAAAAAAAACYAAAAIAAAA//////////8="/>
                  </a:ext>
                </a:extLst>
              </p:cNvSpPr>
              <p:nvPr/>
            </p:nvSpPr>
            <p:spPr>
              <a:xfrm>
                <a:off x="5485765" y="2060575"/>
                <a:ext cx="3620770" cy="188912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383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ooAADQDwAAGjEAAIkWAAAAAAAAJgAAAAgAAAD/////AAAAAA=="/>
                  </a:ext>
                </a:extLst>
              </p:cNvGrpSpPr>
              <p:nvPr/>
            </p:nvGrpSpPr>
            <p:grpSpPr>
              <a:xfrm>
                <a:off x="6610350" y="2570480"/>
                <a:ext cx="1371600" cy="1092835"/>
                <a:chOff x="6610350" y="2570480"/>
                <a:chExt cx="1371600" cy="1092835"/>
              </a:xfrm>
            </p:grpSpPr>
            <p:sp>
              <p:nvSpPr>
                <p:cNvPr id="14" name="Shape 382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CW3Ao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CqKAAA0A8AABoxAACJFgAAAAAAACYAAAAIAAAA//////////8="/>
                    </a:ext>
                  </a:extLst>
                </p:cNvSpPr>
                <p:nvPr/>
              </p:nvSpPr>
              <p:spPr>
                <a:xfrm>
                  <a:off x="6610350" y="25704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382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7KQAA6A8AAMkvAACcEgAAAAAAACYAAAAIAAAA//////////8="/>
                    </a:ext>
                  </a:extLst>
                </p:cNvSpPr>
                <p:nvPr/>
              </p:nvSpPr>
              <p:spPr>
                <a:xfrm>
                  <a:off x="6824345" y="2585720"/>
                  <a:ext cx="943610" cy="43942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6" name="Group 3836"/>
            <p:cNvGrpSpPr>
              <a:extLst>
                <a:ext uri="smNativeData">
                  <pr:smNativeData xmlns:pr="smNativeData" val="SMDATA_7_nYDcXBMAAAAlAAAAAQAAAA8BAAAAkAAAAEgAAACQAAAASAAAAAAAAAAAAAAAAAAAABcAAAAUAAAAAAAAAAAAAAD/fwAA/38AAAAAAAAJAAAABAAAANC2tAQMAAAAEAAAAAAAAAAAAAAAAAAAAAAAAAAfAAAAVAAAAAAAAAAAAAAAAAAAAAAAAAAAAAAAAAAAAAAAAAAAAAAAAAAAAAAAAAAAAAAAAAAAAAAAAAAAAAAAAAAAAAAAAAAAAAAAAAAAAAAAAAAAAAAAAAAAACEAAAAYAAAAFAAAAAgNAACtDAAAvyEAAEwYAAAAAAAAJgAAAAgAAAD/////AAAAAA=="/>
                </a:ext>
              </a:extLst>
            </p:cNvGrpSpPr>
            <p:nvPr/>
          </p:nvGrpSpPr>
          <p:grpSpPr>
            <a:xfrm>
              <a:off x="2118360" y="2060575"/>
              <a:ext cx="3367405" cy="1889125"/>
              <a:chOff x="2118360" y="2060575"/>
              <a:chExt cx="3367405" cy="1889125"/>
            </a:xfrm>
          </p:grpSpPr>
          <p:sp>
            <p:nvSpPr>
              <p:cNvPr id="10" name="Shape 38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IDQAArQwAAL8hAABMGAAAAAAAACYAAAAIAAAA//////////8="/>
                  </a:ext>
                </a:extLst>
              </p:cNvSpPr>
              <p:nvPr/>
            </p:nvSpPr>
            <p:spPr>
              <a:xfrm>
                <a:off x="2118360" y="2060575"/>
                <a:ext cx="3367405" cy="188912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7" name="Group 383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oTAADQDwAAnRsAAIsWAAAAAAAAJgAAAAgAAAD/////AAAAAA=="/>
                  </a:ext>
                </a:extLst>
              </p:cNvGrpSpPr>
              <p:nvPr/>
            </p:nvGrpSpPr>
            <p:grpSpPr>
              <a:xfrm>
                <a:off x="3115310" y="2570480"/>
                <a:ext cx="1373505" cy="1094105"/>
                <a:chOff x="3115310" y="2570480"/>
                <a:chExt cx="1373505" cy="1094105"/>
              </a:xfrm>
            </p:grpSpPr>
            <p:sp>
              <p:nvSpPr>
                <p:cNvPr id="9" name="Shape 383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qEwAA0A8AAJ0bAACLFgAAAAAAACYAAAAIAAAA//////////8="/>
                    </a:ext>
                  </a:extLst>
                </p:cNvSpPr>
                <p:nvPr/>
              </p:nvSpPr>
              <p:spPr>
                <a:xfrm>
                  <a:off x="3115310" y="25704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38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7FAAA6Q8AAEwaAACdEgAAAAAAACYAAAAIAAAA//////////8="/>
                    </a:ext>
                  </a:extLst>
                </p:cNvSpPr>
                <p:nvPr/>
              </p:nvSpPr>
              <p:spPr>
                <a:xfrm>
                  <a:off x="3329305" y="2586355"/>
                  <a:ext cx="945515" cy="43942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MAADcTAACOGwAAoBQAAAAAAAAmAAAACAAAAP//////////"/>
                </a:ext>
              </a:extLst>
            </p:cNvPicPr>
            <p:nvPr/>
          </p:nvPicPr>
          <p:blipFill>
            <a:blip r:embed="rId3"/>
            <a:stretch>
              <a:fillRect/>
            </a:stretch>
          </p:blipFill>
          <p:spPr>
            <a:xfrm>
              <a:off x="3146425" y="3123565"/>
              <a:ext cx="1332865" cy="229235"/>
            </a:xfrm>
            <a:prstGeom prst="rect">
              <a:avLst/>
            </a:prstGeom>
            <a:noFill/>
            <a:ln>
              <a:noFill/>
            </a:ln>
            <a:effectLst>
              <a:outerShdw blurRad="63500" dist="63760" dir="2700000">
                <a:srgbClr val="000000">
                  <a:alpha val="4000"/>
                </a:srgbClr>
              </a:outerShdw>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4AIB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SgAADcTAAD1MAAAnxQAAAAAAAAmAAAACAAAAP//////////"/>
                </a:ext>
              </a:extLst>
            </p:cNvPicPr>
            <p:nvPr/>
          </p:nvPicPr>
          <p:blipFill>
            <a:blip r:embed="rId4"/>
            <a:stretch>
              <a:fillRect/>
            </a:stretch>
          </p:blipFill>
          <p:spPr>
            <a:xfrm>
              <a:off x="6627495" y="3123565"/>
              <a:ext cx="1330960" cy="228600"/>
            </a:xfrm>
            <a:prstGeom prst="rect">
              <a:avLst/>
            </a:prstGeom>
            <a:noFill/>
            <a:ln>
              <a:noFill/>
            </a:ln>
            <a:effectLst>
              <a:outerShdw blurRad="63500" dist="63760" dir="2700000">
                <a:srgbClr val="000000">
                  <a:alpha val="4000"/>
                </a:srgbClr>
              </a:outerShdw>
            </a:effectLst>
          </p:spPr>
        </p:pic>
      </p:grpSp>
      <p:sp>
        <p:nvSpPr>
          <p:cNvPr id="17" name="Shape 3993"/>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JwGEA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1OQAAnxEAADk9AACkHwAAEAAAACYAAAAIAAAA//////////8="/>
              </a:ext>
            </a:extLst>
          </p:cNvSpPr>
          <p:nvPr/>
        </p:nvSpPr>
        <p:spPr>
          <a:xfrm>
            <a:off x="9421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grpSp>
        <p:nvGrpSpPr>
          <p:cNvPr id="18" name="Group 3990"/>
          <p:cNvGrpSpPr>
            <a:extLst>
              <a:ext uri="smNativeData">
                <pr:smNativeData xmlns:pr="smNativeData" val="SMDATA_7_nYDcXBMAAAAlAAAAAQAAAA8BAAAAkAAAAEgAAACQAAAASAAAAAAAAAAAAAAAAAAAABcAAAAUAAAAAAAAAAAAAAD/fwAA/38AAAAAAAAJAAAABAAAAGgNAAAMAAAAEAAAAAAAAAAAAAAAAAAAAAAAAAAfAAAAVAAAAAAAAAAAAAAAAAAAAAAAAAAAAAAAAAAAAAAAAAAAAAAAAAAAAAAAAAAAAAAAAAAAAAAAAAAAAAAAAAAAAAAAAAAAAAAAAAAAAAAAAAAAAAAAAAAAACEAAAAYAAAAFAAAAHUEAACRGAAACzoAAAErAAAQAAAAJgAAAAgAAAD/////AAAAAA=="/>
              </a:ext>
            </a:extLst>
          </p:cNvGrpSpPr>
          <p:nvPr/>
        </p:nvGrpSpPr>
        <p:grpSpPr>
          <a:xfrm>
            <a:off x="724535" y="3993515"/>
            <a:ext cx="8710930" cy="2997200"/>
            <a:chOff x="724535" y="3993515"/>
            <a:chExt cx="8710930" cy="2997200"/>
          </a:xfrm>
        </p:grpSpPr>
        <p:pic>
          <p:nvPicPr>
            <p:cNvPr id="167" name="alignment.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dQQAAJEYAAALOgAAASsAAAAAAAAmAAAACAAAAP//////////"/>
                </a:ext>
              </a:extLst>
            </p:cNvPicPr>
            <p:nvPr/>
          </p:nvPicPr>
          <p:blipFill>
            <a:blip r:embed="rId2"/>
            <a:stretch>
              <a:fillRect/>
            </a:stretch>
          </p:blipFill>
          <p:spPr>
            <a:xfrm>
              <a:off x="724535" y="3993515"/>
              <a:ext cx="8710930" cy="2997200"/>
            </a:xfrm>
            <a:prstGeom prst="rect">
              <a:avLst/>
            </a:prstGeom>
            <a:noFill/>
            <a:ln>
              <a:noFill/>
            </a:ln>
            <a:effectLst/>
          </p:spPr>
        </p:pic>
        <p:grpSp>
          <p:nvGrpSpPr>
            <p:cNvPr id="162" name="Group 3846"/>
            <p:cNvGrpSpPr>
              <a:extLst>
                <a:ext uri="smNativeData">
                  <pr:smNativeData xmlns:pr="smNativeData" val="SMDATA_7_nYDcXBMAAAAlAAAAAQAAAA8BAAAAkAAAAEgAAACQAAAASAAAAAAAAAAAAAAAAAAAABcAAAAUAAAAAAAAAAAAAAD/fwAA/38AAAAAAAAJAAAABAAAAACNcgMMAAAAEAAAAAAAAAAAAAAAAAAAAAAAAAAfAAAAVAAAAAAAAAAAAAAAAAAAAAAAAAAAAAAAAAAAAAAAAAAAAAAAAAAAAAAAAAAAAAAAAAAAAAAAAAAAAAAAAAAAAAAAAAAAAAAAAAAAAAAAAAAAAAAAAAAAACEAAAAYAAAAFAAAAL8hAAB1HAAABTgAABQoAAAAAAAAJgAAAAgAAAD/////AAAAAA=="/>
                </a:ext>
              </a:extLst>
            </p:cNvGrpSpPr>
            <p:nvPr/>
          </p:nvGrpSpPr>
          <p:grpSpPr>
            <a:xfrm>
              <a:off x="5485765" y="4625975"/>
              <a:ext cx="3620770" cy="1889125"/>
              <a:chOff x="5485765" y="4625975"/>
              <a:chExt cx="3620770" cy="1889125"/>
            </a:xfrm>
          </p:grpSpPr>
          <p:sp>
            <p:nvSpPr>
              <p:cNvPr id="166" name="Shape 384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wCQAMAAAAEAAAAAAAAAAAAAAAAAAAAAAAAAAeAAAAaAAAAAAAAAAAAAAAAAAAAAAAAAAAAAAAECcAABAnAAAAAAAAAAAAAAAAAAAAAAAAAAAAAAAAAAAAAAAAAAAAABQAAAAAAAAAwMD/AAAAAABkAAAAMgAAAAAAAABkAAAAAAAAAH9/fwAKAAAAHwAAAFQAAAD/kwAA////AQAAAAAAAAAAAAAAAAAAAAAAAAAAAAAAAAAAAAAAAAAAAAAAAn9/fwDc3uADzMzMAMDA/wB/f38AAAAAAAAAAAAAAAAAAAAAAAAAAAAhAAAAGAAAABQAAAC/IQAAdRwAAAU4AAAUKAAAAAAAACYAAAAIAAAA//////////8="/>
                  </a:ext>
                </a:extLst>
              </p:cNvSpPr>
              <p:nvPr/>
            </p:nvSpPr>
            <p:spPr>
              <a:xfrm>
                <a:off x="5485765" y="4625975"/>
                <a:ext cx="3620770" cy="1889125"/>
              </a:xfrm>
              <a:prstGeom prst="rect">
                <a:avLst/>
              </a:prstGeom>
              <a:solidFill>
                <a:srgbClr val="FF9300">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63" name="Group 3845"/>
              <p:cNvGrpSpPr>
                <a:extLst>
                  <a:ext uri="smNativeData">
                    <pr:smNativeData xmlns:pr="smNativeData" val="SMDATA_7_nYDcXBMAAAAlAAAAAQAAAA8BAAAAkAAAAEgAAACQAAAASAAAAAAAAAAAAAAAAAAAABcAAAAUAAAAAAAAAAAAAAD/fwAA/38AAAAAAAAJAAAABAAAAKAKgA0MAAAAEAAAAAAAAAAAAAAAAAAAAAAAAAAfAAAAVAAAAAAAAAAAAAAAAAAAAAAAAAAAAAAAAAAAAAAAAAAAAAAAAAAAAAAAAAAAAAAAAAAAAAAAAAAAAAAAAAAAAAAAAAAAAAAAAAAAAAAAAAAAAAAAAAAAACEAAAAYAAAAFAAAAKooAACYHwAAGjEAAFEmAAAAAAAAJgAAAAgAAAD/////AAAAAA=="/>
                  </a:ext>
                </a:extLst>
              </p:cNvGrpSpPr>
              <p:nvPr/>
            </p:nvGrpSpPr>
            <p:grpSpPr>
              <a:xfrm>
                <a:off x="6610350" y="5135880"/>
                <a:ext cx="1371600" cy="1092835"/>
                <a:chOff x="6610350" y="5135880"/>
                <a:chExt cx="1371600" cy="1092835"/>
              </a:xfrm>
            </p:grpSpPr>
            <p:sp>
              <p:nvSpPr>
                <p:cNvPr id="165" name="Shape 384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V/+4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CqKAAAmB8AABoxAABRJgAAAAAAACYAAAAIAAAA//////////8="/>
                    </a:ext>
                  </a:extLst>
                </p:cNvSpPr>
                <p:nvPr/>
              </p:nvSpPr>
              <p:spPr>
                <a:xfrm>
                  <a:off x="6610350" y="51358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4" name="Shape 384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7KQAAsB8AAMkvAABkIgAAAAAAACYAAAAIAAAA//////////8="/>
                    </a:ext>
                  </a:extLst>
                </p:cNvSpPr>
                <p:nvPr/>
              </p:nvSpPr>
              <p:spPr>
                <a:xfrm>
                  <a:off x="6824345" y="5151120"/>
                  <a:ext cx="943610" cy="43942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157" name="Group 3851"/>
            <p:cNvGrpSpPr>
              <a:extLst>
                <a:ext uri="smNativeData">
                  <pr:smNativeData xmlns:pr="smNativeData" val="SMDATA_7_nYDcXBMAAAAlAAAAAQAAAA8BAAAAkAAAAEgAAACQAAAASAAAAAAAAAAAAAAAAAAAABcAAAAUAAAAAAAAAAAAAAD/fwAA/38AAAAAAAAJAAAABAAAAJwGEAEMAAAAEAAAAAAAAAAAAAAAAAAAAAAAAAAfAAAAVAAAAAAAAAAAAAAAAAAAAAAAAAAAAAAAAAAAAAAAAAAAAAAAAAAAAAAAAAAAAAAAAAAAAAAAAAAAAAAAAAAAAAAAAAAAAAAAAAAAAAAAAAAAAAAAAAAAACEAAAAYAAAAFAAAAAgNAAB1HAAAvyEAABQoAAAAAAAAJgAAAAgAAAD/////AAAAAA=="/>
                </a:ext>
              </a:extLst>
            </p:cNvGrpSpPr>
            <p:nvPr/>
          </p:nvGrpSpPr>
          <p:grpSpPr>
            <a:xfrm>
              <a:off x="2118360" y="4625975"/>
              <a:ext cx="3367405" cy="1889125"/>
              <a:chOff x="2118360" y="4625975"/>
              <a:chExt cx="3367405" cy="1889125"/>
            </a:xfrm>
          </p:grpSpPr>
          <p:sp>
            <p:nvSpPr>
              <p:cNvPr id="161" name="Shape 38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CAQMMAAAAEAAAAAAAAAAAAAAAAAAAAAAAAAAeAAAAaAAAAAAAAAAAAAAAAAAAAAAAAAAAAAAAECcAABAnAAAAAAAAAAAAAAAAAAAAAAAAAAAAAAAAAAAAAAAAAAAAABQAAAAAAAAAwMD/AAAAAABkAAAAMgAAAAAAAABkAAAAAAAAAH9/fwAKAAAAHwAAAFQAAAAEM/8A////AQAAAAAAAAAAAAAAAAAAAAAAAAAAAAAAAAAAAAAAAAAAAAAAAn9/fwDc3uADzMzMAMDA/wB/f38AAAAAAAAAAAAAAAAAAAAAAAAAAAAhAAAAGAAAABQAAAAIDQAAdRwAAL8hAAAUKAAAAAAAACYAAAAIAAAA//////////8="/>
                  </a:ext>
                </a:extLst>
              </p:cNvSpPr>
              <p:nvPr/>
            </p:nvSpPr>
            <p:spPr>
              <a:xfrm>
                <a:off x="2118360" y="4625975"/>
                <a:ext cx="3367405" cy="1889125"/>
              </a:xfrm>
              <a:prstGeom prst="rect">
                <a:avLst/>
              </a:prstGeom>
              <a:solidFill>
                <a:srgbClr val="0433FF">
                  <a:alpha val="48000"/>
                </a:srgbClr>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58" name="Group 3850"/>
              <p:cNvGrpSpPr>
                <a:extLst>
                  <a:ext uri="smNativeData">
                    <pr:smNativeData xmlns:pr="smNativeData" val="SMDATA_7_nYDcXBMAAAAlAAAAAQAAAA8BAAAAkAAAAEgAAACQAAAASAAAAAAAAAAAAAAAAAAAABcAAAAUAAAAAAAAAAAAAAD/fwAA/38AAAAAAAAJAAAABAAAAABe//UMAAAAEAAAAAAAAAAAAAAAAAAAAAAAAAAfAAAAVAAAAAAAAAAAAAAAAAAAAAAAAAAAAAAAAAAAAAAAAAAAAAAAAAAAAAAAAAAAAAAAAAAAAAAAAAAAAAAAAAAAAAAAAAAAAAAAAAAAAAAAAAAAAAAAAAAAACEAAAAYAAAAFAAAACoTAACYHwAAnRsAAFMmAAAAAAAAJgAAAAgAAAD/////AAAAAA=="/>
                  </a:ext>
                </a:extLst>
              </p:cNvGrpSpPr>
              <p:nvPr/>
            </p:nvGrpSpPr>
            <p:grpSpPr>
              <a:xfrm>
                <a:off x="3115310" y="5135880"/>
                <a:ext cx="1373505" cy="1094105"/>
                <a:chOff x="3115310" y="5135880"/>
                <a:chExt cx="1373505" cy="1094105"/>
              </a:xfrm>
            </p:grpSpPr>
            <p:sp>
              <p:nvSpPr>
                <p:cNvPr id="160" name="Shape 38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bCi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AqEwAAmB8AAJ0bAABTJgAAAAAAACYAAAAIAAAA//////////8="/>
                    </a:ext>
                  </a:extLst>
                </p:cNvSpPr>
                <p:nvPr/>
              </p:nvSpPr>
              <p:spPr>
                <a:xfrm>
                  <a:off x="3115310" y="51358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9" name="Shape 384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rFB6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7FAAAsR8AAEwaAABlIgAAAAAAACYAAAAIAAAA//////////8="/>
                    </a:ext>
                  </a:extLst>
                </p:cNvSpPr>
                <p:nvPr/>
              </p:nvSpPr>
              <p:spPr>
                <a:xfrm>
                  <a:off x="3329305" y="5151755"/>
                  <a:ext cx="945515" cy="439420"/>
                </a:xfrm>
                <a:prstGeom prst="rect">
                  <a:avLst/>
                </a:prstGeom>
                <a:noFill/>
                <a:ln>
                  <a:noFill/>
                </a:ln>
                <a:effectLst/>
              </p:spPr>
              <p:txBody>
                <a:bodyPr vert="horz" wrap="square" lIns="50800" tIns="50800" rIns="50800" bIns="50800" numCol="1" anchor="ctr"/>
                <a:lstStyle>
                  <a:lvl1pPr defTabSz="457200">
                    <a:lnSpc>
                      <a:spcPts val="2800"/>
                    </a:lnSpc>
                    <a:tabLst>
                      <a:tab pos="838200" algn="l"/>
                    </a:tabLst>
                    <a:defRPr sz="2400">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5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DSs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MAAP8iAACOGwAAaCQAAAAAAAAmAAAACAAAAP//////////"/>
                </a:ext>
              </a:extLst>
            </p:cNvPicPr>
            <p:nvPr/>
          </p:nvPicPr>
          <p:blipFill>
            <a:blip r:embed="rId3"/>
            <a:stretch>
              <a:fillRect/>
            </a:stretch>
          </p:blipFill>
          <p:spPr>
            <a:xfrm>
              <a:off x="3146425" y="5688965"/>
              <a:ext cx="1332865" cy="229235"/>
            </a:xfrm>
            <a:prstGeom prst="rect">
              <a:avLst/>
            </a:prstGeom>
            <a:noFill/>
            <a:ln>
              <a:noFill/>
            </a:ln>
            <a:effectLst>
              <a:outerShdw blurRad="63500" dist="63760" dir="2700000">
                <a:srgbClr val="000000">
                  <a:alpha val="4000"/>
                </a:srgbClr>
              </a:outerShdw>
            </a:effectLst>
          </p:spPr>
        </p:pic>
        <p:pic>
          <p:nvPicPr>
            <p:cNvPr id="15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NmM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SgAAP8iAAD1MAAAZyQAAAAAAAAmAAAACAAAAP//////////"/>
                </a:ext>
              </a:extLst>
            </p:cNvPicPr>
            <p:nvPr/>
          </p:nvPicPr>
          <p:blipFill>
            <a:blip r:embed="rId4"/>
            <a:stretch>
              <a:fillRect/>
            </a:stretch>
          </p:blipFill>
          <p:spPr>
            <a:xfrm>
              <a:off x="6627495" y="5688965"/>
              <a:ext cx="1330960" cy="228600"/>
            </a:xfrm>
            <a:prstGeom prst="rect">
              <a:avLst/>
            </a:prstGeom>
            <a:noFill/>
            <a:ln>
              <a:noFill/>
            </a:ln>
            <a:effectLst>
              <a:outerShdw blurRad="63500" dist="63760" dir="2700000">
                <a:srgbClr val="000000">
                  <a:alpha val="4000"/>
                </a:srgbClr>
              </a:outerShdw>
            </a:effectLst>
          </p:spPr>
        </p:pic>
        <p:grpSp>
          <p:nvGrpSpPr>
            <p:cNvPr id="19" name="Group 3989"/>
            <p:cNvGrpSpPr>
              <a:extLst>
                <a:ext uri="smNativeData">
                  <pr:smNativeData xmlns:pr="smNativeData" val="SMDATA_7_nYDcXBMAAAAlAAAAAQAAAA8BAAAAkAAAAEgAAACQAAAASAAAAAAAAAAAAAAAAAAAABcAAAAUAAAAAAAAAAAAAAD/fwAA/38AAAAAAAAJAAAABAAAAAABWcgMAAAAEAAAAAAAAAAAAAAAAAAAAAAAAA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23" name="Group 3985"/>
              <p:cNvGrpSpPr>
                <a:extLst>
                  <a:ext uri="smNativeData">
                    <pr:smNativeData xmlns:pr="smNativeData" val="SMDATA_7_nYDcXBMAAAAlAAAAAQAAAA8BAAAAkAAAAEgAAACQAAAASAAAAAAAAAAAAAAAAAAAABcAAAAUAAAAAAAAAAAAAAD/fwAA/38AAAAAAAAJAAAABAAAAAABshAMAAAAEAAAAAAAAAAAAAAAAAAAAAAAAA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30" name="Group 3978"/>
                <p:cNvGrpSpPr>
                  <a:extLst>
                    <a:ext uri="smNativeData">
                      <pr:smNativeData xmlns:pr="smNativeData" val="SMDATA_7_nYDcXBMAAAAlAAAAAQAAAA8BAAAAkAAAAEgAAACQAAAASAAAAAAAAAAAAAAAAAAAABcAAAAUAAAAAAAAAAAAAAD/fwAA/38AAAAAAAAJAAAABAAAAAAByZQMAAAAEAAAAAAAAAAAAAAAAAAAAAAAAA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sp>
                <p:nvSpPr>
                  <p:cNvPr id="154" name="Shape 38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6i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7DQAAghwAADsNAAAcKAAAAAAAACYAAAAIAAAA//////////8="/>
                      </a:ext>
                    </a:extLst>
                  </p:cNvSpPr>
                  <p:nvPr/>
                </p:nvSpPr>
                <p:spPr>
                  <a:xfrm flipV="1">
                    <a:off x="21507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3" name="Shape 385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8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UDQAAghwAAJQNAAAcKAAAAAAAACYAAAAIAAAA//////////8="/>
                      </a:ext>
                    </a:extLst>
                  </p:cNvSpPr>
                  <p:nvPr/>
                </p:nvSpPr>
                <p:spPr>
                  <a:xfrm flipV="1">
                    <a:off x="22072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2" name="Shape 385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PS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sDQAAghwAAOwNAAAcKAAAAAAAACYAAAAIAAAA//////////8="/>
                      </a:ext>
                    </a:extLst>
                  </p:cNvSpPr>
                  <p:nvPr/>
                </p:nvSpPr>
                <p:spPr>
                  <a:xfrm flipV="1">
                    <a:off x="22631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1" name="Shape 385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W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FDgAAghwAAEUOAAAcKAAAAAAAACYAAAAIAAAA//////////8="/>
                      </a:ext>
                    </a:extLst>
                  </p:cNvSpPr>
                  <p:nvPr/>
                </p:nvSpPr>
                <p:spPr>
                  <a:xfrm flipV="1">
                    <a:off x="23196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0" name="Shape 385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eDgAAghwAAJ4OAAAcKAAAAAAAACYAAAAIAAAA//////////8="/>
                      </a:ext>
                    </a:extLst>
                  </p:cNvSpPr>
                  <p:nvPr/>
                </p:nvSpPr>
                <p:spPr>
                  <a:xfrm flipV="1">
                    <a:off x="23761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9" name="Shape 385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2DgAAghwAAPYOAAAcKAAAAAAAACYAAAAIAAAA//////////8="/>
                      </a:ext>
                    </a:extLst>
                  </p:cNvSpPr>
                  <p:nvPr/>
                </p:nvSpPr>
                <p:spPr>
                  <a:xfrm flipV="1">
                    <a:off x="24320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8" name="Shape 386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PDwAAghwAAE8PAAAcKAAAAAAAACYAAAAIAAAA//////////8="/>
                      </a:ext>
                    </a:extLst>
                  </p:cNvSpPr>
                  <p:nvPr/>
                </p:nvSpPr>
                <p:spPr>
                  <a:xfrm flipV="1">
                    <a:off x="248856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7" name="Shape 386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9Ij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oDwAAghwAAKgPAAAcKAAAAAAAACYAAAAIAAAA//////////8="/>
                      </a:ext>
                    </a:extLst>
                  </p:cNvSpPr>
                  <p:nvPr/>
                </p:nvSpPr>
                <p:spPr>
                  <a:xfrm flipV="1">
                    <a:off x="254508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6" name="Shape 386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j4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AEAAAghwAAAAQAAAcKAAAAAAAACYAAAAIAAAA//////////8="/>
                      </a:ext>
                    </a:extLst>
                  </p:cNvSpPr>
                  <p:nvPr/>
                </p:nvSpPr>
                <p:spPr>
                  <a:xfrm flipV="1">
                    <a:off x="26009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5" name="Shape 38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wIi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ZEAAAghwAAFkQAAAcKAAAAAAAACYAAAAIAAAA//////////8="/>
                      </a:ext>
                    </a:extLst>
                  </p:cNvSpPr>
                  <p:nvPr/>
                </p:nvSpPr>
                <p:spPr>
                  <a:xfrm flipV="1">
                    <a:off x="265747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4" name="Shape 386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Qn0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yEAAAghwAALIQAAAcKAAAAAAAACYAAAAIAAAA//////////8="/>
                      </a:ext>
                    </a:extLst>
                  </p:cNvSpPr>
                  <p:nvPr/>
                </p:nvSpPr>
                <p:spPr>
                  <a:xfrm flipV="1">
                    <a:off x="271399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3" name="Shape 38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0dH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KEQAAghwAAAoRAAAcKAAAAAAAACYAAAAIAAAA//////////8="/>
                      </a:ext>
                    </a:extLst>
                  </p:cNvSpPr>
                  <p:nvPr/>
                </p:nvSpPr>
                <p:spPr>
                  <a:xfrm flipV="1">
                    <a:off x="27698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2" name="Shape 38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jEQAAghwAAGMRAAAcKAAAAAAAACYAAAAIAAAA//////////8="/>
                      </a:ext>
                    </a:extLst>
                  </p:cNvSpPr>
                  <p:nvPr/>
                </p:nvSpPr>
                <p:spPr>
                  <a:xfrm flipV="1">
                    <a:off x="282638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1" name="Shape 386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2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8EQAAghwAALwRAAAcKAAAAAAAACYAAAAIAAAA//////////8="/>
                      </a:ext>
                    </a:extLst>
                  </p:cNvSpPr>
                  <p:nvPr/>
                </p:nvSpPr>
                <p:spPr>
                  <a:xfrm flipV="1">
                    <a:off x="288290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0" name="Shape 386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hbm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VEgAAghwAABUSAAAcKAAAAAAAACYAAAAIAAAA//////////8="/>
                      </a:ext>
                    </a:extLst>
                  </p:cNvSpPr>
                  <p:nvPr/>
                </p:nvSpPr>
                <p:spPr>
                  <a:xfrm flipV="1">
                    <a:off x="293941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9" name="Shape 38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zPTM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tEgAAghwAAG0SAAAcKAAAAAAAACYAAAAIAAAA//////////8="/>
                      </a:ext>
                    </a:extLst>
                  </p:cNvSpPr>
                  <p:nvPr/>
                </p:nvSpPr>
                <p:spPr>
                  <a:xfrm flipV="1">
                    <a:off x="299529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8" name="Shape 38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zM0s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GEgAAghwAAMYSAAAcKAAAAAAAACYAAAAIAAAA//////////8="/>
                      </a:ext>
                    </a:extLst>
                  </p:cNvSpPr>
                  <p:nvPr/>
                </p:nvSpPr>
                <p:spPr>
                  <a:xfrm flipV="1">
                    <a:off x="305181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7" name="Shape 38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WHBY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fEwAAghwAAB8TAAAcKAAAAAAAACYAAAAIAAAA//////////8="/>
                      </a:ext>
                    </a:extLst>
                  </p:cNvSpPr>
                  <p:nvPr/>
                </p:nvSpPr>
                <p:spPr>
                  <a:xfrm flipV="1">
                    <a:off x="310832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6" name="Shape 387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OOE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3EwAAghwAAHcTAAAcKAAAAAAAACYAAAAIAAAA//////////8="/>
                      </a:ext>
                    </a:extLst>
                  </p:cNvSpPr>
                  <p:nvPr/>
                </p:nvSpPr>
                <p:spPr>
                  <a:xfrm flipV="1">
                    <a:off x="316420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5" name="Shape 387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QEwAAghwAANATAAAcKAAAAAAAACYAAAAIAAAA//////////8="/>
                      </a:ext>
                    </a:extLst>
                  </p:cNvSpPr>
                  <p:nvPr/>
                </p:nvSpPr>
                <p:spPr>
                  <a:xfrm flipV="1">
                    <a:off x="322072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4" name="Shape 387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pFAAAghwAACkUAAAcKAAAAAAAACYAAAAIAAAA//////////8="/>
                      </a:ext>
                    </a:extLst>
                  </p:cNvSpPr>
                  <p:nvPr/>
                </p:nvSpPr>
                <p:spPr>
                  <a:xfrm flipV="1">
                    <a:off x="327723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3" name="Shape 387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BFAAAghwAAIEUAAAcKAAAAAAAACYAAAAIAAAA//////////8="/>
                      </a:ext>
                    </a:extLst>
                  </p:cNvSpPr>
                  <p:nvPr/>
                </p:nvSpPr>
                <p:spPr>
                  <a:xfrm flipV="1">
                    <a:off x="333311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2" name="Shape 387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0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aFAAAghwAANoUAAAcKAAAAAAAACYAAAAIAAAA//////////8="/>
                      </a:ext>
                    </a:extLst>
                  </p:cNvSpPr>
                  <p:nvPr/>
                </p:nvSpPr>
                <p:spPr>
                  <a:xfrm flipV="1">
                    <a:off x="338963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1" name="Shape 387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dl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zFQAAghwAADMVAAAcKAAAAAAAACYAAAAIAAAA//////////8="/>
                      </a:ext>
                    </a:extLst>
                  </p:cNvSpPr>
                  <p:nvPr/>
                </p:nvSpPr>
                <p:spPr>
                  <a:xfrm flipV="1">
                    <a:off x="344614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0" name="Shape 387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LFQAAghwAAIsVAAAcKAAAAAAAACYAAAAIAAAA//////////8="/>
                      </a:ext>
                    </a:extLst>
                  </p:cNvSpPr>
                  <p:nvPr/>
                </p:nvSpPr>
                <p:spPr>
                  <a:xfrm flipV="1">
                    <a:off x="35020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9" name="Shape 38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kFQAAghwAAOQVAAAcKAAAAAAAACYAAAAIAAAA//////////8="/>
                      </a:ext>
                    </a:extLst>
                  </p:cNvSpPr>
                  <p:nvPr/>
                </p:nvSpPr>
                <p:spPr>
                  <a:xfrm flipV="1">
                    <a:off x="35585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8" name="Shape 388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T0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9FgAAghwAAD0WAAAcKAAAAAAAACYAAAAIAAAA//////////8="/>
                      </a:ext>
                    </a:extLst>
                  </p:cNvSpPr>
                  <p:nvPr/>
                </p:nvSpPr>
                <p:spPr>
                  <a:xfrm flipV="1">
                    <a:off x="36150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7" name="Shape 388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hmcm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VFgAAghwAAJUWAAAcKAAAAAAAACYAAAAIAAAA//////////8="/>
                      </a:ext>
                    </a:extLst>
                  </p:cNvSpPr>
                  <p:nvPr/>
                </p:nvSpPr>
                <p:spPr>
                  <a:xfrm flipV="1">
                    <a:off x="36709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6" name="Shape 388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uFgAAghwAAO4WAAAcKAAAAAAAACYAAAAIAAAA//////////8="/>
                      </a:ext>
                    </a:extLst>
                  </p:cNvSpPr>
                  <p:nvPr/>
                </p:nvSpPr>
                <p:spPr>
                  <a:xfrm flipV="1">
                    <a:off x="372745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5" name="Shape 38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tZT0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HFwAAghwAAEcXAAAcKAAAAAAAACYAAAAIAAAA//////////8="/>
                      </a:ext>
                    </a:extLst>
                  </p:cNvSpPr>
                  <p:nvPr/>
                </p:nvSpPr>
                <p:spPr>
                  <a:xfrm flipV="1">
                    <a:off x="37839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4" name="Shape 388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n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fFwAAghwAAJ8XAAAcKAAAAAAAACYAAAAIAAAA//////////8="/>
                      </a:ext>
                    </a:extLst>
                  </p:cNvSpPr>
                  <p:nvPr/>
                </p:nvSpPr>
                <p:spPr>
                  <a:xfrm flipV="1">
                    <a:off x="38398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3" name="Shape 388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4FwAAghwAAPgXAAAcKAAAAAAAACYAAAAIAAAA//////////8="/>
                      </a:ext>
                    </a:extLst>
                  </p:cNvSpPr>
                  <p:nvPr/>
                </p:nvSpPr>
                <p:spPr>
                  <a:xfrm flipV="1">
                    <a:off x="38963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2" name="Shape 388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PS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GAAAghwAAFEYAAAcKAAAAAAAACYAAAAIAAAA//////////8="/>
                      </a:ext>
                    </a:extLst>
                  </p:cNvSpPr>
                  <p:nvPr/>
                </p:nvSpPr>
                <p:spPr>
                  <a:xfrm flipV="1">
                    <a:off x="39528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1" name="Shape 388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pGAAAghwAAKkYAAAcKAAAAAAAACYAAAAIAAAA//////////8="/>
                      </a:ext>
                    </a:extLst>
                  </p:cNvSpPr>
                  <p:nvPr/>
                </p:nvSpPr>
                <p:spPr>
                  <a:xfrm flipV="1">
                    <a:off x="40087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0" name="Shape 388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MD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CGQAAghwAAAIZAAAcKAAAAAAAACYAAAAIAAAA//////////8="/>
                      </a:ext>
                    </a:extLst>
                  </p:cNvSpPr>
                  <p:nvPr/>
                </p:nvSpPr>
                <p:spPr>
                  <a:xfrm flipV="1">
                    <a:off x="40652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9" name="Shape 388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yNz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bGQAAghwAAFsZAAAcKAAAAAAAACYAAAAIAAAA//////////8="/>
                      </a:ext>
                    </a:extLst>
                  </p:cNvSpPr>
                  <p:nvPr/>
                </p:nvSpPr>
                <p:spPr>
                  <a:xfrm flipV="1">
                    <a:off x="41217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8" name="Shape 389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GRjc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oGQAAghwAAKgZAAAcKAAAAAAAACYAAAAIAAAA//////////8="/>
                      </a:ext>
                    </a:extLst>
                  </p:cNvSpPr>
                  <p:nvPr/>
                </p:nvSpPr>
                <p:spPr>
                  <a:xfrm flipV="1">
                    <a:off x="41706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7" name="Shape 389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4PS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BGgAAghwAAAEaAAAcKAAAAAAAACYAAAAIAAAA//////////8="/>
                      </a:ext>
                    </a:extLst>
                  </p:cNvSpPr>
                  <p:nvPr/>
                </p:nvSpPr>
                <p:spPr>
                  <a:xfrm flipV="1">
                    <a:off x="42271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6" name="Shape 389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b0Y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ZGgAAghwAAFkaAAAcKAAAAAAAACYAAAAIAAAA//////////8="/>
                      </a:ext>
                    </a:extLst>
                  </p:cNvSpPr>
                  <p:nvPr/>
                </p:nvSpPr>
                <p:spPr>
                  <a:xfrm flipV="1">
                    <a:off x="42830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5" name="Shape 389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yGgAAghwAALIaAAAcKAAAAAAAACYAAAAIAAAA//////////8="/>
                      </a:ext>
                    </a:extLst>
                  </p:cNvSpPr>
                  <p:nvPr/>
                </p:nvSpPr>
                <p:spPr>
                  <a:xfrm flipV="1">
                    <a:off x="43395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4" name="Shape 389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4MD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LGwAAghwAAAsbAAAcKAAAAAAAACYAAAAIAAAA//////////8="/>
                      </a:ext>
                    </a:extLst>
                  </p:cNvSpPr>
                  <p:nvPr/>
                </p:nvSpPr>
                <p:spPr>
                  <a:xfrm flipV="1">
                    <a:off x="43961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3" name="Shape 389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k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jGwAAghwAAGMbAAAcKAAAAAAAACYAAAAIAAAA//////////8="/>
                      </a:ext>
                    </a:extLst>
                  </p:cNvSpPr>
                  <p:nvPr/>
                </p:nvSpPr>
                <p:spPr>
                  <a:xfrm flipV="1">
                    <a:off x="44519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2" name="Shape 38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8GwAAghwAALwbAAAcKAAAAAAAACYAAAAIAAAA//////////8="/>
                      </a:ext>
                    </a:extLst>
                  </p:cNvSpPr>
                  <p:nvPr/>
                </p:nvSpPr>
                <p:spPr>
                  <a:xfrm flipV="1">
                    <a:off x="45085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1" name="Shape 389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0eW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VHAAAghwAABUcAAAcKAAAAAAAACYAAAAIAAAA//////////8="/>
                      </a:ext>
                    </a:extLst>
                  </p:cNvSpPr>
                  <p:nvPr/>
                </p:nvSpPr>
                <p:spPr>
                  <a:xfrm flipV="1">
                    <a:off x="45650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0" name="Shape 389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xMS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tHAAAghwAAG0cAAAcKAAAAAAAACYAAAAIAAAA//////////8="/>
                      </a:ext>
                    </a:extLst>
                  </p:cNvSpPr>
                  <p:nvPr/>
                </p:nvSpPr>
                <p:spPr>
                  <a:xfrm flipV="1">
                    <a:off x="46208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9" name="Shape 38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9Ij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GHAAAghwAAMYcAAAcKAAAAAAAACYAAAAIAAAA//////////8="/>
                      </a:ext>
                    </a:extLst>
                  </p:cNvSpPr>
                  <p:nvPr/>
                </p:nvSpPr>
                <p:spPr>
                  <a:xfrm flipV="1">
                    <a:off x="4677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8" name="Shape 390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fHQAAghwAAB8dAAAcKAAAAAAAACYAAAAIAAAA//////////8="/>
                      </a:ext>
                    </a:extLst>
                  </p:cNvSpPr>
                  <p:nvPr/>
                </p:nvSpPr>
                <p:spPr>
                  <a:xfrm flipV="1">
                    <a:off x="4733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7" name="Shape 39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4HQAAghwAAHgdAAAcKAAAAAAAACYAAAAIAAAA//////////8="/>
                      </a:ext>
                    </a:extLst>
                  </p:cNvSpPr>
                  <p:nvPr/>
                </p:nvSpPr>
                <p:spPr>
                  <a:xfrm flipV="1">
                    <a:off x="4790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6" name="Shape 390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QHQAAghwAANAdAAAcKAAAAAAAACYAAAAIAAAA//////////8="/>
                      </a:ext>
                    </a:extLst>
                  </p:cNvSpPr>
                  <p:nvPr/>
                </p:nvSpPr>
                <p:spPr>
                  <a:xfrm flipV="1">
                    <a:off x="4846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5" name="Shape 390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pHgAAghwAACkeAAAcKAAAAAAAACYAAAAIAAAA//////////8="/>
                      </a:ext>
                    </a:extLst>
                  </p:cNvSpPr>
                  <p:nvPr/>
                </p:nvSpPr>
                <p:spPr>
                  <a:xfrm flipV="1">
                    <a:off x="4902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4" name="Shape 390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zg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CHgAAghwAAIIeAAAcKAAAAAAAACYAAAAIAAAA//////////8="/>
                      </a:ext>
                    </a:extLst>
                  </p:cNvSpPr>
                  <p:nvPr/>
                </p:nvSpPr>
                <p:spPr>
                  <a:xfrm flipV="1">
                    <a:off x="4959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3" name="Shape 390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aHgAAghwAANoeAAAcKAAAAAAAACYAAAAIAAAA//////////8="/>
                      </a:ext>
                    </a:extLst>
                  </p:cNvSpPr>
                  <p:nvPr/>
                </p:nvSpPr>
                <p:spPr>
                  <a:xfrm flipV="1">
                    <a:off x="5015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2" name="Shape 390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zHwAAghwAADMfAAAcKAAAAAAAACYAAAAIAAAA//////////8="/>
                      </a:ext>
                    </a:extLst>
                  </p:cNvSpPr>
                  <p:nvPr/>
                </p:nvSpPr>
                <p:spPr>
                  <a:xfrm flipV="1">
                    <a:off x="5071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1" name="Shape 390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MHwAAghwAAIwfAAAcKAAAAAAAACYAAAAIAAAA//////////8="/>
                      </a:ext>
                    </a:extLst>
                  </p:cNvSpPr>
                  <p:nvPr/>
                </p:nvSpPr>
                <p:spPr>
                  <a:xfrm flipV="1">
                    <a:off x="5128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0" name="Shape 390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DbH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kHwAAghwAAOQfAAAcKAAAAAAAACYAAAAIAAAA//////////8="/>
                      </a:ext>
                    </a:extLst>
                  </p:cNvSpPr>
                  <p:nvPr/>
                </p:nvSpPr>
                <p:spPr>
                  <a:xfrm flipV="1">
                    <a:off x="5184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9" name="Shape 39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4dC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9IAAAghwAAD0gAAAcKAAAAAAAACYAAAAIAAAA//////////8="/>
                      </a:ext>
                    </a:extLst>
                  </p:cNvSpPr>
                  <p:nvPr/>
                </p:nvSpPr>
                <p:spPr>
                  <a:xfrm flipV="1">
                    <a:off x="5240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8" name="Shape 391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WIAAAghwAAJYgAAAcKAAAAAAAACYAAAAIAAAA//////////8="/>
                      </a:ext>
                    </a:extLst>
                  </p:cNvSpPr>
                  <p:nvPr/>
                </p:nvSpPr>
                <p:spPr>
                  <a:xfrm flipV="1">
                    <a:off x="5297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7" name="Shape 391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uIAAAghwAAO4gAAAcKAAAAAAAACYAAAAIAAAA//////////8="/>
                      </a:ext>
                    </a:extLst>
                  </p:cNvSpPr>
                  <p:nvPr/>
                </p:nvSpPr>
                <p:spPr>
                  <a:xfrm flipV="1">
                    <a:off x="5353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6" name="Shape 391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HIQAAghwAAEchAAAcKAAAAAAAACYAAAAIAAAA//////////8="/>
                      </a:ext>
                    </a:extLst>
                  </p:cNvSpPr>
                  <p:nvPr/>
                </p:nvSpPr>
                <p:spPr>
                  <a:xfrm flipV="1">
                    <a:off x="5409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5" name="Shape 391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gIQAAghwAAKAhAAAcKAAAAAAAACYAAAAIAAAA//////////8="/>
                      </a:ext>
                    </a:extLst>
                  </p:cNvSpPr>
                  <p:nvPr/>
                </p:nvSpPr>
                <p:spPr>
                  <a:xfrm flipV="1">
                    <a:off x="5466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4" name="Shape 391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4IQAAghwAAPghAAAcKAAAAAAAACYAAAAIAAAA//////////8="/>
                      </a:ext>
                    </a:extLst>
                  </p:cNvSpPr>
                  <p:nvPr/>
                </p:nvSpPr>
                <p:spPr>
                  <a:xfrm flipV="1">
                    <a:off x="5521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3" name="Shape 391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RIgAAghwAAFEiAAAcKAAAAAAAACYAAAAIAAAA//////////8="/>
                      </a:ext>
                    </a:extLst>
                  </p:cNvSpPr>
                  <p:nvPr/>
                </p:nvSpPr>
                <p:spPr>
                  <a:xfrm flipV="1">
                    <a:off x="5578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2" name="Shape 391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qIgAAghwAAKoiAAAcKAAAAAAAACYAAAAIAAAA//////////8="/>
                      </a:ext>
                    </a:extLst>
                  </p:cNvSpPr>
                  <p:nvPr/>
                </p:nvSpPr>
                <p:spPr>
                  <a:xfrm flipV="1">
                    <a:off x="5634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1" name="Shape 391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CIwAAghwAAAIjAAAcKAAAAAAAACYAAAAIAAAA//////////8="/>
                      </a:ext>
                    </a:extLst>
                  </p:cNvSpPr>
                  <p:nvPr/>
                </p:nvSpPr>
                <p:spPr>
                  <a:xfrm flipV="1">
                    <a:off x="5690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0" name="Shape 391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EYXM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bIwAAghwAAFsjAAAcKAAAAAAAACYAAAAIAAAA//////////8="/>
                      </a:ext>
                    </a:extLst>
                  </p:cNvSpPr>
                  <p:nvPr/>
                </p:nvSpPr>
                <p:spPr>
                  <a:xfrm flipV="1">
                    <a:off x="5747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9" name="Shape 391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TaG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0IwAAghwAALQjAAAcKAAAAAAAACYAAAAIAAAA//////////8="/>
                      </a:ext>
                    </a:extLst>
                  </p:cNvSpPr>
                  <p:nvPr/>
                </p:nvSpPr>
                <p:spPr>
                  <a:xfrm flipV="1">
                    <a:off x="5803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8" name="Shape 39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mbG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MJAAAghwAAAwkAAAcKAAAAAAAACYAAAAIAAAA//////////8="/>
                      </a:ext>
                    </a:extLst>
                  </p:cNvSpPr>
                  <p:nvPr/>
                </p:nvSpPr>
                <p:spPr>
                  <a:xfrm flipV="1">
                    <a:off x="5859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7" name="Shape 392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lJAAAghwAAGUkAAAcKAAAAAAAACYAAAAIAAAA//////////8="/>
                      </a:ext>
                    </a:extLst>
                  </p:cNvSpPr>
                  <p:nvPr/>
                </p:nvSpPr>
                <p:spPr>
                  <a:xfrm flipV="1">
                    <a:off x="5916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6" name="Shape 392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zdD0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C+JAAAghwAAL4kAAAcKAAAAAAAACYAAAAIAAAA//////////8="/>
                      </a:ext>
                    </a:extLst>
                  </p:cNvSpPr>
                  <p:nvPr/>
                </p:nvSpPr>
                <p:spPr>
                  <a:xfrm flipV="1">
                    <a:off x="5972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5" name="Shape 392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XJQAAghwAABclAAAcKAAAAAAAACYAAAAIAAAA//////////8="/>
                      </a:ext>
                    </a:extLst>
                  </p:cNvSpPr>
                  <p:nvPr/>
                </p:nvSpPr>
                <p:spPr>
                  <a:xfrm flipV="1">
                    <a:off x="6029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4" name="Shape 392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ODE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vJQAAghwAAG8lAAAcKAAAAAAAACYAAAAIAAAA//////////8="/>
                      </a:ext>
                    </a:extLst>
                  </p:cNvSpPr>
                  <p:nvPr/>
                </p:nvSpPr>
                <p:spPr>
                  <a:xfrm flipV="1">
                    <a:off x="6085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3" name="Shape 392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3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IJQAAghwAAMglAAAcKAAAAAAAACYAAAAIAAAA//////////8="/>
                      </a:ext>
                    </a:extLst>
                  </p:cNvSpPr>
                  <p:nvPr/>
                </p:nvSpPr>
                <p:spPr>
                  <a:xfrm flipV="1">
                    <a:off x="6141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2" name="Shape 39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mJgAAghwAACYmAAAcKAAAAAAAACYAAAAIAAAA//////////8="/>
                      </a:ext>
                    </a:extLst>
                  </p:cNvSpPr>
                  <p:nvPr/>
                </p:nvSpPr>
                <p:spPr>
                  <a:xfrm flipV="1">
                    <a:off x="6201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1" name="Shape 392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B/JgAAghwAAH8mAAAcKAAAAAAAACYAAAAIAAAA//////////8="/>
                      </a:ext>
                    </a:extLst>
                  </p:cNvSpPr>
                  <p:nvPr/>
                </p:nvSpPr>
                <p:spPr>
                  <a:xfrm flipV="1">
                    <a:off x="6257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0" name="Shape 392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2U3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YJgAAghwAANgmAAAcKAAAAAAAACYAAAAIAAAA//////////8="/>
                      </a:ext>
                    </a:extLst>
                  </p:cNvSpPr>
                  <p:nvPr/>
                </p:nvSpPr>
                <p:spPr>
                  <a:xfrm flipV="1">
                    <a:off x="6314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9" name="Shape 392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m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wJwAAghwAADAnAAAcKAAAAAAAACYAAAAIAAAA//////////8="/>
                      </a:ext>
                    </a:extLst>
                  </p:cNvSpPr>
                  <p:nvPr/>
                </p:nvSpPr>
                <p:spPr>
                  <a:xfrm flipV="1">
                    <a:off x="6370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8" name="Shape 39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JJwAAghwAAIknAAAcKAAAAAAAACYAAAAIAAAA//////////8="/>
                      </a:ext>
                    </a:extLst>
                  </p:cNvSpPr>
                  <p:nvPr/>
                </p:nvSpPr>
                <p:spPr>
                  <a:xfrm flipV="1">
                    <a:off x="6426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7" name="Shape 393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JbnM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iJwAAghwAAOInAAAcKAAAAAAAACYAAAAIAAAA//////////8="/>
                      </a:ext>
                    </a:extLst>
                  </p:cNvSpPr>
                  <p:nvPr/>
                </p:nvSpPr>
                <p:spPr>
                  <a:xfrm flipV="1">
                    <a:off x="6483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6" name="Shape 393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lY3Q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A6KAAAghwAADooAAAcKAAAAAAAACYAAAAIAAAA//////////8="/>
                      </a:ext>
                    </a:extLst>
                  </p:cNvSpPr>
                  <p:nvPr/>
                </p:nvSpPr>
                <p:spPr>
                  <a:xfrm flipV="1">
                    <a:off x="6539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5" name="Shape 393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TKAAAghwAAJMoAAAcKAAAAAAAACYAAAAIAAAA//////////8="/>
                      </a:ext>
                    </a:extLst>
                  </p:cNvSpPr>
                  <p:nvPr/>
                </p:nvSpPr>
                <p:spPr>
                  <a:xfrm flipV="1">
                    <a:off x="6595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4" name="Shape 39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sKAAAghwAAOwoAAAcKAAAAAAAACYAAAAIAAAA//////////8="/>
                      </a:ext>
                    </a:extLst>
                  </p:cNvSpPr>
                  <p:nvPr/>
                </p:nvSpPr>
                <p:spPr>
                  <a:xfrm flipV="1">
                    <a:off x="6652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3" name="Shape 393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aC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EKQAAghwAAEQpAAAcKAAAAAAAACYAAAAIAAAA//////////8="/>
                      </a:ext>
                    </a:extLst>
                  </p:cNvSpPr>
                  <p:nvPr/>
                </p:nvSpPr>
                <p:spPr>
                  <a:xfrm flipV="1">
                    <a:off x="6708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2" name="Shape 393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cG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dKQAAghwAAJ0pAAAcKAAAAAAAACYAAAAIAAAA//////////8="/>
                      </a:ext>
                    </a:extLst>
                  </p:cNvSpPr>
                  <p:nvPr/>
                </p:nvSpPr>
                <p:spPr>
                  <a:xfrm flipV="1">
                    <a:off x="6764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1" name="Shape 393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hdC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D2KQAAghwAAPYpAAAcKAAAAAAAACYAAAAIAAAA//////////8="/>
                      </a:ext>
                    </a:extLst>
                  </p:cNvSpPr>
                  <p:nvPr/>
                </p:nvSpPr>
                <p:spPr>
                  <a:xfrm flipV="1">
                    <a:off x="6821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0" name="Shape 393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1dG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OKgAAghwAAE4qAAAcKAAAAAAAACYAAAAIAAAA//////////8="/>
                      </a:ext>
                    </a:extLst>
                  </p:cNvSpPr>
                  <p:nvPr/>
                </p:nvSpPr>
                <p:spPr>
                  <a:xfrm flipV="1">
                    <a:off x="6877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9" name="Shape 393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nKgAAghwAAKcqAAAcKAAAAAAAACYAAAAIAAAA//////////8="/>
                      </a:ext>
                    </a:extLst>
                  </p:cNvSpPr>
                  <p:nvPr/>
                </p:nvSpPr>
                <p:spPr>
                  <a:xfrm flipV="1">
                    <a:off x="6933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8" name="Shape 394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AKwAAghwAAAArAAAcKAAAAAAAACYAAAAIAAAA//////////8="/>
                      </a:ext>
                    </a:extLst>
                  </p:cNvSpPr>
                  <p:nvPr/>
                </p:nvSpPr>
                <p:spPr>
                  <a:xfrm flipV="1">
                    <a:off x="6990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7" name="Shape 394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4OCI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YKwAAghwAAFgrAAAcKAAAAAAAACYAAAAIAAAA//////////8="/>
                      </a:ext>
                    </a:extLst>
                  </p:cNvSpPr>
                  <p:nvPr/>
                </p:nvSpPr>
                <p:spPr>
                  <a:xfrm flipV="1">
                    <a:off x="7045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6" name="Shape 394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Y1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xKwAAghwAALErAAAcKAAAAAAAACYAAAAIAAAA//////////8="/>
                      </a:ext>
                    </a:extLst>
                  </p:cNvSpPr>
                  <p:nvPr/>
                </p:nvSpPr>
                <p:spPr>
                  <a:xfrm flipV="1">
                    <a:off x="7102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5" name="Shape 394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i8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KLAAAghwAAAosAAAcKAAAAAAAACYAAAAIAAAA//////////8="/>
                      </a:ext>
                    </a:extLst>
                  </p:cNvSpPr>
                  <p:nvPr/>
                </p:nvSpPr>
                <p:spPr>
                  <a:xfrm flipV="1">
                    <a:off x="7158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4" name="Shape 394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iPjw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iLAAAghwAAGIsAAAcKAAAAAAAACYAAAAIAAAA//////////8="/>
                      </a:ext>
                    </a:extLst>
                  </p:cNvSpPr>
                  <p:nvPr/>
                </p:nvSpPr>
                <p:spPr>
                  <a:xfrm flipV="1">
                    <a:off x="7214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3" name="Shape 394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C7LAAAghwAALssAAAcKAAAAAAAACYAAAAIAAAA//////////8="/>
                      </a:ext>
                    </a:extLst>
                  </p:cNvSpPr>
                  <p:nvPr/>
                </p:nvSpPr>
                <p:spPr>
                  <a:xfrm flipV="1">
                    <a:off x="7271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2" name="Shape 394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ULQAAghwAABQtAAAcKAAAAAAAACYAAAAIAAAA//////////8="/>
                      </a:ext>
                    </a:extLst>
                  </p:cNvSpPr>
                  <p:nvPr/>
                </p:nvSpPr>
                <p:spPr>
                  <a:xfrm flipV="1">
                    <a:off x="7327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1" name="Shape 394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sLQAAghwAAGwtAAAcKAAAAAAAACYAAAAIAAAA//////////8="/>
                      </a:ext>
                    </a:extLst>
                  </p:cNvSpPr>
                  <p:nvPr/>
                </p:nvSpPr>
                <p:spPr>
                  <a:xfrm flipV="1">
                    <a:off x="7383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0" name="Shape 394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FLQAAghwAAMUtAAAcKAAAAAAAACYAAAAIAAAA//////////8="/>
                      </a:ext>
                    </a:extLst>
                  </p:cNvSpPr>
                  <p:nvPr/>
                </p:nvSpPr>
                <p:spPr>
                  <a:xfrm flipV="1">
                    <a:off x="7440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9" name="Shape 39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eLgAAghwAAB4uAAAcKAAAAAAAACYAAAAIAAAA//////////8="/>
                      </a:ext>
                    </a:extLst>
                  </p:cNvSpPr>
                  <p:nvPr/>
                </p:nvSpPr>
                <p:spPr>
                  <a:xfrm flipV="1">
                    <a:off x="7496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8" name="Shape 39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B3LgAAghwAAHcuAAAcKAAAAAAAACYAAAAIAAAA//////////8="/>
                      </a:ext>
                    </a:extLst>
                  </p:cNvSpPr>
                  <p:nvPr/>
                </p:nvSpPr>
                <p:spPr>
                  <a:xfrm flipV="1">
                    <a:off x="7553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7" name="Shape 395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Gc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PLgAAghwAAM8uAAAcKAAAAAAAACYAAAAIAAAA//////////8="/>
                      </a:ext>
                    </a:extLst>
                  </p:cNvSpPr>
                  <p:nvPr/>
                </p:nvSpPr>
                <p:spPr>
                  <a:xfrm flipV="1">
                    <a:off x="7609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6" name="Shape 395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gdz0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oLwAAghwAACgvAAAcKAAAAAAAACYAAAAIAAAA//////////8="/>
                      </a:ext>
                    </a:extLst>
                  </p:cNvSpPr>
                  <p:nvPr/>
                </p:nvSpPr>
                <p:spPr>
                  <a:xfrm flipV="1">
                    <a:off x="7665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5" name="Shape 395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BLwAAghwAAIEvAAAcKAAAAAAAACYAAAAIAAAA//////////8="/>
                      </a:ext>
                    </a:extLst>
                  </p:cNvSpPr>
                  <p:nvPr/>
                </p:nvSpPr>
                <p:spPr>
                  <a:xfrm flipV="1">
                    <a:off x="77222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4" name="Shape 39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ZLwAAghwAANkvAAAcKAAAAAAAACYAAAAIAAAA//////////8="/>
                      </a:ext>
                    </a:extLst>
                  </p:cNvSpPr>
                  <p:nvPr/>
                </p:nvSpPr>
                <p:spPr>
                  <a:xfrm flipV="1">
                    <a:off x="77781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3" name="Shape 395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SUH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yMAAAghwAADIwAAAcKAAAAAAAACYAAAAIAAAA//////////8="/>
                      </a:ext>
                    </a:extLst>
                  </p:cNvSpPr>
                  <p:nvPr/>
                </p:nvSpPr>
                <p:spPr>
                  <a:xfrm flipV="1">
                    <a:off x="783463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2" name="Shape 395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j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LMAAAghwAAIswAAAcKAAAAAAAACYAAAAIAAAA//////////8="/>
                      </a:ext>
                    </a:extLst>
                  </p:cNvSpPr>
                  <p:nvPr/>
                </p:nvSpPr>
                <p:spPr>
                  <a:xfrm flipV="1">
                    <a:off x="78911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1" name="Shape 395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F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jMAAAghwAAOMwAAAcKAAAAAAAACYAAAAIAAAA//////////8="/>
                      </a:ext>
                    </a:extLst>
                  </p:cNvSpPr>
                  <p:nvPr/>
                </p:nvSpPr>
                <p:spPr>
                  <a:xfrm flipV="1">
                    <a:off x="79470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0" name="Shape 395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A8MQAAghwAADwxAAAcKAAAAAAAACYAAAAIAAAA//////////8="/>
                      </a:ext>
                    </a:extLst>
                  </p:cNvSpPr>
                  <p:nvPr/>
                </p:nvSpPr>
                <p:spPr>
                  <a:xfrm flipV="1">
                    <a:off x="80035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9" name="Shape 395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NvbD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VMQAAghwAAJUxAAAcKAAAAAAAACYAAAAIAAAA//////////8="/>
                      </a:ext>
                    </a:extLst>
                  </p:cNvSpPr>
                  <p:nvPr/>
                </p:nvSpPr>
                <p:spPr>
                  <a:xfrm flipV="1">
                    <a:off x="80600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8" name="Shape 396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tMQAAghwAAO0xAAAcKAAAAAAAACYAAAAIAAAA//////////8="/>
                      </a:ext>
                    </a:extLst>
                  </p:cNvSpPr>
                  <p:nvPr/>
                </p:nvSpPr>
                <p:spPr>
                  <a:xfrm flipV="1">
                    <a:off x="81159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7" name="Shape 396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3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GMgAAghwAAEYyAAAcKAAAAAAAACYAAAAIAAAA//////////8="/>
                      </a:ext>
                    </a:extLst>
                  </p:cNvSpPr>
                  <p:nvPr/>
                </p:nvSpPr>
                <p:spPr>
                  <a:xfrm flipV="1">
                    <a:off x="81724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6" name="Shape 396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cMgAAghwAAJwyAAAcKAAAAAAAACYAAAAIAAAA//////////8="/>
                      </a:ext>
                    </a:extLst>
                  </p:cNvSpPr>
                  <p:nvPr/>
                </p:nvSpPr>
                <p:spPr>
                  <a:xfrm flipV="1">
                    <a:off x="82270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5" name="Shape 39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ND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0MgAAghwAAPQyAAAcKAAAAAAAACYAAAAIAAAA//////////8="/>
                      </a:ext>
                    </a:extLst>
                  </p:cNvSpPr>
                  <p:nvPr/>
                </p:nvSpPr>
                <p:spPr>
                  <a:xfrm flipV="1">
                    <a:off x="82829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4" name="Shape 396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NMwAAghwAAE0zAAAcKAAAAAAAACYAAAAIAAAA//////////8="/>
                      </a:ext>
                    </a:extLst>
                  </p:cNvSpPr>
                  <p:nvPr/>
                </p:nvSpPr>
                <p:spPr>
                  <a:xfrm flipV="1">
                    <a:off x="83394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3" name="Shape 39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mMwAAghwAAKYzAAAcKAAAAAAAACYAAAAIAAAA//////////8="/>
                      </a:ext>
                    </a:extLst>
                  </p:cNvSpPr>
                  <p:nvPr/>
                </p:nvSpPr>
                <p:spPr>
                  <a:xfrm flipV="1">
                    <a:off x="83959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2" name="Shape 39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D/MwAAghwAAP8zAAAcKAAAAAAAACYAAAAIAAAA//////////8="/>
                      </a:ext>
                    </a:extLst>
                  </p:cNvSpPr>
                  <p:nvPr/>
                </p:nvSpPr>
                <p:spPr>
                  <a:xfrm flipV="1">
                    <a:off x="84524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1" name="Shape 396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XNAAAghwAAFc0AAAcKAAAAAAAACYAAAAIAAAA//////////8="/>
                      </a:ext>
                    </a:extLst>
                  </p:cNvSpPr>
                  <p:nvPr/>
                </p:nvSpPr>
                <p:spPr>
                  <a:xfrm flipV="1">
                    <a:off x="85083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0" name="Shape 3968"/>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k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wNAAAghwAALA0AAAcKAAAAAAAACYAAAAIAAAA//////////8="/>
                      </a:ext>
                    </a:extLst>
                  </p:cNvSpPr>
                  <p:nvPr/>
                </p:nvSpPr>
                <p:spPr>
                  <a:xfrm flipV="1">
                    <a:off x="85648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9" name="Shape 39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JNQAAghwAAAk1AAAcKAAAAAAAACYAAAAIAAAA//////////8="/>
                      </a:ext>
                    </a:extLst>
                  </p:cNvSpPr>
                  <p:nvPr/>
                </p:nvSpPr>
                <p:spPr>
                  <a:xfrm flipV="1">
                    <a:off x="86213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8" name="Shape 39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YTE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hNQAAghwAAGE1AAAcKAAAAAAAACYAAAAIAAAA//////////8="/>
                      </a:ext>
                    </a:extLst>
                  </p:cNvSpPr>
                  <p:nvPr/>
                </p:nvSpPr>
                <p:spPr>
                  <a:xfrm flipV="1">
                    <a:off x="86772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7" name="Shape 397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C6NQAAghwAALo1AAAcKAAAAAAAACYAAAAIAAAA//////////8="/>
                      </a:ext>
                    </a:extLst>
                  </p:cNvSpPr>
                  <p:nvPr/>
                </p:nvSpPr>
                <p:spPr>
                  <a:xfrm flipV="1">
                    <a:off x="87337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6" name="Shape 397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TNgAAghwAABM2AAAcKAAAAAAAACYAAAAIAAAA//////////8="/>
                      </a:ext>
                    </a:extLst>
                  </p:cNvSpPr>
                  <p:nvPr/>
                </p:nvSpPr>
                <p:spPr>
                  <a:xfrm flipV="1">
                    <a:off x="87903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5" name="Shape 397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bCI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rNgAAghwAAGs2AAAcKAAAAAAAACYAAAAIAAAA//////////8="/>
                      </a:ext>
                    </a:extLst>
                  </p:cNvSpPr>
                  <p:nvPr/>
                </p:nvSpPr>
                <p:spPr>
                  <a:xfrm flipV="1">
                    <a:off x="88461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4" name="Shape 397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sbD0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ENgAAghwAAMQ2AAAcKAAAAAAAACYAAAAIAAAA//////////8="/>
                      </a:ext>
                    </a:extLst>
                  </p:cNvSpPr>
                  <p:nvPr/>
                </p:nvSpPr>
                <p:spPr>
                  <a:xfrm flipV="1">
                    <a:off x="89027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3" name="Shape 397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PkAAH9/fwDc3uADzMzMAMDA/wB/f38AAAAAAAAAAAAAAAAAAAAAAAAAAAAhAAAAGAAAABQAAAAdNwAAghwAAB03AAAcKAAAAAAAACYAAAAIAAAA//////////8="/>
                      </a:ext>
                    </a:extLst>
                  </p:cNvSpPr>
                  <p:nvPr/>
                </p:nvSpPr>
                <p:spPr>
                  <a:xfrm flipV="1">
                    <a:off x="89592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2" name="Shape 397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MAAAAEAAAAAAAAAAAAAAAAAAAAAAAAAAeAAAAaAAAAAAAAAAAAAAAAAAAAAAAAAAAAAAAECcAABAnAAAAAAAAAAAAAAAAAAAAAAAAAAAAAAAAAAAAAAAAAAAAABQAAAAAAAAAwMD/AAAAAABkAAAAMgAAAAAAAABkAAAAAAAAAH9/fwAKAAAAHwAAAFQAAAADZcAF////AQAAAAAAAAAAAAAAAAAAAAAAAAAAAAAAAAAAAAAAAAAA/3MgAH9/fwDc3uADzMzMAMDA/wB/f38AAAAAAAAAAAAAAAAAAAAAAAAAAAAhAAAAGAAAABQAAAB1NwAAghwAAHU3AAAcKAAAAAAAACYAAAAIAAAA//////////8="/>
                      </a:ext>
                    </a:extLst>
                  </p:cNvSpPr>
                  <p:nvPr/>
                </p:nvSpPr>
                <p:spPr>
                  <a:xfrm flipV="1">
                    <a:off x="90150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1" name="Shape 397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UPAAAMAAAAEAAAAAAAAAAAAAAAAAAAAAAAAAAeAAAAaAAAAAAAAAAAAAAAAAAAAAAAAAAAAAAAECcAABAnAAAAAAAAAAAAAAAAAAAAAAAAAAAAAAAAAAAAAAAAAAAAABQAAAAAAAAAwMD/AAAAAABkAAAAMgAAAAAAAABkAAAAAAAAAH9/fwAKAAAAHwAAAFQAAAADZcAF////AQAAAAAAAAAAAAAAAAAAAAAAAAAAAAAAAAAAAAAAAAAABDP/AH9/fwDc3uADzMzMAMDA/wB/f38AAAAAAAAAAAAAAAAAAAAAAAAAAAAhAAAAGAAAABQAAADONwAAghwAAM43AAAcKAAAAAAAACYAAAAIAAAA//////////8="/>
                      </a:ext>
                    </a:extLst>
                  </p:cNvSpPr>
                  <p:nvPr/>
                </p:nvSpPr>
                <p:spPr>
                  <a:xfrm flipV="1">
                    <a:off x="90716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29" name="Shape 39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regMAAAAEAAAAAAAAAAAAAAAAAAAAAAAAAAeAAAAaAAAAAAAAAAAAAAAAAAAAAAAAAAAAAAAECcAABAnAAAAAAAAAAAAAAAAAAAAAAAAAAAAAAAAAAAAAAAAAAAAAGQAAAAAAAAAwMD/AAAAAABkAAAAMgAAAAAAAABkAAAAAAAAAH9/fwAKAAAAHwAAAFQAAAAA+QAA////AQAAAAAAAAAAAAAAAAAAAAAAAAAAAAAAAAAAAAAAAAAAAAAAAn9/fwAAAAAAy8vLAMDA/wB/f38AAAAAAAAAAAAAAAAAAAAAAAAAAAAhAAAAGAAAABQAAABqHgAAlB8AANsmAABHJgAAAAAAACYAAAAIAAAA//////////8="/>
                    </a:ext>
                  </a:extLst>
                </p:cNvSpPr>
                <p:nvPr/>
              </p:nvSpPr>
              <p:spPr>
                <a:xfrm>
                  <a:off x="4944110" y="5133340"/>
                  <a:ext cx="1372235" cy="108902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398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AEM/8A////AQAAAAAAAAAAAAAAAAAAAAAAAAAAAAAAAAAAAAAAAAAAAAAAAn9/fwAAAAAAy8vLAMDA/wB/f38AAAAAAAAAAAAAAAAAAAAAAAAAAAAhAAAAGAAAABQAAAB3EQAAlB8AAOgZAABHJgAAAAAAACYAAAAIAAAA//////////8="/>
                    </a:ext>
                  </a:extLst>
                </p:cNvSpPr>
                <p:nvPr/>
              </p:nvSpPr>
              <p:spPr>
                <a:xfrm>
                  <a:off x="2839085" y="5133340"/>
                  <a:ext cx="1372235" cy="10890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398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n9/fwAAAAAAy8vLAMDA/wB/f38AAAAAAAAAAAAAAAAAAAAAAAAAAAAhAAAAGAAAABQAAABdKwAAlB8AAM0zAABHJgAAAAAAACYAAAAIAAAA//////////8="/>
                    </a:ext>
                  </a:extLst>
                </p:cNvSpPr>
                <p:nvPr/>
              </p:nvSpPr>
              <p:spPr>
                <a:xfrm>
                  <a:off x="7049135" y="5133340"/>
                  <a:ext cx="1371600" cy="108902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2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REAAPoiAAA1GQAAYyQAAAAAAAAmAAAACAAAAP//////////"/>
                    </a:ext>
                  </a:extLst>
                </p:cNvPicPr>
                <p:nvPr/>
              </p:nvPicPr>
              <p:blipFill>
                <a:blip r:embed="rId5"/>
                <a:stretch>
                  <a:fillRect/>
                </a:stretch>
              </p:blipFill>
              <p:spPr>
                <a:xfrm>
                  <a:off x="2908935" y="5685790"/>
                  <a:ext cx="1188720" cy="229235"/>
                </a:xfrm>
                <a:prstGeom prst="rect">
                  <a:avLst/>
                </a:prstGeom>
                <a:noFill/>
                <a:ln>
                  <a:noFill/>
                </a:ln>
                <a:effectLst>
                  <a:outerShdw blurRad="63500" dist="63760" dir="2700000">
                    <a:srgbClr val="000000">
                      <a:alpha val="4000"/>
                    </a:srgbClr>
                  </a:outerShdw>
                </a:effectLst>
              </p:spPr>
            </p:pic>
            <p:pic>
              <p:nvPicPr>
                <p:cNvPr id="2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Hh8AAPoiAADbJgAAYyQAAAAAAAAmAAAACAAAAP//////////"/>
                    </a:ext>
                  </a:extLst>
                </p:cNvPicPr>
                <p:nvPr/>
              </p:nvPicPr>
              <p:blipFill>
                <a:blip r:embed="rId6"/>
                <a:stretch>
                  <a:fillRect/>
                </a:stretch>
              </p:blipFill>
              <p:spPr>
                <a:xfrm>
                  <a:off x="5058410" y="5685790"/>
                  <a:ext cx="1257935" cy="229235"/>
                </a:xfrm>
                <a:prstGeom prst="rect">
                  <a:avLst/>
                </a:prstGeom>
                <a:noFill/>
                <a:ln>
                  <a:noFill/>
                </a:ln>
                <a:effectLst>
                  <a:outerShdw blurRad="63500" dist="63760" dir="2700000">
                    <a:srgbClr val="000000">
                      <a:alpha val="4000"/>
                    </a:srgbClr>
                  </a:outerShdw>
                </a:effectLst>
              </p:spPr>
            </p:pic>
            <p:pic>
              <p:nvPicPr>
                <p:cNvPr id="2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4SsAAPoiAABVMwAAYyQAAAAAAAAmAAAACAAAAP//////////"/>
                    </a:ext>
                  </a:extLst>
                </p:cNvPicPr>
                <p:nvPr/>
              </p:nvPicPr>
              <p:blipFill>
                <a:blip r:embed="rId7"/>
                <a:stretch>
                  <a:fillRect/>
                </a:stretch>
              </p:blipFill>
              <p:spPr>
                <a:xfrm>
                  <a:off x="7132955" y="5685790"/>
                  <a:ext cx="1211580" cy="229235"/>
                </a:xfrm>
                <a:prstGeom prst="rect">
                  <a:avLst/>
                </a:prstGeom>
                <a:noFill/>
                <a:ln>
                  <a:noFill/>
                </a:ln>
                <a:effectLst>
                  <a:outerShdw blurRad="63500" dist="63760" dir="2700000">
                    <a:srgbClr val="000000">
                      <a:alpha val="4000"/>
                    </a:srgbClr>
                  </a:outerShdw>
                </a:effectLst>
              </p:spPr>
            </p:pic>
          </p:grpSp>
          <p:sp>
            <p:nvSpPr>
              <p:cNvPr id="22" name="Shape 398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SHgAA4x8AAI4mAABzIgAAAAAAACYAAAAIAAAA//////////8="/>
                  </a:ext>
                </a:extLst>
              </p:cNvSpPr>
              <p:nvPr/>
            </p:nvSpPr>
            <p:spPr>
              <a:xfrm>
                <a:off x="4928870" y="5183505"/>
                <a:ext cx="1338580" cy="416560"/>
              </a:xfrm>
              <a:prstGeom prst="rect">
                <a:avLst/>
              </a:prstGeom>
              <a:noFill/>
              <a:ln>
                <a:noFill/>
              </a:ln>
              <a:effectLst/>
            </p:spPr>
            <p:txBody>
              <a:bodyPr vert="horz" wrap="squar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2</a:t>
                </a:r>
                <a:r>
                  <a:rPr sz="1800" baseline="32000"/>
                  <a:t>nd</a:t>
                </a:r>
                <a:r>
                  <a:t> pos. sites</a:t>
                </a:r>
              </a:p>
            </p:txBody>
          </p:sp>
          <p:sp>
            <p:nvSpPr>
              <p:cNvPr id="21" name="Shape 398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TEQAA4x8AAGcZAACVIgAAAAAAACYAAAAIAAAA//////////8="/>
                  </a:ext>
                </a:extLst>
              </p:cNvSpPr>
              <p:nvPr/>
            </p:nvSpPr>
            <p:spPr>
              <a:xfrm>
                <a:off x="2856865" y="5183505"/>
                <a:ext cx="1272540" cy="438150"/>
              </a:xfrm>
              <a:prstGeom prst="rect">
                <a:avLst/>
              </a:prstGeom>
              <a:noFill/>
              <a:ln>
                <a:noFill/>
              </a:ln>
              <a:effectLst/>
            </p:spPr>
            <p:txBody>
              <a:bodyPr vert="horz" wrap="squar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1</a:t>
                </a:r>
                <a:r>
                  <a:rPr sz="1800" baseline="32000"/>
                  <a:t>st</a:t>
                </a:r>
                <a:r>
                  <a:t> pos. sites</a:t>
                </a:r>
              </a:p>
            </p:txBody>
          </p:sp>
          <p:sp>
            <p:nvSpPr>
              <p:cNvPr id="20" name="Shape 398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aKwAA4x8AAGszAAB3IgAAAAAAACYAAAAIAAAA//////////8="/>
                  </a:ext>
                </a:extLst>
              </p:cNvSpPr>
              <p:nvPr/>
            </p:nvSpPr>
            <p:spPr>
              <a:xfrm>
                <a:off x="7047230" y="5183505"/>
                <a:ext cx="1311275" cy="419100"/>
              </a:xfrm>
              <a:prstGeom prst="rect">
                <a:avLst/>
              </a:prstGeom>
              <a:noFill/>
              <a:ln>
                <a:noFill/>
              </a:ln>
              <a:effectLst/>
            </p:spPr>
            <p:txBody>
              <a:bodyPr vert="horz" wrap="square" lIns="50800" tIns="50800" rIns="50800" bIns="50800" numCol="1" anchor="ctr"/>
              <a:lstStyle/>
              <a:p>
                <a:pPr defTabSz="457200">
                  <a:lnSpc>
                    <a:spcPts val="2800"/>
                  </a:lnSpc>
                  <a:tabLst>
                    <a:tab pos="838200" algn="l"/>
                  </a:tabLst>
                  <a:defRPr sz="2400">
                    <a:solidFill>
                      <a:srgbClr val="FFFFFF"/>
                    </a:solidFill>
                    <a:latin typeface="蘋果儷中黑" pitchFamily="0" charset="0"/>
                    <a:ea typeface="蘋果儷中黑" pitchFamily="0" charset="0"/>
                    <a:cs typeface="蘋果儷中黑" pitchFamily="0" charset="0"/>
                  </a:defRPr>
                </a:pPr>
                <a:r>
                  <a:t>3</a:t>
                </a:r>
                <a:r>
                  <a:rPr sz="1800" baseline="32000"/>
                  <a:t>rd</a:t>
                </a:r>
                <a:r>
                  <a:t> pos. sites</a:t>
                </a:r>
              </a:p>
            </p:txBody>
          </p:sp>
        </p:grpSp>
      </p:grpSp>
      <p:sp>
        <p:nvSpPr>
          <p:cNvPr id="168" name="Shape 39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Mixed-model ('partitioned-data') approach for modeling ASPH</a:t>
            </a:r>
          </a:p>
        </p:txBody>
      </p:sp>
      <p:sp>
        <p:nvSpPr>
          <p:cNvPr id="169" name="Shape 39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bAQAA3AAAAKU8AABMBAAAECAAACYAAAAIAAAA//////////8="/>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7"/>
                                        </p:tgtEl>
                                        <p:attrNameLst>
                                          <p:attrName>style.visibility</p:attrName>
                                        </p:attrNameLst>
                                      </p:cBhvr>
                                      <p:to>
                                        <p:strVal val="visible"/>
                                      </p:to>
                                    </p:set>
                                    <p:animEffect transition="in" filter="dissolve">
                                      <p:cBhvr>
                                        <p:cTn id="7" dur="499"/>
                                        <p:tgtEl>
                                          <p:spTgt spid="17"/>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17"/>
                                        </p:tgtEl>
                                        <p:attrNameLst>
                                          <p:attrName>style.color</p:attrName>
                                        </p:attrNameLst>
                                      </p:cBhvr>
                                      <p:to>
                                        <a:srgbClr val="000000"/>
                                      </p:to>
                                    </p:animClr>
                                    <p:animClr clrSpc="rgb">
                                      <p:cBhvr>
                                        <p:cTn id="11" dur="50" fill="hold">
                                          <p:stCondLst>
                                            <p:cond delay="0"/>
                                          </p:stCondLst>
                                        </p:cTn>
                                        <p:tgtEl>
                                          <p:spTgt spid="17"/>
                                        </p:tgtEl>
                                        <p:attrNameLst>
                                          <p:attrName>fillcolor</p:attrName>
                                        </p:attrNameLst>
                                      </p:cBhvr>
                                      <p:to>
                                        <a:srgbClr val="000000"/>
                                      </p:to>
                                    </p:animClr>
                                    <p:set>
                                      <p:cBhvr>
                                        <p:cTn id="12" dur="50" fill="hold">
                                          <p:stCondLst>
                                            <p:cond delay="0"/>
                                          </p:stCondLst>
                                        </p:cTn>
                                        <p:tgtEl>
                                          <p:spTgt spid="17"/>
                                        </p:tgtEl>
                                        <p:attrNameLst>
                                          <p:attrName>fill.type</p:attrName>
                                        </p:attrNameLst>
                                      </p:cBhvr>
                                      <p:to>
                                        <p:strVal val="solid"/>
                                      </p:to>
                                    </p:set>
                                    <p:set>
                                      <p:cBhvr>
                                        <p:cTn id="13" dur="50" fill="hold">
                                          <p:stCondLst>
                                            <p:cond delay="0"/>
                                          </p:stCondLst>
                                        </p:cTn>
                                        <p:tgtEl>
                                          <p:spTgt spid="17"/>
                                        </p:tgtEl>
                                        <p:attrNameLst>
                                          <p:attrName>fill.on</p:attrName>
                                        </p:attrNameLst>
                                      </p:cBhvr>
                                      <p:to>
                                        <p:strVal val="true"/>
                                      </p:to>
                                    </p:set>
                                    <p:animRot by="120000">
                                      <p:cBhvr>
                                        <p:cTn id="14" dur="50" fill="hold">
                                          <p:stCondLst>
                                            <p:cond delay="50"/>
                                          </p:stCondLst>
                                        </p:cTn>
                                        <p:tgtEl>
                                          <p:spTgt spid="17"/>
                                        </p:tgtEl>
                                        <p:attrNameLst>
                                          <p:attrName>r</p:attrName>
                                        </p:attrNameLst>
                                      </p:cBhvr>
                                    </p:animRot>
                                    <p:animRot by="-240000">
                                      <p:cBhvr>
                                        <p:cTn id="15" dur="100" fill="hold">
                                          <p:stCondLst>
                                            <p:cond delay="100"/>
                                          </p:stCondLst>
                                        </p:cTn>
                                        <p:tgtEl>
                                          <p:spTgt spid="17"/>
                                        </p:tgtEl>
                                        <p:attrNameLst>
                                          <p:attrName>r</p:attrName>
                                        </p:attrNameLst>
                                      </p:cBhvr>
                                    </p:animRot>
                                    <p:animRot by="240000">
                                      <p:cBhvr>
                                        <p:cTn id="16" dur="100" fill="hold">
                                          <p:stCondLst>
                                            <p:cond delay="200"/>
                                          </p:stCondLst>
                                        </p:cTn>
                                        <p:tgtEl>
                                          <p:spTgt spid="17"/>
                                        </p:tgtEl>
                                        <p:attrNameLst>
                                          <p:attrName>r</p:attrName>
                                        </p:attrNameLst>
                                      </p:cBhvr>
                                    </p:animRot>
                                    <p:animRot by="-240000">
                                      <p:cBhvr>
                                        <p:cTn id="17" dur="100" fill="hold">
                                          <p:stCondLst>
                                            <p:cond delay="300"/>
                                          </p:stCondLst>
                                        </p:cTn>
                                        <p:tgtEl>
                                          <p:spTgt spid="17"/>
                                        </p:tgtEl>
                                        <p:attrNameLst>
                                          <p:attrName>r</p:attrName>
                                        </p:attrNameLst>
                                      </p:cBhvr>
                                    </p:animRot>
                                    <p:animRot by="120000">
                                      <p:cBhvr>
                                        <p:cTn id="18"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P spid="17" grpId="1" animBg="1" advAuto="0"/>
    </p:bldLst>
    <p:extLst>
      <p:ext uri="smNativeData">
        <pr:smNativeData xmlns:pr="smNativeData" val="nYDcXAIAAAAFAAAA/f///wEAAAAJAAAAAAAAAAAAAAAAAAAAAAAAAAkAAAD9////AwAAACAAAAAAAAAAAAAAAAAAAAAAAAAA"/>
      </p:ext>
    </p:extLst>
  </p:timing>
</p:sld>
</file>

<file path=ppt/slides/slide27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9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ZUx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39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39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39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39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40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40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40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4004"/>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zBUAAAYGAAAkGAAAEAAAACYAAAAIAAAA//////////8="/>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lsZT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7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0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40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40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40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40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40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40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40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40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heterogeneity in the substitution process along the tree</a:t>
            </a:r>
          </a:p>
        </p:txBody>
      </p:sp>
      <p:sp>
        <p:nvSpPr>
          <p:cNvPr id="11" name="Shape 4017"/>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qAQAAsBgAAK4DAAAIGwAAEAAAACYAAAAIAAAA//////////8="/>
              </a:ext>
            </a:extLst>
          </p:cNvSpPr>
          <p:nvPr/>
        </p:nvSpPr>
        <p:spPr>
          <a:xfrm>
            <a:off x="189230" y="40132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7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creen Shot 2016-06-23 at 14.21.37.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U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wAAAI8OAADCPQAAvxQAABAAAAAmAAAACAAAAP//////////"/>
              </a:ext>
            </a:extLst>
          </p:cNvPicPr>
          <p:nvPr/>
        </p:nvPicPr>
        <p:blipFill>
          <a:blip r:embed="rId2"/>
          <a:stretch>
            <a:fillRect/>
          </a:stretch>
        </p:blipFill>
        <p:spPr>
          <a:xfrm>
            <a:off x="67945" y="2366645"/>
            <a:ext cx="9971405" cy="1005840"/>
          </a:xfrm>
          <a:prstGeom prst="rect">
            <a:avLst/>
          </a:prstGeom>
          <a:noFill/>
          <a:ln>
            <a:noFill/>
          </a:ln>
          <a:effectLst/>
        </p:spPr>
      </p:pic>
      <p:sp>
        <p:nvSpPr>
          <p:cNvPr id="3" name="Shape 14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Qp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xAAAAXhsAAIA+AAB+IwAAACAAACYAAAAIAAAA//////////8="/>
              </a:ext>
            </a:extLst>
          </p:cNvSpPr>
          <p:nvPr/>
        </p:nvSpPr>
        <p:spPr>
          <a:xfrm>
            <a:off x="71755" y="4448810"/>
            <a:ext cx="10088245" cy="1320800"/>
          </a:xfrm>
          <a:prstGeom prst="rect">
            <a:avLst/>
          </a:prstGeom>
          <a:noFill/>
          <a:ln>
            <a:noFill/>
          </a:ln>
          <a:effectLst/>
        </p:spPr>
        <p:txBody>
          <a:bodyPr vert="horz" wrap="square" lIns="50800" tIns="50800" rIns="50800" bIns="50800" numCol="1" anchor="ctr"/>
          <a:lstStyle/>
          <a:p>
            <a:pPr>
              <a:lnSpc>
                <a:spcPts val="2400"/>
              </a:lnSpc>
              <a:defRPr sz="1400">
                <a:latin typeface="Arial" pitchFamily="2" charset="0"/>
                <a:ea typeface="Arial" pitchFamily="2" charset="0"/>
                <a:cs typeface="Arial" pitchFamily="2" charset="0"/>
              </a:defRPr>
            </a:pPr>
            <a:r>
              <a:t>“The (partial) sequence of </a:t>
            </a:r>
            <a:r>
              <a:rPr i="1"/>
              <a:t>T. aquaticus</a:t>
            </a:r>
            <a:r>
              <a:t> rRNA appears relatively close to those of other thermophilic eubacteria. […] However, this closeness does not reflect a true evolutionary closeness; rather it is due to a "thermophilic convergence", the result of unusually high G+C composition in the rRNAs of thermophilic bacteria. Unless such compositional biases are taken into account, the branching order and root of phylogenetic trees can be incorrectly inferred.”</a:t>
            </a:r>
          </a:p>
        </p:txBody>
      </p:sp>
      <p:sp>
        <p:nvSpPr>
          <p:cNvPr id="4" name="Textbox1"/>
          <p:cNvSpPr txBox="1">
            <a:extLst>
              <a:ext uri="smNativeData">
                <pr:smNativeData xmlns:pr="smNativeData" val="SMDATA_13_nYDcXB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fBAAA7P///3k8AABcDAAAAAAAACYAAAAIAAAA//////////8="/>
              </a:ext>
            </a:extLst>
          </p:cNvSpPr>
          <p:nvPr/>
        </p:nvSpPr>
        <p:spPr>
          <a:xfrm>
            <a:off x="751205" y="-12700"/>
            <a:ext cx="9079230" cy="2021840"/>
          </a:xfrm>
          <a:prstGeom prst="rect">
            <a:avLst/>
          </a:prstGeom>
          <a:noFill/>
          <a:ln>
            <a:noFill/>
          </a:ln>
          <a:effectLst/>
        </p:spPr>
        <p:txBody>
          <a:bodyPr vert="horz" wrap="square" numCol="1" anchor="t"/>
          <a:lstStyle/>
          <a:p>
            <a:pPr>
              <a:defRPr sz="2800">
                <a:solidFill>
                  <a:srgbClr val="0000FF"/>
                </a:solidFill>
                <a:latin typeface="Arial" pitchFamily="2" charset="0"/>
                <a:ea typeface="Arial" pitchFamily="2" charset="0"/>
                <a:cs typeface="Arial" pitchFamily="2" charset="0"/>
              </a:defRPr>
            </a:pPr>
            <a:r>
              <a:t>The Deinococcus-Thermus phylum and the effect of rRNA composition on phylogenetic tree construction.</a:t>
            </a:r>
          </a:p>
          <a:p>
            <a:pPr>
              <a:defRPr sz="2000">
                <a:solidFill>
                  <a:srgbClr val="0000FF"/>
                </a:solidFill>
                <a:latin typeface="Arial" pitchFamily="2" charset="0"/>
                <a:ea typeface="Arial" pitchFamily="2" charset="0"/>
                <a:cs typeface="Arial" pitchFamily="2" charset="0"/>
              </a:defRPr>
            </a:pPr>
            <a:r>
              <a:t>Weisburg WG, Giovannoni SJ, Woese CR.</a:t>
            </a:r>
          </a:p>
          <a:p>
            <a:pPr>
              <a:defRPr sz="2800">
                <a:solidFill>
                  <a:srgbClr val="0000FF"/>
                </a:solidFill>
                <a:latin typeface="Arial" pitchFamily="2" charset="0"/>
                <a:ea typeface="Arial" pitchFamily="2" charset="0"/>
                <a:cs typeface="Arial" pitchFamily="2" charset="0"/>
              </a:defRPr>
            </a:pPr>
            <a:r>
              <a:rPr sz="2000"/>
              <a:t>Syst Appl Microbiol. 1989;11:128-34.</a:t>
            </a:r>
          </a:p>
        </p:txBody>
      </p:sp>
    </p:spTree>
  </p:cSld>
  <p:clrMapOvr>
    <a:masterClrMapping/>
  </p:clrMapOvr>
  <p:timing>
    <p:tnLst>
      <p:par>
        <p:cTn id="1" dur="indefinite" restart="never" nodeType="tmRoot"/>
      </p:par>
    </p:tnLst>
  </p:timing>
</p:sld>
</file>

<file path=ppt/slides/slide27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Screen Shot 2016-06-23 at 15.15.3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WNoc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LIHAAC2IQAApg4AABAAAAAmAAAACAAAAP//////////"/>
              </a:ext>
            </a:extLst>
          </p:cNvPicPr>
          <p:nvPr/>
        </p:nvPicPr>
        <p:blipFill>
          <a:blip r:embed="rId2"/>
          <a:stretch>
            <a:fillRect/>
          </a:stretch>
        </p:blipFill>
        <p:spPr>
          <a:xfrm>
            <a:off x="514350" y="1250950"/>
            <a:ext cx="4965700" cy="1130300"/>
          </a:xfrm>
          <a:prstGeom prst="rect">
            <a:avLst/>
          </a:prstGeom>
          <a:noFill/>
          <a:ln>
            <a:noFill/>
          </a:ln>
          <a:effectLst/>
        </p:spPr>
      </p:pic>
      <p:pic>
        <p:nvPicPr>
          <p:cNvPr id="3" name="Screen Shot 2016-06-23 at 15.15.21.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OwOAAAKIwAA9BUAABAAAAAmAAAACAAAAP//////////"/>
              </a:ext>
            </a:extLst>
          </p:cNvPicPr>
          <p:nvPr/>
        </p:nvPicPr>
        <p:blipFill>
          <a:blip r:embed="rId3"/>
          <a:stretch>
            <a:fillRect/>
          </a:stretch>
        </p:blipFill>
        <p:spPr>
          <a:xfrm>
            <a:off x="514350" y="2425700"/>
            <a:ext cx="5181600" cy="1143000"/>
          </a:xfrm>
          <a:prstGeom prst="rect">
            <a:avLst/>
          </a:prstGeom>
          <a:noFill/>
          <a:ln>
            <a:noFill/>
          </a:ln>
          <a:effectLst/>
        </p:spPr>
      </p:pic>
      <p:pic>
        <p:nvPicPr>
          <p:cNvPr id="4" name="Screen Shot 2016-06-23 at 15.15.12.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KgqAADKRAAAxDEAABAAAAAmAAAACAAAAP//////////"/>
              </a:ext>
            </a:extLst>
          </p:cNvPicPr>
          <p:nvPr/>
        </p:nvPicPr>
        <p:blipFill>
          <a:blip r:embed="rId4"/>
          <a:stretch>
            <a:fillRect/>
          </a:stretch>
        </p:blipFill>
        <p:spPr>
          <a:xfrm>
            <a:off x="6851650" y="6934200"/>
            <a:ext cx="4330700" cy="1155700"/>
          </a:xfrm>
          <a:prstGeom prst="rect">
            <a:avLst/>
          </a:prstGeom>
          <a:noFill/>
          <a:ln>
            <a:noFill/>
          </a:ln>
          <a:effectLst/>
        </p:spPr>
      </p:pic>
      <p:pic>
        <p:nvPicPr>
          <p:cNvPr id="5" name="Screen Shot 2016-06-23 at 15.15.00.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DoWAABuIwAAOiAAABAAAAAmAAAACAAAAP//////////"/>
              </a:ext>
            </a:extLst>
          </p:cNvPicPr>
          <p:nvPr/>
        </p:nvPicPr>
        <p:blipFill>
          <a:blip r:embed="rId5"/>
          <a:stretch>
            <a:fillRect/>
          </a:stretch>
        </p:blipFill>
        <p:spPr>
          <a:xfrm>
            <a:off x="514350" y="3613150"/>
            <a:ext cx="5245100" cy="1625600"/>
          </a:xfrm>
          <a:prstGeom prst="rect">
            <a:avLst/>
          </a:prstGeom>
          <a:noFill/>
          <a:ln>
            <a:noFill/>
          </a:ln>
          <a:effectLst/>
        </p:spPr>
      </p:pic>
      <p:pic>
        <p:nvPicPr>
          <p:cNvPr id="6" name="Screen Shot 2016-06-23 at 15.14.52.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IAgAADOIgAA3CgAABAAAAAmAAAACAAAAP//////////"/>
              </a:ext>
            </a:extLst>
          </p:cNvPicPr>
          <p:nvPr/>
        </p:nvPicPr>
        <p:blipFill>
          <a:blip r:embed="rId6"/>
          <a:stretch>
            <a:fillRect/>
          </a:stretch>
        </p:blipFill>
        <p:spPr>
          <a:xfrm>
            <a:off x="514350" y="5283200"/>
            <a:ext cx="5143500" cy="1358900"/>
          </a:xfrm>
          <a:prstGeom prst="rect">
            <a:avLst/>
          </a:prstGeom>
          <a:noFill/>
          <a:ln>
            <a:noFill/>
          </a:ln>
          <a:effectLst/>
        </p:spPr>
      </p:pic>
      <p:pic>
        <p:nvPicPr>
          <p:cNvPr id="7" name="Screen Shot 2016-06-23 at 15.14.37.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EozAADuIAAA9jsAABAAAAAmAAAACAAAAP//////////"/>
              </a:ext>
            </a:extLst>
          </p:cNvPicPr>
          <p:nvPr/>
        </p:nvPicPr>
        <p:blipFill>
          <a:blip r:embed="rId7"/>
          <a:stretch>
            <a:fillRect/>
          </a:stretch>
        </p:blipFill>
        <p:spPr>
          <a:xfrm>
            <a:off x="514350" y="8337550"/>
            <a:ext cx="4838700" cy="1409700"/>
          </a:xfrm>
          <a:prstGeom prst="rect">
            <a:avLst/>
          </a:prstGeom>
          <a:noFill/>
          <a:ln>
            <a:noFill/>
          </a:ln>
          <a:effectLst/>
        </p:spPr>
      </p:pic>
      <p:pic>
        <p:nvPicPr>
          <p:cNvPr id="8" name="Screen Shot 2016-06-23 at 15.14.26.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KgMAACIpAACmIgAANjMAABAAAAAmAAAACAAAAP//////////"/>
              </a:ext>
            </a:extLst>
          </p:cNvPicPr>
          <p:nvPr/>
        </p:nvPicPr>
        <p:blipFill>
          <a:blip r:embed="rId8"/>
          <a:stretch>
            <a:fillRect/>
          </a:stretch>
        </p:blipFill>
        <p:spPr>
          <a:xfrm>
            <a:off x="514350" y="6686550"/>
            <a:ext cx="5118100" cy="1638300"/>
          </a:xfrm>
          <a:prstGeom prst="rect">
            <a:avLst/>
          </a:prstGeom>
          <a:noFill/>
          <a:ln>
            <a:noFill/>
          </a:ln>
          <a:effectLst/>
        </p:spPr>
      </p:pic>
      <p:pic>
        <p:nvPicPr>
          <p:cNvPr id="9" name="Screen Shot 2016-06-23 at 15.14.10.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PW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FAAAADeSQAAPAoAABAAAAAmAAAACAAAAP//////////"/>
              </a:ext>
            </a:extLst>
          </p:cNvPicPr>
          <p:nvPr/>
        </p:nvPicPr>
        <p:blipFill>
          <a:blip r:embed="rId9"/>
          <a:stretch>
            <a:fillRect/>
          </a:stretch>
        </p:blipFill>
        <p:spPr>
          <a:xfrm>
            <a:off x="6851650" y="50800"/>
            <a:ext cx="5156200" cy="1612900"/>
          </a:xfrm>
          <a:prstGeom prst="rect">
            <a:avLst/>
          </a:prstGeom>
          <a:noFill/>
          <a:ln>
            <a:noFill/>
          </a:ln>
          <a:effectLst/>
        </p:spPr>
      </p:pic>
      <p:pic>
        <p:nvPicPr>
          <p:cNvPr id="10" name="Screen Shot 2016-06-23 at 15.14.00.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CgKAADiSgAAbBEAABAAAAAmAAAACAAAAP//////////"/>
              </a:ext>
            </a:extLst>
          </p:cNvPicPr>
          <p:nvPr/>
        </p:nvPicPr>
        <p:blipFill>
          <a:blip r:embed="rId10"/>
          <a:stretch>
            <a:fillRect/>
          </a:stretch>
        </p:blipFill>
        <p:spPr>
          <a:xfrm>
            <a:off x="6851650" y="1651000"/>
            <a:ext cx="5321300" cy="1181100"/>
          </a:xfrm>
          <a:prstGeom prst="rect">
            <a:avLst/>
          </a:prstGeom>
          <a:noFill/>
          <a:ln>
            <a:noFill/>
          </a:ln>
          <a:effectLst/>
        </p:spPr>
      </p:pic>
      <p:pic>
        <p:nvPicPr>
          <p:cNvPr id="11" name="Screen Shot 2016-06-23 at 15.13.48.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DoRAAAaSgAA0hkAABAAAAAmAAAACAAAAP//////////"/>
              </a:ext>
            </a:extLst>
          </p:cNvPicPr>
          <p:nvPr/>
        </p:nvPicPr>
        <p:blipFill>
          <a:blip r:embed="rId11"/>
          <a:stretch>
            <a:fillRect/>
          </a:stretch>
        </p:blipFill>
        <p:spPr>
          <a:xfrm>
            <a:off x="6851650" y="2800350"/>
            <a:ext cx="5194300" cy="1397000"/>
          </a:xfrm>
          <a:prstGeom prst="rect">
            <a:avLst/>
          </a:prstGeom>
          <a:noFill/>
          <a:ln>
            <a:noFill/>
          </a:ln>
          <a:effectLst/>
        </p:spPr>
      </p:pic>
      <p:pic>
        <p:nvPicPr>
          <p:cNvPr id="12" name="Screen Shot 2016-06-23 at 15.13.37.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NwZAADySQAAOCIAABAAAAAmAAAACAAAAP//////////"/>
              </a:ext>
            </a:extLst>
          </p:cNvPicPr>
          <p:nvPr/>
        </p:nvPicPr>
        <p:blipFill>
          <a:blip r:embed="rId12"/>
          <a:stretch>
            <a:fillRect/>
          </a:stretch>
        </p:blipFill>
        <p:spPr>
          <a:xfrm>
            <a:off x="6851650" y="4203700"/>
            <a:ext cx="5168900" cy="1358900"/>
          </a:xfrm>
          <a:prstGeom prst="rect">
            <a:avLst/>
          </a:prstGeom>
          <a:noFill/>
          <a:ln>
            <a:noFill/>
          </a:ln>
          <a:effectLst/>
        </p:spPr>
      </p:pic>
      <p:pic>
        <p:nvPicPr>
          <p:cNvPr id="13" name="Screen Shot 2016-06-23 at 15.13.28.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DgiAACSSgAAvCoAABAAAAAmAAAACAAAAP//////////"/>
              </a:ext>
            </a:extLst>
          </p:cNvPicPr>
          <p:nvPr/>
        </p:nvPicPr>
        <p:blipFill>
          <a:blip r:embed="rId13"/>
          <a:stretch>
            <a:fillRect/>
          </a:stretch>
        </p:blipFill>
        <p:spPr>
          <a:xfrm>
            <a:off x="6851650" y="5562600"/>
            <a:ext cx="5270500" cy="1384300"/>
          </a:xfrm>
          <a:prstGeom prst="rect">
            <a:avLst/>
          </a:prstGeom>
          <a:noFill/>
          <a:ln>
            <a:noFill/>
          </a:ln>
          <a:effectLst/>
        </p:spPr>
      </p:pic>
      <p:pic>
        <p:nvPicPr>
          <p:cNvPr id="14" name="Screen Shot 2016-06-23 at 15.13.12.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iVc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JioAANgxAACmSgAAsDsAABAAAAAmAAAACAAAAP//////////"/>
              </a:ext>
            </a:extLst>
          </p:cNvPicPr>
          <p:nvPr/>
        </p:nvPicPr>
        <p:blipFill>
          <a:blip r:embed="rId14"/>
          <a:stretch>
            <a:fillRect/>
          </a:stretch>
        </p:blipFill>
        <p:spPr>
          <a:xfrm>
            <a:off x="6851650" y="8102600"/>
            <a:ext cx="5283200" cy="1600200"/>
          </a:xfrm>
          <a:prstGeom prst="rect">
            <a:avLst/>
          </a:prstGeom>
          <a:noFill/>
          <a:ln>
            <a:noFill/>
          </a:ln>
          <a:effectLst/>
        </p:spPr>
      </p:pic>
      <p:sp>
        <p:nvSpPr>
          <p:cNvPr id="15" name="Shape 157"/>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W5h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8AQAAggAAAOIcAAAeBQAAAAAAACYAAAAIAAAAffD///////8="/>
              </a:ext>
            </a:extLst>
          </p:cNvSpPr>
          <p:nvPr>
            <p:ph type="title"/>
          </p:nvPr>
        </p:nvSpPr>
        <p:spPr>
          <a:xfrm>
            <a:off x="241300" y="82550"/>
            <a:ext cx="4453890" cy="749300"/>
          </a:xfrm>
          <a:noFill/>
          <a:ln>
            <a:noFill/>
          </a:ln>
          <a:effectLst/>
        </p:spPr>
        <p:txBody>
          <a:bodyPr vert="horz" wrap="square" lIns="50800" tIns="50800" rIns="50800" bIns="50800" numCol="1" anchor="ctr">
            <a:prstTxWarp prst="textNoShape">
              <a:avLst/>
            </a:prstTxWarp>
          </a:bodyPr>
          <a:lstStyle/>
          <a:p>
            <a:pPr marL="0" marR="0" indent="0" algn="ctr" defTabSz="584200">
              <a:lnSpc>
                <a:spcPct val="100000"/>
              </a:lnSpc>
              <a:spcBef>
                <a:spcPts val="0"/>
              </a:spcBef>
              <a:spcAft>
                <a:spcPts val="0"/>
              </a:spcAft>
              <a:buNone/>
              <a:tabLst/>
              <a:defRPr sz="3000" b="0" i="0" u="none" strike="noStrike" kern="1" spc="0" baseline="0">
                <a:solidFill>
                  <a:srgbClr val="0000FF"/>
                </a:solidFill>
                <a:effectLst/>
                <a:txBgFill val="auto"/>
                <a:latin typeface="Helvetica Light" pitchFamily="0" charset="0"/>
                <a:ea typeface="Helvetica Light" pitchFamily="0" charset="0"/>
                <a:cs typeface="Helvetica Light" pitchFamily="0" charset="0"/>
              </a:defRPr>
            </a:pPr>
            <a:r>
              <a:t>Widespread compositional heterogeneity</a:t>
            </a:r>
          </a:p>
        </p:txBody>
      </p:sp>
    </p:spTree>
  </p:cSld>
  <p:clrMapOvr>
    <a:masterClrMapping/>
  </p:clrMapOvr>
  <p:timing>
    <p:tnLst>
      <p:par>
        <p:cTn id="1" dur="indefinite" restart="never" nodeType="tmRoot"/>
      </p:par>
    </p:tnLst>
  </p:timing>
</p:sld>
</file>

<file path=ppt/slides/slide27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5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oAAAACw4AAA8BQAAAAAAACYAAAAIAAAAffD///////8="/>
              </a:ext>
            </a:extLst>
          </p:cNvSpPr>
          <p:nvPr>
            <p:ph type="title"/>
          </p:nvPr>
        </p:nvSpPr>
        <p:spPr>
          <a:xfrm>
            <a:off x="952500" y="101600"/>
            <a:ext cx="8178800" cy="749300"/>
          </a:xfrm>
          <a:noFill/>
          <a:ln>
            <a:noFill/>
          </a:ln>
          <a:effectLst/>
        </p:spPr>
        <p:txBody>
          <a:bodyPr vert="horz" wrap="square" lIns="50800" tIns="50800" rIns="50800" bIns="50800" numCol="1" anchor="ctr">
            <a:prstTxWarp prst="textNoShape">
              <a:avLst/>
            </a:prstTxWarp>
          </a:bodyPr>
          <a:lstStyle/>
          <a:p>
            <a:pPr marL="0" marR="0" indent="0" algn="ctr" defTabSz="350520">
              <a:lnSpc>
                <a:spcPct val="100000"/>
              </a:lnSpc>
              <a:spcBef>
                <a:spcPts val="0"/>
              </a:spcBef>
              <a:spcAft>
                <a:spcPts val="0"/>
              </a:spcAft>
              <a:buNone/>
              <a:tabLst/>
              <a:defRPr sz="3600" b="0" i="0" u="none" strike="noStrike" kern="1" spc="0" baseline="0">
                <a:solidFill>
                  <a:srgbClr val="0000FF"/>
                </a:solidFill>
                <a:effectLst/>
                <a:txBgFill val="auto"/>
                <a:latin typeface="Helvetica Light" pitchFamily="0" charset="0"/>
                <a:ea typeface="Helvetica Light" pitchFamily="0" charset="0"/>
                <a:cs typeface="Helvetica Light" pitchFamily="0" charset="0"/>
              </a:defRPr>
            </a:pPr>
            <a:r>
              <a:t>The impact of compositional heterogeneity on mammalian phylogeny</a:t>
            </a:r>
          </a:p>
        </p:txBody>
      </p:sp>
      <p:sp>
        <p:nvSpPr>
          <p:cNvPr id="3" name="Shape 16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t6h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6JwAAERAAAIA+AADbJwAAAAAAACYAAAAIAAAAffD///////8="/>
              </a:ext>
            </a:extLst>
          </p:cNvSpPr>
          <p:nvPr>
            <p:ph type="body" idx="1"/>
          </p:nvPr>
        </p:nvSpPr>
        <p:spPr>
          <a:xfrm>
            <a:off x="6457950" y="2611755"/>
            <a:ext cx="3702050" cy="3867150"/>
          </a:xfrm>
          <a:noFill/>
          <a:ln>
            <a:noFill/>
          </a:ln>
          <a:effectLst/>
        </p:spPr>
        <p:txBody>
          <a:bodyPr vert="horz" wrap="square" lIns="50800" tIns="50800" rIns="50800" bIns="50800" numCol="1" anchor="ctr">
            <a:prstTxWarp prst="textNoShape">
              <a:avLst/>
            </a:prstTxWarp>
          </a:bodyPr>
          <a:lstStyle/>
          <a:p>
            <a:pPr marL="571500" defTabSz="525780">
              <a:spcBef>
                <a:spcPts val="3700"/>
              </a:spcBef>
              <a:buSzTx/>
              <a:buFont typeface="Wingdings" pitchFamily="2" charset="2"/>
              <a:buChar char=""/>
              <a:tabLst/>
              <a:defRPr sz="2000"/>
            </a:pPr>
            <a:r>
              <a:t>131 sets of 100 genes ordered from low to high GC</a:t>
            </a:r>
          </a:p>
          <a:p>
            <a:pPr marL="571500" defTabSz="525780">
              <a:spcBef>
                <a:spcPts val="3700"/>
              </a:spcBef>
              <a:buSzTx/>
              <a:buFont typeface="Wingdings" pitchFamily="2" charset="2"/>
              <a:buChar char=""/>
              <a:tabLst/>
              <a:defRPr sz="2000"/>
            </a:pPr>
            <a:r>
              <a:t>In GC rich gene families, GC content varies widely between genes</a:t>
            </a:r>
          </a:p>
          <a:p>
            <a:pPr marL="571500" defTabSz="525780">
              <a:spcBef>
                <a:spcPts val="3700"/>
              </a:spcBef>
              <a:buSzTx/>
              <a:buFont typeface="Wingdings" pitchFamily="2" charset="2"/>
              <a:buChar char=""/>
              <a:tabLst/>
              <a:defRPr sz="2000"/>
            </a:pPr>
            <a:r>
              <a:t>GC rich genes have trees with more difference to the true tree</a:t>
            </a:r>
          </a:p>
        </p:txBody>
      </p:sp>
      <p:sp>
        <p:nvSpPr>
          <p:cNvPr id="4" name="Shape 1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b6R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wLAAAcjgAAN9PAABuPAAAECAAACYAAAAIAAAA//////////8="/>
              </a:ext>
            </a:extLst>
          </p:cNvSpPr>
          <p:nvPr/>
        </p:nvSpPr>
        <p:spPr>
          <a:xfrm>
            <a:off x="7305040" y="9175750"/>
            <a:ext cx="5678805" cy="6477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600" b="0" i="0" u="none" strike="noStrike" kern="1" spc="0" baseline="0">
                <a:solidFill>
                  <a:schemeClr val="accent1"/>
                </a:solidFill>
                <a:effectLst/>
                <a:txBgFill val="auto"/>
                <a:latin typeface="Helvetica Light" pitchFamily="0" charset="0"/>
                <a:ea typeface="Helvetica Light" pitchFamily="0" charset="0"/>
                <a:cs typeface="Helvetica Light" pitchFamily="0" charset="0"/>
              </a:defRPr>
            </a:pPr>
            <a:r>
              <a:t>Romiguier et al., MBE 2013</a:t>
            </a:r>
          </a:p>
        </p:txBody>
      </p:sp>
      <p:pic>
        <p:nvPicPr>
          <p:cNvPr id="5" name="Picture1"/>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wIAAPoGAABnJgAAWS4AAAAAAAAmAAAACAAAAP//////////"/>
              </a:ext>
            </a:extLst>
          </p:cNvPicPr>
          <p:nvPr/>
        </p:nvPicPr>
        <p:blipFill>
          <a:blip r:embed="rId2"/>
          <a:stretch>
            <a:fillRect/>
          </a:stretch>
        </p:blipFill>
        <p:spPr>
          <a:xfrm>
            <a:off x="337185" y="1134110"/>
            <a:ext cx="5905500" cy="6400165"/>
          </a:xfrm>
          <a:prstGeom prst="rect">
            <a:avLst/>
          </a:prstGeom>
          <a:noFill/>
          <a:ln>
            <a:noFill/>
          </a:ln>
          <a:effectLst/>
        </p:spPr>
      </p:pic>
      <p:sp>
        <p:nvSpPr>
          <p:cNvPr id="6" name="Textbox1"/>
          <p:cNvSpPr txBox="1">
            <a:extLst>
              <a:ext uri="smNativeData">
                <pr:smNativeData xmlns:pr="smNativeData" val="SMDATA_13_nYDcXB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wAa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0JQAAwCsAACs3AAB8LgAAAAAAACYAAAAIAAAA//////////8="/>
              </a:ext>
            </a:extLst>
          </p:cNvSpPr>
          <p:nvPr/>
        </p:nvSpPr>
        <p:spPr>
          <a:xfrm>
            <a:off x="6169660" y="7112000"/>
            <a:ext cx="2798445" cy="444500"/>
          </a:xfrm>
          <a:prstGeom prst="rect">
            <a:avLst/>
          </a:prstGeom>
          <a:noFill/>
          <a:ln>
            <a:noFill/>
          </a:ln>
          <a:effectLst/>
        </p:spPr>
        <p:txBody>
          <a:bodyPr vert="horz" wrap="square" numCol="1" anchor="t"/>
          <a:lstStyle/>
          <a:p>
            <a:pPr>
              <a:defRPr sz="1800"/>
            </a:pPr>
            <a:r>
              <a:t>Romiguier et al., MBE 2013</a:t>
            </a:r>
          </a:p>
        </p:txBody>
      </p:sp>
    </p:spTree>
  </p:cSld>
  <p:clrMapOvr>
    <a:masterClrMapping/>
  </p:clrMapOvr>
  <p:timing>
    <p:tnLst>
      <p:par>
        <p:cTn id="1" dur="indefinite" restart="never" nodeType="tmRoot"/>
      </p:par>
    </p:tnLst>
  </p:timing>
</p:sld>
</file>

<file path=ppt/slides/slide27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64"/>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KAwAAGwAAANo1AADyBwAAAAAAACYAAAAIAAAAffD///////8="/>
              </a:ext>
            </a:extLst>
          </p:cNvSpPr>
          <p:nvPr>
            <p:ph type="title"/>
          </p:nvPr>
        </p:nvSpPr>
        <p:spPr>
          <a:xfrm>
            <a:off x="575310" y="17145"/>
            <a:ext cx="8178800" cy="1274445"/>
          </a:xfrm>
          <a:noFill/>
          <a:ln>
            <a:noFill/>
          </a:ln>
          <a:effectLst/>
        </p:spPr>
        <p:txBody>
          <a:bodyPr vert="horz" wrap="square" lIns="50800" tIns="50800" rIns="50800" bIns="50800" numCol="1" anchor="ctr">
            <a:prstTxWarp prst="textNoShape">
              <a:avLst/>
            </a:prstTxWarp>
          </a:bodyPr>
          <a:lstStyle/>
          <a:p>
            <a:pPr>
              <a:defRPr sz="3600">
                <a:solidFill>
                  <a:srgbClr val="0000FF"/>
                </a:solidFill>
              </a:defRPr>
            </a:pPr>
            <a:r>
              <a:t>Homogeneous models</a:t>
            </a:r>
          </a:p>
        </p:txBody>
      </p:sp>
      <p:pic>
        <p:nvPicPr>
          <p:cNvPr id="3" name="Screen Shot 2016-06-23 at 14.37.1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AAAAHwQAADqPAAAVhgAABAAAAAmAAAACAAAAP//////////"/>
              </a:ext>
            </a:extLst>
          </p:cNvPicPr>
          <p:nvPr/>
        </p:nvPicPr>
        <p:blipFill>
          <a:blip r:embed="rId2"/>
          <a:stretch>
            <a:fillRect/>
          </a:stretch>
        </p:blipFill>
        <p:spPr>
          <a:xfrm>
            <a:off x="0" y="2679700"/>
            <a:ext cx="9902190" cy="1276350"/>
          </a:xfrm>
          <a:prstGeom prst="rect">
            <a:avLst/>
          </a:prstGeom>
          <a:noFill/>
          <a:ln>
            <a:noFill/>
          </a:ln>
          <a:effectLst/>
        </p:spPr>
      </p:pic>
      <p:sp>
        <p:nvSpPr>
          <p:cNvPr id="4" name="Shape 1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BQAALAsAANk1AADsDgAAECAAACYAAAAIAAAA//////////8="/>
              </a:ext>
            </a:extLst>
          </p:cNvSpPr>
          <p:nvPr/>
        </p:nvSpPr>
        <p:spPr>
          <a:xfrm>
            <a:off x="822325" y="1816100"/>
            <a:ext cx="7931150" cy="6096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300" b="0" i="0" u="none" strike="noStrike" kern="1" spc="0" baseline="0">
                <a:solidFill>
                  <a:srgbClr val="000000"/>
                </a:solidFill>
                <a:effectLst/>
                <a:txBgFill val="auto"/>
                <a:latin typeface="Helvetica Light" pitchFamily="0" charset="0"/>
                <a:ea typeface="Helvetica Light" pitchFamily="0" charset="0"/>
                <a:cs typeface="Helvetica Light" pitchFamily="0" charset="0"/>
              </a:defRPr>
            </a:pPr>
            <a:r>
              <a:t>Commonly used models inherit from GTR:</a:t>
            </a:r>
          </a:p>
        </p:txBody>
      </p:sp>
      <p:pic>
        <p:nvPicPr>
          <p:cNvPr id="5" name="Screen Shot 2016-06-23 at 14.39.09.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0AcAAGwbAABeGwAAIh4AABAAAAAmAAAACAAAAP//////////"/>
              </a:ext>
            </a:extLst>
          </p:cNvPicPr>
          <p:nvPr/>
        </p:nvPicPr>
        <p:blipFill>
          <a:blip r:embed="rId3"/>
          <a:stretch>
            <a:fillRect/>
          </a:stretch>
        </p:blipFill>
        <p:spPr>
          <a:xfrm>
            <a:off x="1270000" y="4457700"/>
            <a:ext cx="3178810" cy="440690"/>
          </a:xfrm>
          <a:prstGeom prst="rect">
            <a:avLst/>
          </a:prstGeom>
          <a:noFill/>
          <a:ln>
            <a:noFill/>
          </a:ln>
          <a:effectLst/>
        </p:spPr>
      </p:pic>
      <p:sp>
        <p:nvSpPr>
          <p:cNvPr id="6" name="Shape 1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1vw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SAAAAHhsAAO8FAAD+HQAAACAAACYAAAAIAAAA//////////8="/>
              </a:ext>
            </a:extLst>
          </p:cNvSpPr>
          <p:nvPr/>
        </p:nvSpPr>
        <p:spPr>
          <a:xfrm>
            <a:off x="52070" y="4408170"/>
            <a:ext cx="912495" cy="46736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2400" b="0" i="0" u="none" strike="noStrike" kern="1" spc="0" baseline="0">
                <a:solidFill>
                  <a:srgbClr val="000000"/>
                </a:solidFill>
                <a:effectLst/>
                <a:txBgFill val="auto"/>
                <a:latin typeface="Helvetica Light" pitchFamily="0" charset="0"/>
                <a:ea typeface="Helvetica Light" pitchFamily="0" charset="0"/>
                <a:cs typeface="Helvetica Light" pitchFamily="0" charset="0"/>
              </a:defRPr>
            </a:pPr>
            <a:r>
              <a:t>Where</a:t>
            </a:r>
          </a:p>
        </p:txBody>
      </p:sp>
      <p:sp>
        <p:nvSpPr>
          <p:cNvPr id="7" name="Shape 1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9H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iFwAAwhoAAAZFAABaHgAAACAAACYAAAAIAAAA//////////8="/>
              </a:ext>
            </a:extLst>
          </p:cNvSpPr>
          <p:nvPr/>
        </p:nvSpPr>
        <p:spPr>
          <a:xfrm>
            <a:off x="3841750" y="4349750"/>
            <a:ext cx="7378700" cy="584200"/>
          </a:xfrm>
          <a:prstGeom prst="rect">
            <a:avLst/>
          </a:prstGeom>
          <a:noFill/>
          <a:ln>
            <a:noFill/>
          </a:ln>
          <a:effectLst/>
        </p:spPr>
        <p:txBody>
          <a:bodyPr vert="horz" wrap="square" lIns="50800" tIns="50800" rIns="50800" bIns="50800" numCol="1" anchor="ctr"/>
          <a:lstStyle/>
          <a:p>
            <a:pPr>
              <a:defRPr sz="2400"/>
            </a:pPr>
            <a:r>
              <a:t>is the set of </a:t>
            </a:r>
            <a:r>
              <a:rPr b="1" i="1">
                <a:latin typeface="Helvetica" pitchFamily="0" charset="0"/>
                <a:ea typeface="Gill Sans" pitchFamily="0" charset="0"/>
                <a:cs typeface="Gill Sans" pitchFamily="0" charset="0"/>
              </a:rPr>
              <a:t>equilibrium</a:t>
            </a:r>
            <a:r>
              <a:t> frequencies</a:t>
            </a:r>
          </a:p>
        </p:txBody>
      </p:sp>
      <p:sp>
        <p:nvSpPr>
          <p:cNvPr id="8" name="Shape 1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3JgAAXysAAJ47AAA/LgAAACAAACYAAAAIAAAA//////////8="/>
              </a:ext>
            </a:extLst>
          </p:cNvSpPr>
          <p:nvPr/>
        </p:nvSpPr>
        <p:spPr>
          <a:xfrm>
            <a:off x="6212205" y="7050405"/>
            <a:ext cx="3479165" cy="46736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2400" b="1" i="1" u="none" strike="noStrike" kern="1" spc="0" baseline="0">
                <a:solidFill>
                  <a:schemeClr val="accent1"/>
                </a:solidFill>
                <a:effectLst/>
                <a:txBgFill val="auto"/>
                <a:latin typeface="Helvetica" pitchFamily="0" charset="0"/>
                <a:ea typeface="Helvetica" pitchFamily="0" charset="0"/>
                <a:cs typeface="Helvetica" pitchFamily="0" charset="0"/>
              </a:defRPr>
            </a:pPr>
            <a:r>
              <a:t>Does not fit many data sets</a:t>
            </a:r>
          </a:p>
        </p:txBody>
      </p:sp>
      <p:grpSp>
        <p:nvGrpSpPr>
          <p:cNvPr id="9" name="Group 175"/>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HEAAAByIwAAkD8AAEIrAAAAAAAAJgAAAAgAAAD/////AAAAAA=="/>
              </a:ext>
            </a:extLst>
          </p:cNvGrpSpPr>
          <p:nvPr/>
        </p:nvGrpSpPr>
        <p:grpSpPr>
          <a:xfrm>
            <a:off x="71755" y="5761990"/>
            <a:ext cx="10260965" cy="1270000"/>
            <a:chOff x="71755" y="5761990"/>
            <a:chExt cx="10260965" cy="1270000"/>
          </a:xfrm>
        </p:grpSpPr>
        <p:grpSp>
          <p:nvGrpSpPr>
            <p:cNvPr id="11" name="Group 173"/>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NAAAAB8IwAAkD8AADgrAAAAAAAAJgAAAAgAAAD/////AAAAAA=="/>
                </a:ext>
              </a:extLst>
            </p:cNvGrpSpPr>
            <p:nvPr/>
          </p:nvGrpSpPr>
          <p:grpSpPr>
            <a:xfrm>
              <a:off x="132080" y="5768340"/>
              <a:ext cx="10200640" cy="1257300"/>
              <a:chOff x="132080" y="5768340"/>
              <a:chExt cx="10200640" cy="1257300"/>
            </a:xfrm>
          </p:grpSpPr>
          <p:sp>
            <p:nvSpPr>
              <p:cNvPr id="13" name="Shape 1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AAAAfCMAAJA/AADUKgAAACAAACYAAAAIAAAA//////////8="/>
                  </a:ext>
                </a:extLst>
              </p:cNvSpPr>
              <p:nvPr/>
            </p:nvSpPr>
            <p:spPr>
              <a:xfrm>
                <a:off x="132080" y="5768340"/>
                <a:ext cx="10200640" cy="1193800"/>
              </a:xfrm>
              <a:prstGeom prst="rect">
                <a:avLst/>
              </a:prstGeom>
              <a:noFill/>
              <a:ln>
                <a:noFill/>
              </a:ln>
              <a:effectLst/>
            </p:spPr>
            <p:txBody>
              <a:bodyPr vert="horz" wrap="none" lIns="50800" tIns="50800" rIns="50800" bIns="50800" numCol="1" anchor="ctr"/>
              <a:lstStyle/>
              <a:p>
                <a:pPr marL="0" marR="0" indent="0" algn="l" defTabSz="584200">
                  <a:lnSpc>
                    <a:spcPct val="100000"/>
                  </a:lnSpc>
                  <a:spcBef>
                    <a:spcPts val="0"/>
                  </a:spcBef>
                  <a:spcAft>
                    <a:spcPts val="0"/>
                  </a:spcAft>
                  <a:buNone/>
                  <a:tabLst/>
                  <a:defRPr sz="2400" b="0" i="0" u="none" strike="noStrike" kern="1" spc="0" baseline="0">
                    <a:solidFill>
                      <a:srgbClr val="000000"/>
                    </a:solidFill>
                    <a:effectLst/>
                    <a:txBgFill val="auto"/>
                    <a:latin typeface="Helvetica Light" pitchFamily="0" charset="0"/>
                    <a:ea typeface="Helvetica Light" pitchFamily="0" charset="0"/>
                    <a:cs typeface="Helvetica Light" pitchFamily="0" charset="0"/>
                  </a:defRPr>
                </a:pPr>
                <a:r>
                  <a:t>When a single matrix is used over a phylogeny, one assumes that sequences all tend towards </a:t>
                </a:r>
              </a:p>
            </p:txBody>
          </p:sp>
          <p:pic>
            <p:nvPicPr>
              <p:cNvPr id="12"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iEAAAAnAAA7OgAAOCsAAAAAAAAmAAAACAAAAP//////////"/>
                  </a:ext>
                </a:extLst>
              </p:cNvPicPr>
              <p:nvPr/>
            </p:nvPicPr>
            <p:blipFill>
              <a:blip r:embed="rId3"/>
              <a:stretch>
                <a:fillRect/>
              </a:stretch>
            </p:blipFill>
            <p:spPr>
              <a:xfrm>
                <a:off x="5487670" y="6339840"/>
                <a:ext cx="3978275" cy="685800"/>
              </a:xfrm>
              <a:prstGeom prst="rect">
                <a:avLst/>
              </a:prstGeom>
              <a:noFill/>
              <a:ln>
                <a:noFill/>
              </a:ln>
              <a:effectLst/>
            </p:spPr>
          </p:pic>
        </p:grpSp>
        <p:sp>
          <p:nvSpPr>
            <p:cNvPr id="10" name="Shape 17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PPJQ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DZcAF////AQAAAAAAAAAAAAAAAAAAAAAAAAAAAAAAAAAAAAAAAAAA888lAH9/fwDc3uADzMzMAMDA/wB/f38AAAAAAAAAAAAAAAAAAAAAAAAAAAAhAAAAGAAAABQAAABxAAAAciMAABA/AABCKwAAAAAAACYAAAAIAAAA//////////8="/>
                </a:ext>
              </a:extLst>
            </p:cNvSpPr>
            <p:nvPr/>
          </p:nvSpPr>
          <p:spPr>
            <a:xfrm>
              <a:off x="71755" y="5761990"/>
              <a:ext cx="10179685" cy="1270000"/>
            </a:xfrm>
            <a:prstGeom prst="rect">
              <a:avLst/>
            </a:prstGeom>
            <a:noFill/>
            <a:ln w="25400" cap="flat" cmpd="sng" algn="ctr">
              <a:solidFill>
                <a:srgbClr val="F3CF25"/>
              </a:solidFill>
              <a:prstDash val="solid"/>
              <a:headEnd type="none"/>
              <a:tailEnd type="none"/>
            </a:ln>
            <a:effectLst/>
          </p:spPr>
          <p:txBody>
            <a:bodyPr vert="horz" wrap="square" lIns="50800" tIns="50800" rIns="50800" bIns="50800" numCol="1" anchor="ctr"/>
            <a:lstStyle/>
            <a:p>
              <a:pPr>
                <a:defRPr sz="2400"/>
              </a:pPr>
            </a:p>
          </p:txBody>
        </p:sp>
      </p:grpSp>
      <p:grpSp>
        <p:nvGrpSpPr>
          <p:cNvPr id="14" name="Group 180"/>
          <p:cNvGrpSpPr>
            <a:extLst>
              <a:ext uri="smNativeData">
                <pr:smNativeData xmlns:pr="smNativeData" val="SMDATA_7_nYDcXBMAAAAlAAAAAQAAAA8BAAAAkAAAAEgAAACQAAAASAAAAAAAAAAAAAAAAAAAABcAAAAUAAAAAAAAAAAAAAD/fwAA/38AAAAAAAAJAAAABAAAACIwIi8MAAAAEAAAAAAAAAAAAAAAAAAAAAAAAAAfAAAAVAAAAAAAAAAAAAAAAAAAAAAAAAAAAAAAAAAAAAAAAAAAAAAAAAAAAAAAAAAAAAAAAAAAAAAAAAAAAAAAAAAAAAAAAAAAAAAAAAAAAAAAAAAAAAAAAAAAACEAAAAYAAAAFAAAAJ43AABxAAAAKT0AABwLAAAQAAAAJgAAAAgAAAD/////AAAAAA=="/>
              </a:ext>
            </a:extLst>
          </p:cNvGrpSpPr>
          <p:nvPr/>
        </p:nvGrpSpPr>
        <p:grpSpPr>
          <a:xfrm>
            <a:off x="9041130" y="71755"/>
            <a:ext cx="901065" cy="1734185"/>
            <a:chOff x="9041130" y="71755"/>
            <a:chExt cx="901065" cy="1734185"/>
          </a:xfrm>
        </p:grpSpPr>
        <p:sp>
          <p:nvSpPr>
            <p:cNvPr id="18" name="Shape 17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2XABX9/fwDc3uADzMzMAMDA/wB/f38AAAAAAAAAAAAAAAAAAAAAAAAAAAAhAAAAGAAAABQAAACeNwAAcQAAAA49AADhBQAAAAAAACYAAAAIAAAA//////////8="/>
                </a:ext>
              </a:extLst>
            </p:cNvSpPr>
            <p:nvPr/>
          </p:nvSpPr>
          <p:spPr>
            <a:xfrm flipV="1">
              <a:off x="9041130" y="71755"/>
              <a:ext cx="883920" cy="88392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anchor="ctr"/>
            <a:lstStyle/>
            <a:p>
              <a:pPr>
                <a:defRPr sz="2400"/>
              </a:pPr>
            </a:p>
          </p:txBody>
        </p:sp>
        <p:sp>
          <p:nvSpPr>
            <p:cNvPr id="17" name="Shape 17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IBAAAMAAAAEAAAAAAAAAAAAAAAAAAAAAAAAAAeAAAAaAAAAAAAAAAAAAAAAAAAAAAAAAAAAAAAECcAABAnAAAAAAAAAAAAAAAAAAAAAAAAAAAAAAAAAAAAAAAAAAAAABQAAAAAAAAAwMD/AAAAAABkAAAAMgAAAAAAAABkAAAAAAAAAH9/fwAKAAAAHwAAAFQAAAADZcAF////AQAAAAAAAAAAAAAAAAAAAAAAAAAAAAAAAAAAAAAAAAAAA2XABX9/fwDc3uADzMzMAMDA/wB/f38AAAAAAAAAAAAAAAAAAAAAAAAAAAAhAAAAGAAAABQAAACeNwAAkgUAALg5AACsBwAAAAAAACYAAAAIAAAA//////////8="/>
                </a:ext>
              </a:extLst>
            </p:cNvSpPr>
            <p:nvPr/>
          </p:nvSpPr>
          <p:spPr>
            <a:xfrm>
              <a:off x="9041130" y="905510"/>
              <a:ext cx="341630" cy="3416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anchor="ctr"/>
            <a:lstStyle/>
            <a:p>
              <a:pPr>
                <a:defRPr sz="2400"/>
              </a:pPr>
            </a:p>
          </p:txBody>
        </p:sp>
        <p:sp>
          <p:nvSpPr>
            <p:cNvPr id="16" name="Shape 17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ELAAAMAAAAEAAAAAAAAAAAAAAAAAAAAAAAAAAeAAAAaAAAAAAAAAAAAAAAAAAAAAAAAAAAAAAAECcAABAnAAAAAAAAAAAAAAAAAAAAAAAAAAAAAAAAAAAAAAAAAAAAABQAAAAAAAAAwMD/AAAAAABkAAAAMgAAAAAAAABkAAAAAAAAAH9/fwAKAAAAHwAAAFQAAAADZcAF////AQAAAAAAAAAAAAAAAAAAAAAAAAAAAAAAAAAAAAAAAAAAA2XABX9/fwDc3uADzMzMAMDA/wB/f38AAAAAAAAAAAAAAAAAAAAAAAAAAAAhAAAAGAAAABQAAACnOQAAmgcAACk9AAAcCwAAAAAAACYAAAAIAAAA//////////8="/>
                </a:ext>
              </a:extLst>
            </p:cNvSpPr>
            <p:nvPr/>
          </p:nvSpPr>
          <p:spPr>
            <a:xfrm>
              <a:off x="9371965" y="1235710"/>
              <a:ext cx="570230" cy="5702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anchor="ctr"/>
            <a:lstStyle/>
            <a:p>
              <a:pPr>
                <a:defRPr sz="2400"/>
              </a:pPr>
            </a:p>
          </p:txBody>
        </p:sp>
        <p:sp>
          <p:nvSpPr>
            <p:cNvPr id="15" name="Shape 1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QAAAMAAAAEAAAAAAAAAAAAAAAAAAAAAAAAAAeAAAAaAAAAAAAAAAAAAAAAAAAAAAAAAAAAAAAECcAABAnAAAAAAAAAAAAAAAAAAAAAAAAAAAAAAAAAAAAAAAAAAAAABQAAAAAAAAAwMD/AAAAAABkAAAAMgAAAAAAAABkAAAAAAAAAH9/fwAKAAAAHwAAAFQAAAADZcAF////AQAAAAAAAAAAAAAAAAAAAAAAAAAAAAAAAAAAAAAAAAAAA2XABX9/fwDc3uADzMzMAMDA/wB/f38AAAAAAAAAAAAAAAAAAAAAAAAAAAAhAAAAGAAAABQAAACoOQAAzQUAACg9AACZBwAAAAAAACYAAAAIAAAA//////////8="/>
                </a:ext>
              </a:extLst>
            </p:cNvSpPr>
            <p:nvPr/>
          </p:nvSpPr>
          <p:spPr>
            <a:xfrm flipV="1">
              <a:off x="9372600" y="942975"/>
              <a:ext cx="568960" cy="29210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anchor="ctr"/>
            <a:lstStyle/>
            <a:p>
              <a:pPr>
                <a:defRPr sz="2400"/>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extLst>
      <p:ext uri="smNativeData">
        <pr:smNativeData xmlns:pr="smNativeData" val="nYDcXAMAAAAFAAAA/f///wEAAAABAAAAAAAAAAAAAAAAAAAAAAAAAAkAAAD+////AQAAAAEAAAAAAAAAAAAAAAAAAAAAAAAACwAAAP////8BAAAAAQAAAAAAAAAAAAAAAAAAAAAAAAA="/>
      </p:ext>
    </p:extLst>
  </p:timing>
</p:sld>
</file>

<file path=ppt/slides/slide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4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G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50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ti8S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le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wMkk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EA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0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oKQAA2icAAKgpAACrKQAAEAAAACYAAAAIAAAA//////////8="/>
              </a:ext>
            </a:extLst>
          </p:cNvSpPr>
          <p:nvPr/>
        </p:nvSpPr>
        <p:spPr>
          <a:xfrm flipV="1">
            <a:off x="6771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5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QIgAARykAAEExAABgLAAAECAAACYAAAAIAAAA//////////8="/>
              </a:ext>
            </a:extLst>
          </p:cNvSpPr>
          <p:nvPr/>
        </p:nvSpPr>
        <p:spPr>
          <a:xfrm>
            <a:off x="5537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in </a:t>
            </a:r>
            <a:r>
              <a:rPr>
                <a:latin typeface="Times New Roman" pitchFamily="1" charset="0"/>
                <a:ea typeface="Times New Roman" pitchFamily="1" charset="0"/>
                <a:cs typeface="Times New Roman" pitchFamily="1" charset="0"/>
              </a:rPr>
              <a:t>T</a:t>
            </a:r>
            <a:r>
              <a:t> </a:t>
            </a:r>
          </a:p>
        </p:txBody>
      </p:sp>
      <p:sp>
        <p:nvSpPr>
          <p:cNvPr id="14" name="Shape 51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oLwAA2icAAOgvAAB9KwAAEAAAACYAAAAIAAAA//////////8="/>
              </a:ext>
            </a:extLst>
          </p:cNvSpPr>
          <p:nvPr/>
        </p:nvSpPr>
        <p:spPr>
          <a:xfrm flipV="1">
            <a:off x="7787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51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QKAAATysAAIE3AABoLgAAECAAACYAAAAIAAAA//////////8="/>
              </a:ext>
            </a:extLst>
          </p:cNvSpPr>
          <p:nvPr/>
        </p:nvSpPr>
        <p:spPr>
          <a:xfrm>
            <a:off x="6553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overall rate of </a:t>
            </a:r>
            <a:br/>
            <a:r>
              <a:t>change away from </a:t>
            </a:r>
            <a:r>
              <a:rPr>
                <a:latin typeface="Times New Roman" pitchFamily="1" charset="0"/>
                <a:ea typeface="Times New Roman" pitchFamily="1" charset="0"/>
                <a:cs typeface="Times New Roman" pitchFamily="1" charset="0"/>
              </a:rPr>
              <a:t>T</a:t>
            </a:r>
            <a:r>
              <a:t> </a:t>
            </a:r>
          </a:p>
        </p:txBody>
      </p:sp>
      <p:sp>
        <p:nvSpPr>
          <p:cNvPr id="16" name="Shape 51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IQAAcBcAAE8mAACAGQAAEAAAACYAAAAIAAAA//////////8="/>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51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QJAAApBAAAJcpAAC0EgAAEAAAACYAAAAIAAAA//////////8="/>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5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5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8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vgAAACw4AADaBQAAAAAAACYAAAAIAAAAffD///////8="/>
              </a:ext>
            </a:extLst>
          </p:cNvSpPr>
          <p:nvPr>
            <p:ph type="title"/>
          </p:nvPr>
        </p:nvSpPr>
        <p:spPr>
          <a:xfrm>
            <a:off x="952500" y="120650"/>
            <a:ext cx="8178800" cy="830580"/>
          </a:xfrm>
          <a:noFill/>
          <a:ln>
            <a:noFill/>
          </a:ln>
          <a:effectLst/>
        </p:spPr>
        <p:txBody>
          <a:bodyPr vert="horz" wrap="square" lIns="50800" tIns="50800" rIns="50800" bIns="50800" numCol="1" anchor="ctr">
            <a:prstTxWarp prst="textNoShape">
              <a:avLst/>
            </a:prstTxWarp>
          </a:bodyPr>
          <a:lstStyle/>
          <a:p>
            <a:pPr marL="0" marR="0" indent="0" algn="ctr" defTabSz="496570">
              <a:lnSpc>
                <a:spcPct val="100000"/>
              </a:lnSpc>
              <a:spcBef>
                <a:spcPts val="0"/>
              </a:spcBef>
              <a:spcAft>
                <a:spcPts val="0"/>
              </a:spcAft>
              <a:buNone/>
              <a:tabLst/>
              <a:defRPr sz="3600" b="0" i="0" u="none" strike="noStrike" kern="1" spc="0" baseline="0">
                <a:solidFill>
                  <a:srgbClr val="0000FF"/>
                </a:solidFill>
                <a:effectLst/>
                <a:txBgFill val="auto"/>
                <a:latin typeface="Arial" pitchFamily="2" charset="0"/>
                <a:ea typeface="Arial" pitchFamily="2" charset="0"/>
                <a:cs typeface="Arial" pitchFamily="2" charset="0"/>
              </a:defRPr>
            </a:pPr>
            <a:r>
              <a:t>Software explicitly handling compositional heterogeneity</a:t>
            </a:r>
          </a:p>
        </p:txBody>
      </p:sp>
      <p:sp>
        <p:nvSpPr>
          <p:cNvPr id="3" name="Shape 18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SAQAAngwAAD0+AAAeKAAAAAAAACYAAAAIAAAAffD///////8="/>
              </a:ext>
            </a:extLst>
          </p:cNvSpPr>
          <p:nvPr>
            <p:ph type="body" idx="1"/>
          </p:nvPr>
        </p:nvSpPr>
        <p:spPr>
          <a:xfrm>
            <a:off x="214630" y="2051050"/>
            <a:ext cx="9902825" cy="4470400"/>
          </a:xfrm>
          <a:noFill/>
          <a:ln>
            <a:noFill/>
          </a:ln>
          <a:effectLst/>
        </p:spPr>
        <p:txBody>
          <a:bodyPr vert="horz" wrap="square" lIns="50800" tIns="50800" rIns="50800" bIns="50800" numCol="1" anchor="ctr">
            <a:prstTxWarp prst="textNoShape">
              <a:avLst/>
            </a:prstTxWarp>
          </a:bodyPr>
          <a:lstStyle/>
          <a:p>
            <a:pPr marL="571500" defTabSz="449580">
              <a:spcBef>
                <a:spcPts val="3200"/>
              </a:spcBef>
              <a:buSzTx/>
              <a:buFont typeface="Wingdings" pitchFamily="2" charset="2"/>
              <a:buChar char=""/>
              <a:tabLst/>
              <a:defRPr sz="2770"/>
            </a:pPr>
            <a:r>
              <a:t>Paml (Z. Yang)</a:t>
            </a:r>
          </a:p>
          <a:p>
            <a:pPr marL="571500" defTabSz="449580">
              <a:spcBef>
                <a:spcPts val="3200"/>
              </a:spcBef>
              <a:buSzTx/>
              <a:buFont typeface="Wingdings" pitchFamily="2" charset="2"/>
              <a:buChar char=""/>
              <a:tabLst/>
              <a:defRPr sz="2770"/>
            </a:pPr>
            <a:r>
              <a:t>nhml (N. Galtier)</a:t>
            </a:r>
          </a:p>
          <a:p>
            <a:pPr marL="571500" defTabSz="449580">
              <a:spcBef>
                <a:spcPts val="3200"/>
              </a:spcBef>
              <a:buSzTx/>
              <a:buFont typeface="Wingdings" pitchFamily="2" charset="2"/>
              <a:buChar char=""/>
              <a:tabLst/>
              <a:defRPr sz="2770"/>
            </a:pPr>
            <a:r>
              <a:t>nhPhyML (B. Boussau)</a:t>
            </a:r>
          </a:p>
          <a:p>
            <a:pPr marL="571500" defTabSz="449580">
              <a:spcBef>
                <a:spcPts val="3200"/>
              </a:spcBef>
              <a:buSzTx/>
              <a:buFont typeface="Wingdings" pitchFamily="2" charset="2"/>
              <a:buChar char=""/>
              <a:tabLst/>
              <a:defRPr sz="2770"/>
            </a:pPr>
            <a:r>
              <a:t>bppML (J. Dutheil, L. Gueguen, B. Boussau)</a:t>
            </a:r>
          </a:p>
          <a:p>
            <a:pPr marL="571500" defTabSz="449580">
              <a:spcBef>
                <a:spcPts val="3200"/>
              </a:spcBef>
              <a:buSzTx/>
              <a:buFont typeface="Wingdings" pitchFamily="2" charset="2"/>
              <a:buChar char=""/>
              <a:tabLst/>
              <a:defRPr sz="2770"/>
            </a:pPr>
            <a:r>
              <a:t>p4 (P. Foster)</a:t>
            </a:r>
          </a:p>
          <a:p>
            <a:pPr marL="571500" defTabSz="449580">
              <a:spcBef>
                <a:spcPts val="3200"/>
              </a:spcBef>
              <a:buSzTx/>
              <a:buFont typeface="Wingdings" pitchFamily="2" charset="2"/>
              <a:buChar char=""/>
              <a:tabLst/>
              <a:defRPr sz="2770"/>
            </a:pPr>
            <a:r>
              <a:t>Hal-Has (V. Jayaswal)</a:t>
            </a:r>
          </a:p>
          <a:p>
            <a:pPr marL="571500" defTabSz="449580">
              <a:spcBef>
                <a:spcPts val="3200"/>
              </a:spcBef>
              <a:buSzTx/>
              <a:buFont typeface="Wingdings" pitchFamily="2" charset="2"/>
              <a:buChar char=""/>
              <a:tabLst/>
              <a:defRPr sz="2770"/>
            </a:pPr>
            <a:r>
              <a:t>PhyloBayes ? (N. Lartillot)</a:t>
            </a:r>
          </a:p>
          <a:p>
            <a:pPr marL="571500" defTabSz="449580">
              <a:spcBef>
                <a:spcPts val="3200"/>
              </a:spcBef>
              <a:buClrTx/>
              <a:buSzTx/>
              <a:buFont typeface="Wingdings" pitchFamily="2" charset="2"/>
              <a:buChar char=""/>
              <a:tabLst/>
              <a:defRPr sz="2770" b="1">
                <a:latin typeface="Helvetica" pitchFamily="0" charset="0"/>
                <a:ea typeface="Gill Sans" pitchFamily="0" charset="0"/>
                <a:cs typeface="Gill Sans" pitchFamily="0" charset="0"/>
              </a:defRPr>
            </a:pPr>
            <a:r>
              <a:rPr i="1"/>
              <a:t>NOT</a:t>
            </a:r>
            <a:r>
              <a:t> PhyML, IQTree, RaXml, Garli, mrBayes, Beast(*)…</a:t>
            </a:r>
          </a:p>
        </p:txBody>
      </p:sp>
      <p:sp>
        <p:nvSpPr>
          <p:cNvPr id="4" name="Shape 1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u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qAQAAMDkAAC4fAABQPAAAECAAACYAAAAIAAAA//////////8="/>
              </a:ext>
            </a:extLst>
          </p:cNvSpPr>
          <p:nvPr/>
        </p:nvSpPr>
        <p:spPr>
          <a:xfrm>
            <a:off x="189230" y="9296400"/>
            <a:ext cx="4879340" cy="5080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2700" b="0" i="1" u="none" strike="noStrike" kern="1" spc="0" baseline="0">
                <a:solidFill>
                  <a:schemeClr val="accent1"/>
                </a:solidFill>
                <a:effectLst/>
                <a:txBgFill val="auto"/>
                <a:latin typeface="Helvetica" pitchFamily="0" charset="0"/>
                <a:ea typeface="Helvetica" pitchFamily="0" charset="0"/>
                <a:cs typeface="Helvetica" pitchFamily="0" charset="0"/>
              </a:defRPr>
            </a:pPr>
            <a:r>
              <a:t>(*): Beast has the epoch model</a:t>
            </a:r>
          </a:p>
        </p:txBody>
      </p:sp>
    </p:spTree>
  </p:cSld>
  <p:clrMapOvr>
    <a:masterClrMapping/>
  </p:clrMapOvr>
  <p:timing>
    <p:tnLst>
      <p:par>
        <p:cTn id="1" dur="indefinite" restart="never" nodeType="tmRoot"/>
      </p:par>
    </p:tnLst>
  </p:timing>
</p:sld>
</file>

<file path=ppt/slides/slide28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gAIAACw4AACKBwAAAAAAACYAAAAIAAAAffD///////8="/>
              </a:ext>
            </a:extLst>
          </p:cNvSpPr>
          <p:nvPr>
            <p:ph type="title"/>
          </p:nvPr>
        </p:nvSpPr>
        <p:spPr>
          <a:xfrm>
            <a:off x="952500" y="406400"/>
            <a:ext cx="8178800" cy="819150"/>
          </a:xfrm>
          <a:noFill/>
          <a:ln>
            <a:noFill/>
          </a:ln>
          <a:effectLst/>
        </p:spPr>
        <p:txBody>
          <a:bodyPr vert="horz" wrap="square" lIns="50800" tIns="50800" rIns="50800" bIns="50800" numCol="1" anchor="ctr">
            <a:prstTxWarp prst="textNoShape">
              <a:avLst/>
            </a:prstTxWarp>
          </a:bodyPr>
          <a:lstStyle/>
          <a:p>
            <a:pPr marL="0" marR="0" indent="0" algn="ctr" defTabSz="496570">
              <a:lnSpc>
                <a:spcPct val="100000"/>
              </a:lnSpc>
              <a:spcBef>
                <a:spcPts val="0"/>
              </a:spcBef>
              <a:spcAft>
                <a:spcPts val="0"/>
              </a:spcAft>
              <a:buNone/>
              <a:tabLst/>
              <a:defRPr sz="3600" b="0" i="0" u="none" strike="noStrike" kern="1" spc="0" baseline="0">
                <a:solidFill>
                  <a:srgbClr val="0000FF"/>
                </a:solidFill>
                <a:effectLst/>
                <a:txBgFill val="auto"/>
                <a:latin typeface="Arial" pitchFamily="2" charset="0"/>
                <a:ea typeface="Arial" pitchFamily="2" charset="0"/>
                <a:cs typeface="Arial" pitchFamily="2" charset="0"/>
              </a:defRPr>
            </a:pPr>
            <a:r>
              <a:t>2 major ways to model compositional heterogeneity</a:t>
            </a:r>
          </a:p>
        </p:txBody>
      </p:sp>
      <p:sp>
        <p:nvSpPr>
          <p:cNvPr id="3" name="Shape 187"/>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SA0AAGg4AADIKAAAAAAAACYAAAAIAAAAffD///////8="/>
              </a:ext>
            </a:extLst>
          </p:cNvSpPr>
          <p:nvPr>
            <p:ph type="body" idx="1"/>
          </p:nvPr>
        </p:nvSpPr>
        <p:spPr>
          <a:xfrm>
            <a:off x="990600" y="2159000"/>
            <a:ext cx="8178800" cy="4470400"/>
          </a:xfrm>
          <a:noFill/>
          <a:ln>
            <a:noFill/>
          </a:ln>
          <a:effectLst/>
        </p:spPr>
        <p:txBody>
          <a:bodyPr vert="horz" wrap="square" lIns="50800" tIns="50800" rIns="50800" bIns="50800" numCol="1" anchor="ctr">
            <a:prstTxWarp prst="textNoShape">
              <a:avLst/>
            </a:prstTxWarp>
          </a:bodyPr>
          <a:lstStyle/>
          <a:p>
            <a:pPr marL="571500">
              <a:buSzTx/>
              <a:buFont typeface="Wingdings" pitchFamily="2" charset="2"/>
              <a:buChar char=""/>
            </a:pPr>
            <a:r>
              <a:t>The Barry-Hartigan model</a:t>
            </a:r>
          </a:p>
          <a:p>
            <a:pPr marL="571500">
              <a:buSzTx/>
              <a:buFont typeface="Wingdings" pitchFamily="2" charset="2"/>
              <a:buChar char=""/>
            </a:pPr>
            <a:r>
              <a:t>Mixtures of GTR matrices: transitions at nodes, or on branches</a:t>
            </a:r>
          </a:p>
        </p:txBody>
      </p:sp>
    </p:spTree>
  </p:cSld>
  <p:clrMapOvr>
    <a:masterClrMapping/>
  </p:clrMapOvr>
  <p:timing>
    <p:tnLst>
      <p:par>
        <p:cTn id="1" dur="indefinite" restart="never" nodeType="tmRoot"/>
      </p:par>
    </p:tnLst>
  </p:timing>
</p:sld>
</file>

<file path=ppt/slides/slide28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QAEAAGg4AADcBQAAAAAAACYAAAAIAAAAffD///////8="/>
              </a:ext>
            </a:extLst>
          </p:cNvSpPr>
          <p:nvPr>
            <p:ph type="title"/>
          </p:nvPr>
        </p:nvSpPr>
        <p:spPr>
          <a:xfrm>
            <a:off x="990600" y="203200"/>
            <a:ext cx="8178800" cy="749300"/>
          </a:xfrm>
          <a:noFill/>
          <a:ln>
            <a:noFill/>
          </a:ln>
          <a:effectLst/>
        </p:spPr>
        <p:txBody>
          <a:bodyPr vert="horz" wrap="square" lIns="50800" tIns="50800" rIns="50800" bIns="50800" numCol="1" anchor="ctr">
            <a:prstTxWarp prst="textNoShape">
              <a:avLst/>
            </a:prstTxWarp>
          </a:bodyPr>
          <a:lstStyle/>
          <a:p>
            <a:pPr>
              <a:defRPr sz="4800">
                <a:solidFill>
                  <a:srgbClr val="0000FF"/>
                </a:solidFill>
                <a:latin typeface="Arial" pitchFamily="2" charset="0"/>
                <a:ea typeface="Arial" pitchFamily="2" charset="0"/>
                <a:cs typeface="Arial" pitchFamily="2" charset="0"/>
              </a:defRPr>
            </a:pPr>
            <a:r>
              <a:t>Barry-Hartigan model</a:t>
            </a:r>
          </a:p>
        </p:txBody>
      </p:sp>
      <p:sp>
        <p:nvSpPr>
          <p:cNvPr id="3" name="Shape 19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HAwAAGg4AACcJwAAAAAAACYAAAAIAAAAffD///////8="/>
              </a:ext>
            </a:extLst>
          </p:cNvSpPr>
          <p:nvPr>
            <p:ph type="body" idx="1"/>
          </p:nvPr>
        </p:nvSpPr>
        <p:spPr>
          <a:xfrm>
            <a:off x="990600" y="1968500"/>
            <a:ext cx="8178800" cy="4470400"/>
          </a:xfrm>
          <a:noFill/>
          <a:ln>
            <a:noFill/>
          </a:ln>
          <a:effectLst/>
        </p:spPr>
        <p:txBody>
          <a:bodyPr vert="horz" wrap="square" lIns="50800" tIns="50800" rIns="50800" bIns="50800" numCol="1" anchor="ctr">
            <a:prstTxWarp prst="textNoShape">
              <a:avLst/>
            </a:prstTxWarp>
          </a:bodyPr>
          <a:lstStyle/>
          <a:p>
            <a:pPr marL="571500">
              <a:buSzTx/>
              <a:buFont typeface="Wingdings" pitchFamily="2" charset="2"/>
              <a:buChar char=""/>
            </a:pPr>
            <a:r>
              <a:t>Proposed in 1987</a:t>
            </a:r>
          </a:p>
          <a:p>
            <a:pPr marL="571500">
              <a:buSzTx/>
              <a:buFont typeface="Wingdings" pitchFamily="2" charset="2"/>
              <a:buChar char=""/>
            </a:pPr>
            <a:r>
              <a:t>Much work done by Lars Jermiin, John Robinson, Edward Susko, Barbara Holland, Jeremy Sumner, Gavin Huttley…</a:t>
            </a:r>
          </a:p>
          <a:p>
            <a:pPr marL="571500">
              <a:buSzTx/>
              <a:buFont typeface="Wingdings" pitchFamily="2" charset="2"/>
              <a:buChar char=""/>
            </a:pPr>
            <a:r>
              <a:t>fundamentally different from usual models: no branch lengths, no stationary frequencies</a:t>
            </a:r>
          </a:p>
        </p:txBody>
      </p:sp>
    </p:spTree>
  </p:cSld>
  <p:clrMapOvr>
    <a:masterClrMapping/>
  </p:clrMapOvr>
  <p:timing>
    <p:tnLst>
      <p:par>
        <p:cTn id="1" dur="indefinite" restart="never" nodeType="tmRoot"/>
      </p:par>
    </p:tnLst>
  </p:timing>
</p:sld>
</file>

<file path=ppt/slides/slide28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9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c8R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RAgAAUAAAAPc5AABTBQAAAAAAACYAAAAIAAAAffD///////8="/>
              </a:ext>
            </a:extLst>
          </p:cNvSpPr>
          <p:nvPr>
            <p:ph type="title"/>
          </p:nvPr>
        </p:nvSpPr>
        <p:spPr>
          <a:xfrm>
            <a:off x="335915" y="50800"/>
            <a:ext cx="9086850" cy="814705"/>
          </a:xfrm>
          <a:noFill/>
          <a:ln>
            <a:noFill/>
          </a:ln>
          <a:effectLst/>
        </p:spPr>
        <p:txBody>
          <a:bodyPr vert="horz" wrap="square" lIns="50800" tIns="50800" rIns="50800" bIns="50800" numCol="1" anchor="ctr">
            <a:prstTxWarp prst="textNoShape">
              <a:avLst/>
            </a:prstTxWarp>
          </a:bodyPr>
          <a:lstStyle/>
          <a:p>
            <a:pPr marL="0" marR="0" indent="0" algn="ctr" defTabSz="531495">
              <a:lnSpc>
                <a:spcPct val="100000"/>
              </a:lnSpc>
              <a:spcBef>
                <a:spcPts val="0"/>
              </a:spcBef>
              <a:spcAft>
                <a:spcPts val="0"/>
              </a:spcAft>
              <a:buNone/>
              <a:tabLst/>
              <a:defRPr sz="4800" b="0" i="0" u="none" strike="noStrike" kern="1" spc="0" baseline="0">
                <a:solidFill>
                  <a:srgbClr val="0000FF"/>
                </a:solidFill>
                <a:effectLst/>
                <a:txBgFill val="auto"/>
                <a:latin typeface="Helvetica Light" pitchFamily="0" charset="0"/>
                <a:ea typeface="Helvetica Light" pitchFamily="0" charset="0"/>
                <a:cs typeface="Helvetica Light" pitchFamily="0" charset="0"/>
              </a:defRPr>
            </a:pPr>
            <a:r>
              <a:t>Barry-Hartigan model vs GTR</a:t>
            </a:r>
          </a:p>
        </p:txBody>
      </p:sp>
      <p:sp>
        <p:nvSpPr>
          <p:cNvPr id="3" name="Shape 19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TAQAAkAwAAGobAABEJwAAAAAAACYAAAAIAAAAffD///////8="/>
              </a:ext>
            </a:extLst>
          </p:cNvSpPr>
          <p:nvPr>
            <p:ph type="body" idx="1"/>
          </p:nvPr>
        </p:nvSpPr>
        <p:spPr>
          <a:xfrm>
            <a:off x="215265" y="2042160"/>
            <a:ext cx="4241165" cy="4340860"/>
          </a:xfrm>
          <a:noFill/>
          <a:ln>
            <a:noFill/>
          </a:ln>
          <a:effectLst/>
        </p:spPr>
        <p:txBody>
          <a:bodyPr vert="horz" wrap="square" lIns="50800" tIns="50800" rIns="50800" bIns="50800" numCol="1" anchor="ctr">
            <a:prstTxWarp prst="textNoShape">
              <a:avLst/>
            </a:prstTxWarp>
          </a:bodyPr>
          <a:lstStyle/>
          <a:p>
            <a:pPr marL="0" indent="0" algn="ctr" defTabSz="525780">
              <a:spcBef>
                <a:spcPts val="3700"/>
              </a:spcBef>
              <a:buNone/>
              <a:tabLst/>
              <a:defRPr sz="2400" b="1" u="sng">
                <a:latin typeface="Arial" pitchFamily="2" charset="0"/>
                <a:ea typeface="Arial" pitchFamily="2" charset="0"/>
                <a:cs typeface="Arial" pitchFamily="2" charset="0"/>
              </a:defRPr>
            </a:pPr>
            <a:r>
              <a:rPr sz="2800"/>
              <a:t>GTR</a:t>
            </a:r>
          </a:p>
          <a:p>
            <a:pPr marL="571500" defTabSz="525780">
              <a:spcBef>
                <a:spcPts val="3700"/>
              </a:spcBef>
              <a:buSzTx/>
              <a:buFont typeface="Wingdings" pitchFamily="2" charset="2"/>
              <a:buChar char=""/>
              <a:tabLst/>
              <a:defRPr sz="2400">
                <a:latin typeface="Arial" pitchFamily="2" charset="0"/>
                <a:ea typeface="Arial" pitchFamily="2" charset="0"/>
                <a:cs typeface="Arial" pitchFamily="2" charset="0"/>
              </a:defRPr>
            </a:pPr>
            <a:r>
              <a:t>Ubiquitous</a:t>
            </a:r>
          </a:p>
          <a:p>
            <a:pPr marL="571500" defTabSz="525780">
              <a:spcBef>
                <a:spcPts val="3700"/>
              </a:spcBef>
              <a:buSzTx/>
              <a:buFont typeface="Wingdings" pitchFamily="2" charset="2"/>
              <a:buChar char=""/>
              <a:tabLst/>
              <a:defRPr sz="2400">
                <a:latin typeface="Arial" pitchFamily="2" charset="0"/>
                <a:ea typeface="Arial" pitchFamily="2" charset="0"/>
                <a:cs typeface="Arial" pitchFamily="2" charset="0"/>
              </a:defRPr>
            </a:pPr>
            <a:r>
              <a:t>estimate 8 parameters of the Q matrix, then P = e</a:t>
            </a:r>
            <a:r>
              <a:rPr baseline="30000"/>
              <a:t>Qt</a:t>
            </a:r>
            <a:r>
              <a:t> </a:t>
            </a:r>
          </a:p>
          <a:p>
            <a:pPr marL="571500" defTabSz="525780">
              <a:spcBef>
                <a:spcPts val="3700"/>
              </a:spcBef>
              <a:buSzTx/>
              <a:buFont typeface="Wingdings" pitchFamily="2" charset="2"/>
              <a:buChar char=""/>
              <a:tabLst/>
              <a:defRPr sz="2400">
                <a:solidFill>
                  <a:srgbClr val="6BBE3F"/>
                </a:solidFill>
                <a:latin typeface="Arial" pitchFamily="2" charset="0"/>
                <a:ea typeface="Arial" pitchFamily="2" charset="0"/>
                <a:cs typeface="Arial" pitchFamily="2" charset="0"/>
              </a:defRPr>
            </a:pPr>
            <a:r>
              <a:t>ancestral sequences: easy to reconstruct </a:t>
            </a:r>
          </a:p>
          <a:p>
            <a:pPr marL="571500" defTabSz="525780">
              <a:spcBef>
                <a:spcPts val="3700"/>
              </a:spcBef>
              <a:buSzTx/>
              <a:buFont typeface="Wingdings" pitchFamily="2" charset="2"/>
              <a:buChar char=""/>
              <a:tabLst/>
              <a:defRPr sz="2400">
                <a:solidFill>
                  <a:srgbClr val="EC5753"/>
                </a:solidFill>
                <a:latin typeface="Arial" pitchFamily="2" charset="0"/>
                <a:ea typeface="Arial" pitchFamily="2" charset="0"/>
                <a:cs typeface="Arial" pitchFamily="2" charset="0"/>
              </a:defRPr>
            </a:pPr>
            <a:r>
              <a:t>lack of closure</a:t>
            </a:r>
          </a:p>
        </p:txBody>
      </p:sp>
      <p:sp>
        <p:nvSpPr>
          <p:cNvPr id="4" name="Shape 19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u8B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mHQAAMgwAAPo+AABeLgAAAAAAACYAAAAIAAAA//////////8="/>
              </a:ext>
            </a:extLst>
          </p:cNvSpPr>
          <p:nvPr/>
        </p:nvSpPr>
        <p:spPr>
          <a:xfrm>
            <a:off x="4819650" y="1982470"/>
            <a:ext cx="5417820" cy="5554980"/>
          </a:xfrm>
          <a:prstGeom prst="rect">
            <a:avLst/>
          </a:prstGeom>
          <a:noFill/>
          <a:ln>
            <a:noFill/>
          </a:ln>
          <a:effectLst/>
        </p:spPr>
        <p:txBody>
          <a:bodyPr vert="horz" wrap="square" lIns="50800" tIns="50800" rIns="50800" bIns="50800" numCol="1" anchor="ctr"/>
          <a:lstStyle/>
          <a:p>
            <a:pPr defTabSz="485140">
              <a:spcBef>
                <a:spcPts val="3400"/>
              </a:spcBef>
              <a:tabLst/>
              <a:defRPr sz="2985" b="1" u="sng">
                <a:solidFill>
                  <a:schemeClr val="accent1"/>
                </a:solidFill>
                <a:latin typeface="Arial" pitchFamily="2" charset="0"/>
                <a:ea typeface="Arial" pitchFamily="2" charset="0"/>
                <a:cs typeface="Arial" pitchFamily="2" charset="0"/>
              </a:defRPr>
            </a:pPr>
            <a:r>
              <a:rPr sz="2800"/>
              <a:t>Barry-Hartigan</a:t>
            </a:r>
            <a:endParaRPr sz="2800"/>
          </a:p>
          <a:p>
            <a:pPr marL="0" indent="0" algn="l" defTabSz="485140">
              <a:spcBef>
                <a:spcPts val="3400"/>
              </a:spcBef>
              <a:buSzTx/>
              <a:buFont typeface="Wingdings" pitchFamily="2" charset="2"/>
              <a:buChar char=""/>
              <a:tabLst/>
              <a:defRPr sz="2400">
                <a:solidFill>
                  <a:schemeClr val="accent1"/>
                </a:solidFill>
                <a:latin typeface="Arial" pitchFamily="2" charset="0"/>
                <a:ea typeface="Arial" pitchFamily="2" charset="0"/>
                <a:cs typeface="Arial" pitchFamily="2" charset="0"/>
              </a:defRPr>
            </a:pPr>
            <a:r>
              <a:t>not implemented in any widely used software</a:t>
            </a:r>
          </a:p>
          <a:p>
            <a:pPr marL="0" indent="0" algn="l" defTabSz="485140">
              <a:spcBef>
                <a:spcPts val="3400"/>
              </a:spcBef>
              <a:buSzTx/>
              <a:buFont typeface="Wingdings" pitchFamily="2" charset="2"/>
              <a:buChar char=""/>
              <a:tabLst/>
              <a:defRPr sz="2400">
                <a:solidFill>
                  <a:schemeClr val="accent1"/>
                </a:solidFill>
                <a:latin typeface="Arial" pitchFamily="2" charset="0"/>
                <a:ea typeface="Arial" pitchFamily="2" charset="0"/>
                <a:cs typeface="Arial" pitchFamily="2" charset="0"/>
              </a:defRPr>
            </a:pPr>
            <a:r>
              <a:t>directly estimate the 12 parameters of the P matrix</a:t>
            </a:r>
          </a:p>
          <a:p>
            <a:pPr marL="0" indent="0" algn="l" defTabSz="485140">
              <a:spcBef>
                <a:spcPts val="3400"/>
              </a:spcBef>
              <a:buSzTx/>
              <a:buFont typeface="Wingdings" pitchFamily="2" charset="2"/>
              <a:buChar char=""/>
              <a:tabLst/>
              <a:defRPr sz="2400">
                <a:solidFill>
                  <a:srgbClr val="EC5753"/>
                </a:solidFill>
                <a:latin typeface="Arial" pitchFamily="2" charset="0"/>
                <a:ea typeface="Arial" pitchFamily="2" charset="0"/>
                <a:cs typeface="Arial" pitchFamily="2" charset="0"/>
              </a:defRPr>
            </a:pPr>
            <a:r>
              <a:t>ancestral sequences: identifiability problem</a:t>
            </a:r>
          </a:p>
          <a:p>
            <a:pPr marL="0" indent="0" algn="l" defTabSz="485140">
              <a:spcBef>
                <a:spcPts val="3400"/>
              </a:spcBef>
              <a:buSzTx/>
              <a:buFont typeface="Wingdings" pitchFamily="2" charset="2"/>
              <a:buChar char=""/>
              <a:tabLst/>
              <a:defRPr sz="2400">
                <a:solidFill>
                  <a:srgbClr val="6BBE3F"/>
                </a:solidFill>
                <a:latin typeface="Arial" pitchFamily="2" charset="0"/>
                <a:ea typeface="Arial" pitchFamily="2" charset="0"/>
                <a:cs typeface="Arial" pitchFamily="2" charset="0"/>
              </a:defRPr>
            </a:pPr>
            <a:r>
              <a:t>closure by matrix multiplication</a:t>
            </a:r>
          </a:p>
        </p:txBody>
      </p:sp>
      <p:sp>
        <p:nvSpPr>
          <p:cNvPr id="5" name="Shape 1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wAgAAaAgAAMw5AABICwAAACAAACYAAAAIAAAA//////////8="/>
              </a:ext>
            </a:extLst>
          </p:cNvSpPr>
          <p:nvPr/>
        </p:nvSpPr>
        <p:spPr>
          <a:xfrm>
            <a:off x="355600" y="1366520"/>
            <a:ext cx="9039860" cy="467360"/>
          </a:xfrm>
          <a:prstGeom prst="rect">
            <a:avLst/>
          </a:prstGeom>
          <a:noFill/>
          <a:ln>
            <a:noFill/>
          </a:ln>
          <a:effectLst/>
        </p:spPr>
        <p:txBody>
          <a:bodyPr vert="horz" wrap="none" lIns="50800" tIns="50800" rIns="50800" bIns="50800" numCol="1" anchor="ctr"/>
          <a:lstStyle/>
          <a:p>
            <a:pPr marL="0" marR="0" indent="0" algn="l" defTabSz="584200">
              <a:lnSpc>
                <a:spcPct val="100000"/>
              </a:lnSpc>
              <a:spcBef>
                <a:spcPts val="4200"/>
              </a:spcBef>
              <a:spcAft>
                <a:spcPts val="0"/>
              </a:spcAft>
              <a:buNone/>
              <a:tabLst/>
              <a:defRPr sz="2400" b="0" i="0" u="none" strike="noStrike" kern="1" spc="0" baseline="0">
                <a:solidFill>
                  <a:srgbClr val="0000FF"/>
                </a:solidFill>
                <a:effectLst/>
                <a:txBgFill val="auto"/>
                <a:latin typeface="Helvetica Light" pitchFamily="0" charset="0"/>
                <a:ea typeface="Helvetica Light" pitchFamily="0" charset="0"/>
                <a:cs typeface="Helvetica Light" pitchFamily="0" charset="0"/>
              </a:defRPr>
            </a:pPr>
            <a:r>
              <a:t>Both models are reversible: no information about the position of the root.</a:t>
            </a:r>
          </a:p>
        </p:txBody>
      </p:sp>
    </p:spTree>
  </p:cSld>
  <p:clrMapOvr>
    <a:masterClrMapping/>
  </p:clrMapOvr>
  <p:timing>
    <p:tnLst>
      <p:par>
        <p:cTn id="1" dur="indefinite" restart="never" nodeType="tmRoot"/>
      </p:par>
    </p:tnLst>
  </p:timing>
</p:sld>
</file>

<file path=ppt/slides/slide28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SYAALANAADyTwAAJzwAABAAAAAmAAAACAAAAP//////////"/>
              </a:ext>
            </a:extLst>
          </p:cNvPicPr>
          <p:nvPr/>
        </p:nvPicPr>
        <p:blipFill>
          <a:blip r:embed="rId2"/>
          <a:stretch>
            <a:fillRect/>
          </a:stretch>
        </p:blipFill>
        <p:spPr>
          <a:xfrm>
            <a:off x="6246495" y="2225040"/>
            <a:ext cx="6749415" cy="7553325"/>
          </a:xfrm>
          <a:prstGeom prst="rect">
            <a:avLst/>
          </a:prstGeom>
          <a:noFill/>
          <a:ln>
            <a:noFill/>
          </a:ln>
          <a:effectLst/>
        </p:spPr>
      </p:pic>
      <p:sp>
        <p:nvSpPr>
          <p:cNvPr id="3" name="Shape 198"/>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1P7//yw4AABnBAAAEAAAACYAAAAIAAAAffD///////8="/>
              </a:ext>
            </a:extLst>
          </p:cNvSpPr>
          <p:nvPr>
            <p:ph type="title"/>
          </p:nvPr>
        </p:nvSpPr>
        <p:spPr>
          <a:xfrm>
            <a:off x="952500" y="-190500"/>
            <a:ext cx="8178800" cy="906145"/>
          </a:xfrm>
          <a:noFill/>
          <a:ln>
            <a:noFill/>
          </a:ln>
          <a:effectLst/>
        </p:spPr>
        <p:txBody>
          <a:bodyPr vert="horz" wrap="square" lIns="50800" tIns="50800" rIns="50800" bIns="50800" numCol="1" anchor="ctr">
            <a:prstTxWarp prst="textNoShape">
              <a:avLst/>
            </a:prstTxWarp>
          </a:bodyPr>
          <a:lstStyle/>
          <a:p>
            <a:pPr marL="0" marR="0" indent="0" algn="ctr" defTabSz="520065">
              <a:lnSpc>
                <a:spcPct val="100000"/>
              </a:lnSpc>
              <a:spcBef>
                <a:spcPts val="0"/>
              </a:spcBef>
              <a:spcAft>
                <a:spcPts val="0"/>
              </a:spcAft>
              <a:buNone/>
              <a:tabLst/>
              <a:defRPr sz="7115" b="0" i="0" u="none" strike="noStrike" kern="1" spc="0" baseline="0">
                <a:solidFill>
                  <a:schemeClr val="accent1"/>
                </a:solidFill>
                <a:effectLst/>
                <a:txBgFill val="auto"/>
                <a:latin typeface="Helvetica Light" pitchFamily="0" charset="0"/>
                <a:ea typeface="Helvetica Light" pitchFamily="0" charset="0"/>
                <a:cs typeface="Helvetica Light" pitchFamily="0" charset="0"/>
              </a:defRPr>
            </a:pPr>
            <a:r>
              <a:t>Lack of closure in the GTR model (Sumner et al. 2012) </a:t>
            </a:r>
          </a:p>
        </p:txBody>
      </p:sp>
      <p:sp>
        <p:nvSpPr>
          <p:cNvPr id="4" name="Shape 19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5uAAAMAAAAEAAAAAAAAAAAAAAAAAAAAAAAAAAeAAAAaAAAAAAAAAAAAAAAAAAAAAAAAAAAAAAAECcAABAnAAAAAAAAAAAAAAAAAAAAAAAAAAAAAAAAAAAAAAAAAAAAABQAAAAAAAAAwMD/AAAAAABkAAAAMgAAAAAAAABkAAAAAAAAAH9/fwAKAAAAHwAAAFQAAAD///8A////AQAAAAAAAAAAAAAAAAAAAAAAAAAAAAAAAAAAAAAAAAAAA2XABX9/fwDc3uADzMzMAMDA/wB/f38AAAAAAAAAAAAAAAAAAAAAAAAAAAAhAAAAGAAAABQAAAC8DAAAHBYAALwMAABDIgAAEAAAACYAAAAIAAAA//////////8="/>
              </a:ext>
            </a:extLst>
          </p:cNvSpPr>
          <p:nvPr/>
        </p:nvSpPr>
        <p:spPr>
          <a:xfrm flipH="1">
            <a:off x="2070100" y="3594100"/>
            <a:ext cx="0" cy="1975485"/>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anchor="ctr"/>
          <a:lstStyle/>
          <a:p>
            <a:pPr>
              <a:defRPr sz="2400"/>
            </a:pPr>
          </a:p>
        </p:txBody>
      </p:sp>
      <p:sp>
        <p:nvSpPr>
          <p:cNvPr id="5" name="Shape 20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Ny9I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MAAAAEAAAAAAAAAAAAAAAAAAAAAAAAAAeAAAAaAAAAAAAAAAAAAAAAAAAAAAAAAAAAAAAECcAABAnAAAAAAAAAAAAAAAAAAAAAAAAAAAAAAAAAAAAAAAAAAAAABQAAAAAAAAAwMD/AAAAAABkAAAAMgAAAAAAAABkAAAAAAAAAH9/fwAKAAAAHwAAAFQAAAD///8A////AQAAAAAAAAAAAAAAAAAAAAAAAAAAAAAAAAAAAAAAAAAA3L0jAH9/fwDc3uADzMzMAMDA/wB/f38AAAAAAAAAAAAAAAAAAAAAAAAAAAAhAAAAGAAAABQAAAC8DAAAmCEAALwMAAAeLQAAEAAAACYAAAAIAAAA//////////8="/>
              </a:ext>
            </a:extLst>
          </p:cNvSpPr>
          <p:nvPr/>
        </p:nvSpPr>
        <p:spPr>
          <a:xfrm flipH="1">
            <a:off x="2070100" y="5461000"/>
            <a:ext cx="0" cy="1873250"/>
          </a:xfrm>
          <a:prstGeom prst="line">
            <a:avLst/>
          </a:prstGeom>
          <a:noFill/>
          <a:ln w="88900" cap="flat" cmpd="sng" algn="ctr">
            <a:solidFill>
              <a:srgbClr val="DCBD23"/>
            </a:solidFill>
            <a:prstDash val="solid"/>
            <a:headEnd type="none"/>
            <a:tailEnd type="none"/>
          </a:ln>
          <a:effectLst/>
        </p:spPr>
        <p:txBody>
          <a:bodyPr vert="horz" wrap="square" lIns="50800" tIns="50800" rIns="50800" bIns="50800" numCol="1" anchor="ctr"/>
          <a:lstStyle/>
          <a:p>
            <a:pPr>
              <a:defRPr sz="2400"/>
            </a:pPr>
          </a:p>
        </p:txBody>
      </p:sp>
      <p:grpSp>
        <p:nvGrpSpPr>
          <p:cNvPr id="6" name="Group 203"/>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EoBAAAhHQAAwAgAALYnAAAQAAAAJgAAAAgAAAD/////AAAAAA=="/>
              </a:ext>
            </a:extLst>
          </p:cNvGrpSpPr>
          <p:nvPr/>
        </p:nvGrpSpPr>
        <p:grpSpPr>
          <a:xfrm>
            <a:off x="209550" y="4735195"/>
            <a:ext cx="1212850" cy="1720215"/>
            <a:chOff x="209550" y="4735195"/>
            <a:chExt cx="1212850" cy="1720215"/>
          </a:xfrm>
        </p:grpSpPr>
        <p:sp>
          <p:nvSpPr>
            <p:cNvPr id="8" name="Shape 20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ACAAAIR0AAMAIAAC2JwAAAAAAACYAAAAIAAAA//////////8="/>
                </a:ext>
              </a:extLst>
            </p:cNvSpPr>
            <p:nvPr/>
          </p:nvSpPr>
          <p:spPr>
            <a:xfrm rot="21600000">
              <a:off x="1422400" y="4735195"/>
              <a:ext cx="0" cy="1720215"/>
            </a:xfrm>
            <a:prstGeom prst="line">
              <a:avLst/>
            </a:prstGeom>
            <a:noFill/>
            <a:ln w="25400" cap="flat" cmpd="sng" algn="ctr">
              <a:solidFill>
                <a:srgbClr val="000000"/>
              </a:solidFill>
              <a:prstDash val="solid"/>
              <a:headEnd type="none"/>
              <a:tailEnd type="triangle" w="med" len="med"/>
            </a:ln>
            <a:effectLst/>
          </p:spPr>
          <p:txBody>
            <a:bodyPr vert="horz" wrap="square" lIns="50800" tIns="50800" rIns="50800" bIns="50800" numCol="1" anchor="ctr"/>
            <a:lstStyle/>
            <a:p>
              <a:pPr>
                <a:defRPr sz="2400"/>
              </a:pPr>
            </a:p>
          </p:txBody>
        </p:sp>
        <p:sp>
          <p:nvSpPr>
            <p:cNvPr id="7" name="Shape 2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v7h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AQAASh8AABYIAABGIwAAACAAACYAAAAIAAAA//////////8="/>
                </a:ext>
              </a:extLst>
            </p:cNvSpPr>
            <p:nvPr/>
          </p:nvSpPr>
          <p:spPr>
            <a:xfrm>
              <a:off x="209550" y="5086350"/>
              <a:ext cx="1104900" cy="647700"/>
            </a:xfrm>
            <a:prstGeom prst="rect">
              <a:avLst/>
            </a:prstGeom>
            <a:noFill/>
            <a:ln>
              <a:noFill/>
            </a:ln>
            <a:effectLst/>
          </p:spPr>
          <p:txBody>
            <a:bodyPr vert="horz" wrap="none" lIns="50800" tIns="50800" rIns="50800" bIns="50800" numCol="1" anchor="ctr"/>
            <a:lstStyle/>
            <a:p>
              <a:pPr/>
              <a:r>
                <a:t>Time</a:t>
              </a:r>
            </a:p>
          </p:txBody>
        </p:sp>
      </p:grpSp>
      <p:sp>
        <p:nvSpPr>
          <p:cNvPr id="9" name="Shape 2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NEAAA4hkAALsYAADeHQAAECAAACYAAAAIAAAA//////////8="/>
              </a:ext>
            </a:extLst>
          </p:cNvSpPr>
          <p:nvPr/>
        </p:nvSpPr>
        <p:spPr>
          <a:xfrm>
            <a:off x="2609215" y="4207510"/>
            <a:ext cx="1410970" cy="6477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600" b="0" i="0" u="none" strike="noStrike" kern="1" spc="0" baseline="0">
                <a:solidFill>
                  <a:schemeClr val="accent1"/>
                </a:solidFill>
                <a:effectLst/>
                <a:txBgFill val="auto"/>
                <a:latin typeface="Helvetica Light" pitchFamily="0" charset="0"/>
                <a:ea typeface="Helvetica Light" pitchFamily="0" charset="0"/>
                <a:cs typeface="Helvetica Light" pitchFamily="0" charset="0"/>
              </a:defRPr>
            </a:pPr>
            <a:r>
              <a:t>GTR 1</a:t>
            </a:r>
          </a:p>
        </p:txBody>
      </p:sp>
      <p:sp>
        <p:nvSpPr>
          <p:cNvPr id="10" name="Shape 2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wow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hEAAAciUAAM8YAABuKQAAECAAACYAAAAIAAAA//////////8="/>
              </a:ext>
            </a:extLst>
          </p:cNvSpPr>
          <p:nvPr/>
        </p:nvSpPr>
        <p:spPr>
          <a:xfrm>
            <a:off x="2621915" y="6087110"/>
            <a:ext cx="1410970" cy="6477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600" b="0" i="0" u="none" strike="noStrike" kern="1" spc="0" baseline="0">
                <a:solidFill>
                  <a:schemeClr val="accent3"/>
                </a:solidFill>
                <a:effectLst/>
                <a:txBgFill val="auto"/>
                <a:latin typeface="Helvetica Light" pitchFamily="0" charset="0"/>
                <a:ea typeface="Helvetica Light" pitchFamily="0" charset="0"/>
                <a:cs typeface="Helvetica Light" pitchFamily="0" charset="0"/>
              </a:defRPr>
            </a:pPr>
            <a:r>
              <a:t>GTR 2</a:t>
            </a:r>
          </a:p>
        </p:txBody>
      </p:sp>
      <p:sp>
        <p:nvSpPr>
          <p:cNvPr id="11" name="Shape 20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o+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DAAAxhIAAC8RAABSIgAAECAAACYAAAAIAAAA//////////8="/>
              </a:ext>
            </a:extLst>
          </p:cNvSpPr>
          <p:nvPr/>
        </p:nvSpPr>
        <p:spPr>
          <a:xfrm>
            <a:off x="2007235" y="3051810"/>
            <a:ext cx="786130" cy="25273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15900" b="0" i="0" u="none" strike="noStrike" kern="1" spc="0" baseline="0">
                <a:solidFill>
                  <a:schemeClr val="accent1"/>
                </a:solidFill>
                <a:effectLst/>
                <a:txBgFill val="auto"/>
                <a:latin typeface="Helvetica Light" pitchFamily="0" charset="0"/>
                <a:ea typeface="Helvetica Light" pitchFamily="0" charset="0"/>
                <a:cs typeface="Helvetica Light" pitchFamily="0" charset="0"/>
              </a:defRPr>
            </a:pPr>
            <a:r>
              <a:t>}</a:t>
            </a:r>
          </a:p>
        </p:txBody>
      </p:sp>
      <p:sp>
        <p:nvSpPr>
          <p:cNvPr id="12" name="Shape 2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7R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DAAAfR4AAC8RAAAJLgAAECAAACYAAAAIAAAA//////////8="/>
              </a:ext>
            </a:extLst>
          </p:cNvSpPr>
          <p:nvPr/>
        </p:nvSpPr>
        <p:spPr>
          <a:xfrm>
            <a:off x="2007235" y="4956175"/>
            <a:ext cx="786130" cy="25273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15900" b="0" i="0" u="none" strike="noStrike" kern="1" spc="0" baseline="0">
                <a:solidFill>
                  <a:schemeClr val="accent3"/>
                </a:solidFill>
                <a:effectLst/>
                <a:txBgFill val="auto"/>
                <a:latin typeface="Helvetica Light" pitchFamily="0" charset="0"/>
                <a:ea typeface="Helvetica Light" pitchFamily="0" charset="0"/>
                <a:cs typeface="Helvetica Light" pitchFamily="0" charset="0"/>
              </a:defRPr>
            </a:pPr>
            <a:r>
              <a:t>}</a:t>
            </a:r>
          </a:p>
        </p:txBody>
      </p:sp>
      <p:sp>
        <p:nvSpPr>
          <p:cNvPr id="13" name="Shape 2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ysD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wAAOBMAAGASAACQFQAAECAAACYAAAAIAAAA//////////8="/>
              </a:ext>
            </a:extLst>
          </p:cNvSpPr>
          <p:nvPr/>
        </p:nvSpPr>
        <p:spPr>
          <a:xfrm>
            <a:off x="1153160" y="3124200"/>
            <a:ext cx="1833880" cy="3810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1800" b="0" i="0" u="none" strike="noStrike" kern="1" spc="0" baseline="0">
                <a:solidFill>
                  <a:srgbClr val="000000"/>
                </a:solidFill>
                <a:effectLst/>
                <a:txBgFill val="auto"/>
                <a:latin typeface="Helvetica Light" pitchFamily="0" charset="0"/>
                <a:ea typeface="Helvetica Light" pitchFamily="0" charset="0"/>
                <a:cs typeface="Helvetica Light" pitchFamily="0" charset="0"/>
              </a:defRPr>
            </a:pPr>
            <a:r>
              <a:t>ACGCTGCAGAT</a:t>
            </a:r>
          </a:p>
        </p:txBody>
      </p:sp>
      <p:sp>
        <p:nvSpPr>
          <p:cNvPr id="14" name="Shape 2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Q7B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pBwAAPC0AAE8SAACULwAAECAAACYAAAAIAAAA//////////8="/>
              </a:ext>
            </a:extLst>
          </p:cNvSpPr>
          <p:nvPr/>
        </p:nvSpPr>
        <p:spPr>
          <a:xfrm>
            <a:off x="1163955" y="7353300"/>
            <a:ext cx="1812290" cy="3810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1800" b="0" i="0" u="none" strike="noStrike" kern="1" spc="0" baseline="0">
                <a:solidFill>
                  <a:srgbClr val="000000"/>
                </a:solidFill>
                <a:effectLst/>
                <a:txBgFill val="auto"/>
                <a:latin typeface="Helvetica Light" pitchFamily="0" charset="0"/>
                <a:ea typeface="Helvetica Light" pitchFamily="0" charset="0"/>
                <a:cs typeface="Helvetica Light" pitchFamily="0" charset="0"/>
              </a:defRPr>
            </a:pPr>
            <a:r>
              <a:t>ACGCTAGCGAT</a:t>
            </a:r>
          </a:p>
        </p:txBody>
      </p:sp>
      <p:grpSp>
        <p:nvGrpSpPr>
          <p:cNvPr id="15" name="Group 214"/>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CIVAAAAEAAAqiMAAKAuAAAQAAAAJgAAAAgAAAD/////AAAAAA=="/>
              </a:ext>
            </a:extLst>
          </p:cNvGrpSpPr>
          <p:nvPr/>
        </p:nvGrpSpPr>
        <p:grpSpPr>
          <a:xfrm>
            <a:off x="3435350" y="2600960"/>
            <a:ext cx="2362200" cy="4978400"/>
            <a:chOff x="3435350" y="2600960"/>
            <a:chExt cx="2362200" cy="4978400"/>
          </a:xfrm>
        </p:grpSpPr>
        <p:sp>
          <p:nvSpPr>
            <p:cNvPr id="19" name="Shape 2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iFQAAABAAACkeAACgLgAAACAAACYAAAAIAAAA//////////8="/>
                </a:ext>
              </a:extLst>
            </p:cNvSpPr>
            <p:nvPr/>
          </p:nvSpPr>
          <p:spPr>
            <a:xfrm>
              <a:off x="3435350" y="2600960"/>
              <a:ext cx="1467485" cy="49784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2000" b="0" i="0" u="none" strike="noStrike" kern="1" spc="0" baseline="0">
                  <a:solidFill>
                    <a:schemeClr val="accent2"/>
                  </a:solidFill>
                  <a:effectLst/>
                  <a:txBgFill val="auto"/>
                  <a:latin typeface="Helvetica Light" pitchFamily="0" charset="0"/>
                  <a:ea typeface="Helvetica Light" pitchFamily="0" charset="0"/>
                  <a:cs typeface="Helvetica Light" pitchFamily="0" charset="0"/>
                </a:defRPr>
              </a:pPr>
              <a:r>
                <a:t>}</a:t>
              </a:r>
            </a:p>
          </p:txBody>
        </p:sp>
        <p:sp>
          <p:nvSpPr>
            <p:cNvPr id="18" name="Shape 2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S7B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VHQAAqh8AAKojAACmIwAAACAAACYAAAAIAAAA//////////8="/>
                </a:ext>
              </a:extLst>
            </p:cNvSpPr>
            <p:nvPr/>
          </p:nvSpPr>
          <p:spPr>
            <a:xfrm>
              <a:off x="4768215" y="5147310"/>
              <a:ext cx="1029335" cy="647700"/>
            </a:xfrm>
            <a:prstGeom prst="rect">
              <a:avLst/>
            </a:prstGeom>
            <a:noFill/>
            <a:ln>
              <a:noFill/>
            </a:ln>
            <a:effectLst/>
          </p:spPr>
          <p:txBody>
            <a:bodyPr vert="horz" wrap="none" lIns="50800" tIns="50800" rIns="50800" bIns="50800" numCol="1" anchor="ctr"/>
            <a:lstStyle/>
            <a:p>
              <a:pPr marL="0" marR="0" indent="0" algn="ctr" defTabSz="584200">
                <a:lnSpc>
                  <a:spcPct val="100000"/>
                </a:lnSpc>
                <a:spcBef>
                  <a:spcPts val="0"/>
                </a:spcBef>
                <a:spcAft>
                  <a:spcPts val="0"/>
                </a:spcAft>
                <a:buNone/>
                <a:tabLst/>
                <a:defRPr sz="3600" b="0" i="0" u="none" strike="noStrike" kern="1" spc="0" baseline="0">
                  <a:solidFill>
                    <a:schemeClr val="accent2"/>
                  </a:solidFill>
                  <a:effectLst/>
                  <a:txBgFill val="auto"/>
                  <a:latin typeface="Helvetica Light" pitchFamily="0" charset="0"/>
                  <a:ea typeface="Helvetica Light" pitchFamily="0" charset="0"/>
                  <a:cs typeface="Helvetica Light" pitchFamily="0" charset="0"/>
                </a:defRPr>
              </a:pPr>
              <a:r>
                <a:t>GTR</a:t>
              </a:r>
            </a:p>
          </p:txBody>
        </p:sp>
        <p:sp>
          <p:nvSpPr>
            <p:cNvPr id="17" name="Shape 212"/>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yqxw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AqHgAAZx8AAK0iAADqIwAAAAAAACYAAAAIAAAA//////////8="/>
                </a:ext>
              </a:extLst>
            </p:cNvSpPr>
            <p:nvPr/>
          </p:nvSpPr>
          <p:spPr>
            <a:xfrm flipV="1">
              <a:off x="4903470" y="5104765"/>
              <a:ext cx="733425" cy="733425"/>
            </a:xfrm>
            <a:prstGeom prst="line">
              <a:avLst/>
            </a:prstGeom>
            <a:noFill/>
            <a:ln w="63500" cap="flat" cmpd="sng" algn="ctr">
              <a:solidFill>
                <a:schemeClr val="accent2"/>
              </a:solidFill>
              <a:prstDash val="solid"/>
              <a:headEnd type="none"/>
              <a:tailEnd type="none"/>
            </a:ln>
            <a:effectLst/>
          </p:spPr>
          <p:txBody>
            <a:bodyPr rot="10800000" vert="horz" wrap="square" lIns="50800" tIns="50800" rIns="50800" bIns="50800" numCol="1" anchor="ctr"/>
            <a:lstStyle/>
            <a:p>
              <a:pPr>
                <a:defRPr sz="2400"/>
              </a:pPr>
            </a:p>
          </p:txBody>
        </p:sp>
        <p:sp>
          <p:nvSpPr>
            <p:cNvPr id="16" name="Shape 21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A3HgAAjB8AAG4iAADEIwAAAAAAACYAAAAIAAAA//////////8="/>
                </a:ext>
              </a:extLst>
            </p:cNvSpPr>
            <p:nvPr/>
          </p:nvSpPr>
          <p:spPr>
            <a:xfrm>
              <a:off x="4911725" y="5128260"/>
              <a:ext cx="685165" cy="685800"/>
            </a:xfrm>
            <a:prstGeom prst="line">
              <a:avLst/>
            </a:prstGeom>
            <a:noFill/>
            <a:ln w="635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15" grpId="0" animBg="1" advAuto="0"/>
    </p:bldLst>
    <p:extLst>
      <p:ext uri="smNativeData">
        <pr:smNativeData xmlns:pr="smNativeData" val="nYDcXAIAAAAFAAAA/f///wEAAAABAAAAAAAAAAAAAAAAAAAAAAAAAAkAAAD9////AQAAAAEAAAAAAAAAAAAAAAAAAAAAAAAA"/>
      </p:ext>
    </p:extLst>
  </p:timing>
</p:sld>
</file>

<file path=ppt/slides/slide28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6"/>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q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QAEAAGg4AADcBQAAAAAAACYAAAAIAAAAffD///////8="/>
              </a:ext>
            </a:extLst>
          </p:cNvSpPr>
          <p:nvPr>
            <p:ph type="title"/>
          </p:nvPr>
        </p:nvSpPr>
        <p:spPr>
          <a:xfrm>
            <a:off x="990600" y="203200"/>
            <a:ext cx="8178800" cy="749300"/>
          </a:xfrm>
          <a:noFill/>
          <a:ln>
            <a:noFill/>
          </a:ln>
          <a:effectLst/>
        </p:spPr>
        <p:txBody>
          <a:bodyPr vert="horz" wrap="square" lIns="50800" tIns="50800" rIns="50800" bIns="50800" numCol="1" anchor="ctr">
            <a:prstTxWarp prst="textNoShape">
              <a:avLst/>
            </a:prstTxWarp>
          </a:bodyPr>
          <a:lstStyle/>
          <a:p>
            <a:pPr marL="0" marR="0" indent="0" algn="ctr" defTabSz="560705">
              <a:lnSpc>
                <a:spcPct val="100000"/>
              </a:lnSpc>
              <a:spcBef>
                <a:spcPts val="0"/>
              </a:spcBef>
              <a:spcAft>
                <a:spcPts val="0"/>
              </a:spcAft>
              <a:buNone/>
              <a:tabLst/>
              <a:defRPr sz="7675" b="0" i="0" u="none" strike="noStrike" kern="1" spc="0" baseline="0">
                <a:solidFill>
                  <a:srgbClr val="0000FF"/>
                </a:solidFill>
                <a:effectLst/>
                <a:txBgFill val="auto"/>
                <a:latin typeface="Arial" pitchFamily="2" charset="0"/>
                <a:ea typeface="Arial" pitchFamily="2" charset="0"/>
                <a:cs typeface="Arial" pitchFamily="2" charset="0"/>
              </a:defRPr>
            </a:pPr>
            <a:r>
              <a:rPr sz="4800"/>
              <a:t>Mixtures of GTR matrices</a:t>
            </a:r>
            <a:endParaRPr sz="8000"/>
          </a:p>
        </p:txBody>
      </p:sp>
      <p:sp>
        <p:nvSpPr>
          <p:cNvPr id="3" name="Shape 217"/>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SA0AAGg4AADIKAAAAAAAACYAAAAIAAAAffD///////8="/>
              </a:ext>
            </a:extLst>
          </p:cNvSpPr>
          <p:nvPr>
            <p:ph type="body" idx="1"/>
          </p:nvPr>
        </p:nvSpPr>
        <p:spPr>
          <a:xfrm>
            <a:off x="990600" y="2159000"/>
            <a:ext cx="8178800" cy="4470400"/>
          </a:xfrm>
          <a:noFill/>
          <a:ln>
            <a:noFill/>
          </a:ln>
          <a:effectLst/>
        </p:spPr>
        <p:txBody>
          <a:bodyPr vert="horz" wrap="square" lIns="50800" tIns="50800" rIns="50800" bIns="50800" numCol="1" anchor="ctr">
            <a:prstTxWarp prst="textNoShape">
              <a:avLst/>
            </a:prstTxWarp>
          </a:bodyPr>
          <a:lstStyle/>
          <a:p>
            <a:pPr marL="0" indent="0">
              <a:buNone/>
              <a:defRPr sz="3000">
                <a:latin typeface="Arial" pitchFamily="2" charset="0"/>
                <a:ea typeface="Arial" pitchFamily="2" charset="0"/>
                <a:cs typeface="Arial" pitchFamily="2" charset="0"/>
              </a:defRPr>
            </a:pPr>
            <a:r>
              <a:t>Used for:</a:t>
            </a:r>
          </a:p>
          <a:p>
            <a:pPr lvl="1" marL="571500">
              <a:buSzTx/>
              <a:buFont typeface="Wingdings" pitchFamily="2" charset="2"/>
              <a:buChar char=""/>
              <a:defRPr sz="3000">
                <a:latin typeface="Arial" pitchFamily="2" charset="0"/>
                <a:ea typeface="Arial" pitchFamily="2" charset="0"/>
                <a:cs typeface="Arial" pitchFamily="2" charset="0"/>
              </a:defRPr>
            </a:pPr>
            <a:r>
              <a:t>model fitting (Jayaswal et al., 2011; Jayaswal et al., 2014; Dutheil et al., 2012)</a:t>
            </a:r>
          </a:p>
          <a:p>
            <a:pPr lvl="1" marL="571500">
              <a:buSzTx/>
              <a:buFont typeface="Wingdings" pitchFamily="2" charset="2"/>
              <a:buChar char=""/>
              <a:defRPr sz="3000">
                <a:latin typeface="Arial" pitchFamily="2" charset="0"/>
                <a:ea typeface="Arial" pitchFamily="2" charset="0"/>
                <a:cs typeface="Arial" pitchFamily="2" charset="0"/>
              </a:defRPr>
            </a:pPr>
            <a:r>
              <a:t>topology search</a:t>
            </a:r>
          </a:p>
          <a:p>
            <a:pPr lvl="1" marL="0" indent="0">
              <a:buNone/>
              <a:defRPr sz="3000" i="1">
                <a:latin typeface="Arial" pitchFamily="2" charset="0"/>
                <a:ea typeface="Arial" pitchFamily="2" charset="0"/>
                <a:cs typeface="Arial" pitchFamily="2" charset="0"/>
              </a:defRPr>
            </a:pPr>
            <a:r>
              <a:t>Problem: lack of closure (Sumner et al. 2012)</a:t>
            </a:r>
          </a:p>
        </p:txBody>
      </p:sp>
    </p:spTree>
  </p:cSld>
  <p:clrMapOvr>
    <a:masterClrMapping/>
  </p:clrMapOvr>
  <p:timing>
    <p:tnLst>
      <p:par>
        <p:cTn id="1" dur="indefinite" restart="never" nodeType="tmRoot"/>
      </p:par>
    </p:tnLst>
  </p:timing>
</p:sld>
</file>

<file path=ppt/slides/slide28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1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rpRw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MgAAACw4AADOBAAAAAAAACYAAAAIAAAAffD///////8="/>
              </a:ext>
            </a:extLst>
          </p:cNvSpPr>
          <p:nvPr>
            <p:ph type="title"/>
          </p:nvPr>
        </p:nvSpPr>
        <p:spPr>
          <a:xfrm>
            <a:off x="952500" y="31750"/>
            <a:ext cx="8178800" cy="749300"/>
          </a:xfrm>
          <a:noFill/>
          <a:ln>
            <a:noFill/>
          </a:ln>
          <a:effectLst/>
        </p:spPr>
        <p:txBody>
          <a:bodyPr vert="horz" wrap="square" lIns="50800" tIns="50800" rIns="50800" bIns="50800" numCol="1" anchor="ctr">
            <a:prstTxWarp prst="textNoShape">
              <a:avLst/>
            </a:prstTxWarp>
          </a:bodyPr>
          <a:lstStyle/>
          <a:p>
            <a:pPr marL="0" marR="0" indent="0" algn="ctr" defTabSz="560705">
              <a:lnSpc>
                <a:spcPct val="100000"/>
              </a:lnSpc>
              <a:spcBef>
                <a:spcPts val="0"/>
              </a:spcBef>
              <a:spcAft>
                <a:spcPts val="0"/>
              </a:spcAft>
              <a:buNone/>
              <a:tabLst/>
              <a:defRPr sz="4800" b="0" i="0" u="none" strike="noStrike" kern="1" spc="0" baseline="0">
                <a:solidFill>
                  <a:srgbClr val="0000FF"/>
                </a:solidFill>
                <a:effectLst/>
                <a:txBgFill val="auto"/>
                <a:latin typeface="Arial" pitchFamily="2" charset="0"/>
                <a:ea typeface="Arial" pitchFamily="2" charset="0"/>
                <a:cs typeface="Arial" pitchFamily="2" charset="0"/>
              </a:defRPr>
            </a:pPr>
            <a:r>
              <a:t>Mixtures of GTR matrices</a:t>
            </a:r>
          </a:p>
        </p:txBody>
      </p:sp>
      <p:sp>
        <p:nvSpPr>
          <p:cNvPr id="3" name="Shape 22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87B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jAoAACw4AAAMJgAAAAAAACYAAAAIAAAAffD///////8="/>
              </a:ext>
            </a:extLst>
          </p:cNvSpPr>
          <p:nvPr>
            <p:ph type="body" idx="1"/>
          </p:nvPr>
        </p:nvSpPr>
        <p:spPr>
          <a:xfrm>
            <a:off x="952500" y="1714500"/>
            <a:ext cx="8178800" cy="4470400"/>
          </a:xfrm>
          <a:noFill/>
          <a:ln>
            <a:noFill/>
          </a:ln>
          <a:effectLst/>
        </p:spPr>
        <p:txBody>
          <a:bodyPr vert="horz" wrap="square" lIns="50800" tIns="50800" rIns="50800" bIns="50800" numCol="1" anchor="ctr">
            <a:prstTxWarp prst="textNoShape">
              <a:avLst/>
            </a:prstTxWarp>
          </a:bodyPr>
          <a:lstStyle/>
          <a:p>
            <a:pPr marL="0" indent="0">
              <a:buNone/>
              <a:defRPr sz="3000">
                <a:latin typeface="Arial" pitchFamily="2" charset="0"/>
                <a:ea typeface="Arial" pitchFamily="2" charset="0"/>
                <a:cs typeface="Arial" pitchFamily="2" charset="0"/>
              </a:defRPr>
            </a:pPr>
            <a:r>
              <a:t>Changes at nodes:</a:t>
            </a:r>
          </a:p>
          <a:p>
            <a:pPr lvl="1" marL="571500">
              <a:buSzTx/>
              <a:buFont typeface="Wingdings" pitchFamily="2" charset="2"/>
              <a:buChar char=""/>
              <a:defRPr sz="3000">
                <a:latin typeface="Arial" pitchFamily="2" charset="0"/>
                <a:ea typeface="Arial" pitchFamily="2" charset="0"/>
                <a:cs typeface="Arial" pitchFamily="2" charset="0"/>
              </a:defRPr>
            </a:pPr>
            <a:r>
              <a:rPr i="1"/>
              <a:t>n</a:t>
            </a:r>
            <a:r>
              <a:t> branches -&gt; </a:t>
            </a:r>
            <a:r>
              <a:rPr i="1"/>
              <a:t>n</a:t>
            </a:r>
            <a:r>
              <a:t> matrices: Yang and Roberts 1995, Galtier and Gouy 1998, Boussau 2006, Heaps et al., 2014</a:t>
            </a:r>
          </a:p>
          <a:p>
            <a:pPr lvl="1" marL="571500">
              <a:buSzTx/>
              <a:buFont typeface="Wingdings" pitchFamily="2" charset="2"/>
              <a:buChar char=""/>
              <a:defRPr sz="3000">
                <a:latin typeface="Arial" pitchFamily="2" charset="0"/>
                <a:ea typeface="Arial" pitchFamily="2" charset="0"/>
                <a:cs typeface="Arial" pitchFamily="2" charset="0"/>
              </a:defRPr>
            </a:pPr>
            <a:r>
              <a:rPr i="1"/>
              <a:t>n</a:t>
            </a:r>
            <a:r>
              <a:t> branches -&gt; </a:t>
            </a:r>
            <a:r>
              <a:rPr i="1"/>
              <a:t>k</a:t>
            </a:r>
            <a:r>
              <a:t>&lt;</a:t>
            </a:r>
            <a:r>
              <a:rPr i="1"/>
              <a:t>n</a:t>
            </a:r>
            <a:r>
              <a:t> matrices: Foster 2004</a:t>
            </a:r>
          </a:p>
          <a:p>
            <a:pPr marL="0" indent="0">
              <a:buNone/>
              <a:defRPr sz="3000">
                <a:latin typeface="Arial" pitchFamily="2" charset="0"/>
                <a:ea typeface="Arial" pitchFamily="2" charset="0"/>
                <a:cs typeface="Arial" pitchFamily="2" charset="0"/>
              </a:defRPr>
            </a:pPr>
            <a:r>
              <a:t>Changes along branches: </a:t>
            </a:r>
          </a:p>
          <a:p>
            <a:pPr lvl="1" marL="571500">
              <a:buSzTx/>
              <a:buFont typeface="Wingdings" pitchFamily="2" charset="2"/>
              <a:buChar char=""/>
              <a:defRPr sz="3000">
                <a:latin typeface="Arial" pitchFamily="2" charset="0"/>
                <a:ea typeface="Arial" pitchFamily="2" charset="0"/>
                <a:cs typeface="Arial" pitchFamily="2" charset="0"/>
              </a:defRPr>
            </a:pPr>
            <a:r>
              <a:t>Blanquart and Lartillot 2006, 2008</a:t>
            </a:r>
          </a:p>
        </p:txBody>
      </p:sp>
      <p:grpSp>
        <p:nvGrpSpPr>
          <p:cNvPr id="4" name="Group 225"/>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Lw2AAAgDgAARzwAAMsYAAAQAAAAJgAAAAgAAAD/////AAAAAA=="/>
              </a:ext>
            </a:extLst>
          </p:cNvGrpSpPr>
          <p:nvPr/>
        </p:nvGrpSpPr>
        <p:grpSpPr>
          <a:xfrm>
            <a:off x="8897620" y="2296160"/>
            <a:ext cx="901065" cy="1734185"/>
            <a:chOff x="8897620" y="2296160"/>
            <a:chExt cx="901065" cy="1734185"/>
          </a:xfrm>
        </p:grpSpPr>
        <p:sp>
          <p:nvSpPr>
            <p:cNvPr id="8" name="Shape 22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UqBw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8NgAAIA4AACw8AACQEwAAAAAAACYAAAAIAAAA//////////8="/>
                </a:ext>
              </a:extLst>
            </p:cNvSpPr>
            <p:nvPr/>
          </p:nvSpPr>
          <p:spPr>
            <a:xfrm flipV="1">
              <a:off x="8897620" y="229616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7" name="Shape 22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C8NgAAQRMAANY4AABbFQAAAAAAACYAAAAIAAAA//////////8="/>
                </a:ext>
              </a:extLst>
            </p:cNvSpPr>
            <p:nvPr/>
          </p:nvSpPr>
          <p:spPr>
            <a:xfrm>
              <a:off x="8897620" y="3129915"/>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6" name="Shape 22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DFOAAASRUAAEc8AADLGAAAAAAAACYAAAAIAAAA//////////8="/>
                </a:ext>
              </a:extLst>
            </p:cNvSpPr>
            <p:nvPr/>
          </p:nvSpPr>
          <p:spPr>
            <a:xfrm>
              <a:off x="9228455" y="3460115"/>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5" name="Shape 22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DGOAAAfBMAAEY8AABIFQAAAAAAACYAAAAIAAAA//////////8="/>
                </a:ext>
              </a:extLst>
            </p:cNvSpPr>
            <p:nvPr/>
          </p:nvSpPr>
          <p:spPr>
            <a:xfrm flipV="1">
              <a:off x="9229090" y="3167380"/>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grpSp>
      <p:grpSp>
        <p:nvGrpSpPr>
          <p:cNvPr id="9" name="Group 235"/>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GA2AAAbIQAACDwAAMYrAAAQAAAAJgAAAAgAAAD/////AAAAAA=="/>
              </a:ext>
            </a:extLst>
          </p:cNvGrpSpPr>
          <p:nvPr/>
        </p:nvGrpSpPr>
        <p:grpSpPr>
          <a:xfrm>
            <a:off x="8839200" y="5381625"/>
            <a:ext cx="919480" cy="1734185"/>
            <a:chOff x="8839200" y="5381625"/>
            <a:chExt cx="919480" cy="1734185"/>
          </a:xfrm>
        </p:grpSpPr>
        <p:sp>
          <p:nvSpPr>
            <p:cNvPr id="18" name="Shape 22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gNgAAGyEAANA7AACLJgAAAAAAACYAAAAIAAAA//////////8="/>
                </a:ext>
              </a:extLst>
            </p:cNvSpPr>
            <p:nvPr/>
          </p:nvSpPr>
          <p:spPr>
            <a:xfrm flipV="1">
              <a:off x="883920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7" name="Shape 22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gNgAAPCYAAHs4AABWKAAAAAAAACYAAAAIAAAA//////////8="/>
                </a:ext>
              </a:extLst>
            </p:cNvSpPr>
            <p:nvPr/>
          </p:nvSpPr>
          <p:spPr>
            <a:xfrm>
              <a:off x="8839200" y="6215380"/>
              <a:ext cx="342265" cy="3416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6" name="Shape 22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mB0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pOAAARCgAAOs7AADGKwAAAAAAACYAAAAIAAAA//////////8="/>
                </a:ext>
              </a:extLst>
            </p:cNvSpPr>
            <p:nvPr/>
          </p:nvSpPr>
          <p:spPr>
            <a:xfrm>
              <a:off x="9170035" y="6545580"/>
              <a:ext cx="570230" cy="5702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5" name="Shape 22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qOAAAdyYAAOo7AABDKAAAAAAAACYAAAAIAAAA//////////8="/>
                </a:ext>
              </a:extLst>
            </p:cNvSpPr>
            <p:nvPr/>
          </p:nvSpPr>
          <p:spPr>
            <a:xfrm flipV="1">
              <a:off x="9170670" y="6252845"/>
              <a:ext cx="568960" cy="29210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4" name="Shape 23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qNgAAGyEAANo7AACLJgAAAAAAACYAAAAIAAAA//////////8="/>
                </a:ext>
              </a:extLst>
            </p:cNvSpPr>
            <p:nvPr/>
          </p:nvSpPr>
          <p:spPr>
            <a:xfrm flipV="1">
              <a:off x="884555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3" name="Shape 23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qBw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BkNwAANScAAJ85AABwKQAAAAAAACYAAAAIAAAA//////////8="/>
                </a:ext>
              </a:extLst>
            </p:cNvSpPr>
            <p:nvPr/>
          </p:nvSpPr>
          <p:spPr>
            <a:xfrm>
              <a:off x="9004300" y="6373495"/>
              <a:ext cx="362585" cy="362585"/>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12" name="Shape 23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CNOQAAXikAAPU7AADGKwAAAAAAACYAAAAIAAAA//////////8="/>
                </a:ext>
              </a:extLst>
            </p:cNvSpPr>
            <p:nvPr/>
          </p:nvSpPr>
          <p:spPr>
            <a:xfrm>
              <a:off x="9355455" y="6724650"/>
              <a:ext cx="391160" cy="39116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11" name="Shape 23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B0OAAAYyYAAAg8AAAvKAAAAAAAACYAAAAIAAAA//////////8="/>
                </a:ext>
              </a:extLst>
            </p:cNvSpPr>
            <p:nvPr/>
          </p:nvSpPr>
          <p:spPr>
            <a:xfrm flipV="1">
              <a:off x="9177020" y="6240145"/>
              <a:ext cx="5816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sp>
          <p:nvSpPr>
            <p:cNvPr id="10" name="Shape 23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MRRw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BUOAAAGycAAJ06AABBKAAAAAAAACYAAAAIAAAA//////////8="/>
                </a:ext>
              </a:extLst>
            </p:cNvSpPr>
            <p:nvPr/>
          </p:nvSpPr>
          <p:spPr>
            <a:xfrm flipV="1">
              <a:off x="9156700" y="6356985"/>
              <a:ext cx="371475" cy="1866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anchor="ctr"/>
            <a:lstStyle/>
            <a:p>
              <a:pPr>
                <a:defRPr sz="2400"/>
              </a:pPr>
            </a:p>
          </p:txBody>
        </p:sp>
      </p:grpSp>
    </p:spTree>
  </p:cSld>
  <p:clrMapOvr>
    <a:masterClrMapping/>
  </p:clrMapOvr>
  <p:timing>
    <p:tnLst>
      <p:par>
        <p:cTn id="1" dur="indefinite" restart="never" nodeType="tmRoot"/>
      </p:par>
    </p:tnLst>
  </p:timing>
</p:sld>
</file>

<file path=ppt/slides/slide28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oO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AAAAACw4AACcBAAAAAAAACYAAAAIAAAAffD///////8="/>
              </a:ext>
            </a:extLst>
          </p:cNvSpPr>
          <p:nvPr>
            <p:ph type="title"/>
          </p:nvPr>
        </p:nvSpPr>
        <p:spPr>
          <a:xfrm>
            <a:off x="952500" y="0"/>
            <a:ext cx="8178800" cy="749300"/>
          </a:xfrm>
          <a:noFill/>
          <a:ln>
            <a:noFill/>
          </a:ln>
          <a:effectLst/>
        </p:spPr>
        <p:txBody>
          <a:bodyPr vert="horz" wrap="square" lIns="50800" tIns="50800" rIns="50800" bIns="50800" numCol="1" anchor="ctr">
            <a:prstTxWarp prst="textNoShape">
              <a:avLst/>
            </a:prstTxWarp>
          </a:bodyPr>
          <a:lstStyle/>
          <a:p>
            <a:pPr marL="0" marR="0" indent="0" algn="ctr" defTabSz="508000">
              <a:lnSpc>
                <a:spcPct val="100000"/>
              </a:lnSpc>
              <a:spcBef>
                <a:spcPts val="0"/>
              </a:spcBef>
              <a:spcAft>
                <a:spcPts val="0"/>
              </a:spcAft>
              <a:buNone/>
              <a:tabLst/>
              <a:defRPr sz="3600" b="0" i="0" u="none" strike="noStrike" kern="1" spc="0" baseline="0">
                <a:solidFill>
                  <a:srgbClr val="0000FF"/>
                </a:solidFill>
                <a:effectLst/>
                <a:txBgFill val="auto"/>
                <a:latin typeface="Arial" pitchFamily="2" charset="0"/>
                <a:ea typeface="Arial" pitchFamily="2" charset="0"/>
                <a:cs typeface="Arial" pitchFamily="2" charset="0"/>
              </a:defRPr>
            </a:pPr>
            <a:r>
              <a:t>Blanquart and Lartillot 2006</a:t>
            </a:r>
          </a:p>
        </p:txBody>
      </p:sp>
      <p:sp>
        <p:nvSpPr>
          <p:cNvPr id="3" name="Shape 244"/>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P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XAwAACAcAAHk8AAD5DgAAAAAAACYAAAAIAAAAffD///////8="/>
              </a:ext>
            </a:extLst>
          </p:cNvSpPr>
          <p:nvPr>
            <p:ph type="body" idx="1"/>
          </p:nvPr>
        </p:nvSpPr>
        <p:spPr>
          <a:xfrm>
            <a:off x="502285" y="1143000"/>
            <a:ext cx="9328150" cy="1290955"/>
          </a:xfrm>
          <a:noFill/>
          <a:ln>
            <a:noFill/>
          </a:ln>
          <a:effectLst/>
        </p:spPr>
        <p:txBody>
          <a:bodyPr vert="horz" wrap="square" lIns="50800" tIns="50800" rIns="50800" bIns="50800" numCol="1" anchor="ctr">
            <a:prstTxWarp prst="textNoShape">
              <a:avLst/>
            </a:prstTxWarp>
          </a:bodyPr>
          <a:lstStyle/>
          <a:p>
            <a:pPr marL="0" marR="0" indent="0" algn="l" defTabSz="578485">
              <a:lnSpc>
                <a:spcPct val="100000"/>
              </a:lnSpc>
              <a:spcBef>
                <a:spcPts val="4100"/>
              </a:spcBef>
              <a:spcAft>
                <a:spcPts val="0"/>
              </a:spcAft>
              <a:buNone/>
              <a:tabLst/>
              <a:defRPr sz="2800" b="0" i="0" u="none" strike="noStrike" kern="1" spc="0" baseline="0">
                <a:solidFill>
                  <a:schemeClr val="tx1"/>
                </a:solidFill>
                <a:effectLst/>
                <a:txBgFill val="auto"/>
                <a:latin typeface="Arial" pitchFamily="2" charset="0"/>
                <a:ea typeface="Arial" pitchFamily="2" charset="0"/>
                <a:cs typeface="Arial" pitchFamily="2"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DRA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gcAAIEPAACcEgAAWS4AABAAAAAmAAAACAAAAP//////////"/>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IgAAFDcAAIxQAACkPQAAEAAAACYAAAAIAAAA//////////8="/>
              </a:ext>
            </a:extLst>
          </p:cNvSpPr>
          <p:nvPr/>
        </p:nvSpPr>
        <p:spPr>
          <a:xfrm>
            <a:off x="5664200" y="8953500"/>
            <a:ext cx="7429500" cy="1066800"/>
          </a:xfrm>
          <a:prstGeom prst="rect">
            <a:avLst/>
          </a:prstGeom>
          <a:noFill/>
          <a:ln>
            <a:noFill/>
          </a:ln>
          <a:effectLst/>
        </p:spPr>
        <p:txBody>
          <a:bodyPr vert="horz" wrap="square" lIns="50800" tIns="50800" rIns="50800" bIns="50800" numCol="1" anchor="ctr"/>
          <a:lstStyle/>
          <a:p>
            <a:pPr marL="0" marR="0" indent="0" algn="l" defTabSz="543560">
              <a:lnSpc>
                <a:spcPct val="100000"/>
              </a:lnSpc>
              <a:spcBef>
                <a:spcPts val="3900"/>
              </a:spcBef>
              <a:spcAft>
                <a:spcPts val="0"/>
              </a:spcAft>
              <a:buNone/>
              <a:tabLst/>
              <a:defRPr sz="3345" b="1" i="1" u="none" strike="noStrike" kern="1" spc="0" baseline="0">
                <a:solidFill>
                  <a:schemeClr val="accent1"/>
                </a:solidFill>
                <a:effectLst/>
                <a:txBgFill val="auto"/>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val="SMDATA_7_nYDcXBMAAAAlAAAAAQAAAA8BAAAAkAAAAEgAAACQAAAASAAAAAAAAAAAAAAAAAAAABcAAAAUAAAAAAAAAAAAAAD/fwAA/38AAAAAAAAJAAAABAAAAAANRKwMAAAAEAAAAAAAAAAAAAAAAAAAAAAAAAAfAAAAVAAAAAAAAAAAAAAAAAAAAAAAAAAAAAAAAAAAAAAAAAAAAAAAAAAAAAAAAAAAAAAAAAAAAAAAAAAAAAAAAAAAAAAAAAAAAAAAAAAAAAAAAAAAAAAAAAAAACEAAAAYAAAAFAAAAIwoAACfEAAAezUAAGYpAAAA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MKAAAuxwAAFstAACKIQAAAAAAACYAAAAIAAAA//////////8="/>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3" name="Shape 24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zLQAAYCEAADo1AABmKQAAAAAAACYAAAAIAAAA//////////8="/>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2" name="Shape 2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2LQAAQx0AADY1AABeIQAAAAAAACYAAAAIAAAA//////////8="/>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1" name="Shape 2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CEx0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PKAAAnxAAAP80AAAOHQAAAAAAACYAAAAIAAAA//////////8="/>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0" name="Shape 25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DeKgAA9h4AAPkvAAAQJAAAAAAAACYAAAAIAAAA//////////8="/>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9" name="Shape 25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EsBw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DQLwAA5iMAAFE1AABmKQAAAAAAACYAAAAIAAAA//////////8="/>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8" name="Shape 25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eAM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BNLQAAFR0AAHs1AAAxIQAAAAAAACYAAAAIAAAA//////////8="/>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sp>
          <p:nvSpPr>
            <p:cNvPr id="7" name="Shape 2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ADLQAAuR4AAD4yAABbIQAAAAAAACYAAAAIAAAA//////////8="/>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anchor="ctr"/>
            <a:lstStyle/>
            <a:p>
              <a:pPr>
                <a:defRPr sz="2400"/>
              </a:pPr>
            </a:p>
          </p:txBody>
        </p:sp>
      </p:grpSp>
      <p:pic>
        <p:nvPicPr>
          <p:cNvPr id="15"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tAQAADAAAABAAAAAAAAAAAAAAAAAAAAAAAAAAHgAAAGgAAAAAAAAAAAAAAAAAAAAAAAAAAAAAABAnAAAQJwAAAAAAAAAAAAAAAAAAAAAAAAAAAAAAAAAAAAAAAAAAAAAUAAAAAAAAAMDA/wAAAAAAZAAAADIAAAAAAAAAZAAAAAAAAAB/f38ACgAAAB8AAABUAAAAA2XABf///wEAAAAAAAAAAAAAAAAAAAAAAAAAAAAAAAAAAAAAAAAAAAAAAAB/f38A3N7gA8zMzADAwP8Af39/AAAAAAAAAAAAAAAAAP///wAAAAAAIQAAABgAAAAUAAAAfSUAAAMVAABZLgAAJxYAABAAAAAmAAAACAAAAP//////////"/>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CIKwZ/f38A3N7gA8zMzADAwP8Af39/AAAAAAAAAAAAAAAAAP///wAAAAAAIQAAABgAAAAUAAAAdSkAAOcoAABRMgAACyoAABAAAAAmAAAACAAAAP//////////"/>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E2o+wB/f38A3N7gA8zMzADAwP8Af39/AAAAAAAAAAAAAAAAAP///wAAAAAAIQAAABgAAAAUAAAAASQAAH8jAADdLAAAoyQAABAAAAAmAAAACAAAAP//////////"/>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PGJFgB/f38A3N7gA8zMzADAwP8Af39/AAAAAAAAAAAAAAAAAP///wAAAAAAIQAAABgAAAAUAAAAUS4AACMbAAAtNwAASBwAABAAAAAmAAAACAAAAP//////////"/>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Tree>
  </p:cSld>
  <p:clrMapOvr>
    <a:masterClrMapping/>
  </p:clrMapOvr>
  <p:timing>
    <p:tnLst>
      <p:par>
        <p:cTn id="1" dur="indefinite" restart="never" nodeType="tmRoot"/>
      </p:par>
    </p:tnLst>
  </p:timing>
</p:sld>
</file>

<file path=ppt/slides/slide28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C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AAAAACw4AACcBAAAAAAAACYAAAAIAAAAffD///////8="/>
              </a:ext>
            </a:extLst>
          </p:cNvSpPr>
          <p:nvPr>
            <p:ph type="title"/>
          </p:nvPr>
        </p:nvSpPr>
        <p:spPr>
          <a:xfrm>
            <a:off x="952500" y="0"/>
            <a:ext cx="8178800" cy="749300"/>
          </a:xfrm>
          <a:noFill/>
          <a:ln>
            <a:noFill/>
          </a:ln>
          <a:effectLst/>
        </p:spPr>
        <p:txBody>
          <a:bodyPr vert="horz" wrap="square" lIns="50800" tIns="50800" rIns="50800" bIns="50800" numCol="1" anchor="ctr">
            <a:prstTxWarp prst="textNoShape">
              <a:avLst/>
            </a:prstTxWarp>
          </a:bodyPr>
          <a:lstStyle/>
          <a:p>
            <a:pPr marL="0" marR="0" indent="0" algn="ctr" defTabSz="508000">
              <a:lnSpc>
                <a:spcPct val="100000"/>
              </a:lnSpc>
              <a:spcBef>
                <a:spcPts val="0"/>
              </a:spcBef>
              <a:spcAft>
                <a:spcPts val="0"/>
              </a:spcAft>
              <a:buNone/>
              <a:tabLst/>
              <a:defRPr sz="3600" b="0" i="0" u="none" strike="noStrike" kern="1" spc="0" baseline="0">
                <a:solidFill>
                  <a:srgbClr val="0000FF"/>
                </a:solidFill>
                <a:effectLst/>
                <a:txBgFill val="auto"/>
                <a:latin typeface="Arial" pitchFamily="2" charset="0"/>
                <a:ea typeface="Arial" pitchFamily="2" charset="0"/>
                <a:cs typeface="Arial" pitchFamily="2" charset="0"/>
              </a:defRPr>
            </a:pPr>
            <a:r>
              <a:t>Blanquart and Lartillot 2006</a:t>
            </a:r>
          </a:p>
        </p:txBody>
      </p:sp>
      <p:sp>
        <p:nvSpPr>
          <p:cNvPr id="3" name="Shape 244"/>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XAwAACAcAAHk8AAD5DgAAAAAAACYAAAAIAAAAffD///////8="/>
              </a:ext>
            </a:extLst>
          </p:cNvSpPr>
          <p:nvPr>
            <p:ph type="body" idx="1"/>
          </p:nvPr>
        </p:nvSpPr>
        <p:spPr>
          <a:xfrm>
            <a:off x="502285" y="1143000"/>
            <a:ext cx="9328150" cy="1290955"/>
          </a:xfrm>
          <a:noFill/>
          <a:ln>
            <a:noFill/>
          </a:ln>
          <a:effectLst/>
        </p:spPr>
        <p:txBody>
          <a:bodyPr vert="horz" wrap="square" lIns="50800" tIns="50800" rIns="50800" bIns="50800" numCol="1" anchor="ctr">
            <a:prstTxWarp prst="textNoShape">
              <a:avLst/>
            </a:prstTxWarp>
          </a:bodyPr>
          <a:lstStyle/>
          <a:p>
            <a:pPr marL="0" marR="0" indent="0" algn="l" defTabSz="578485">
              <a:lnSpc>
                <a:spcPct val="100000"/>
              </a:lnSpc>
              <a:spcBef>
                <a:spcPts val="4100"/>
              </a:spcBef>
              <a:spcAft>
                <a:spcPts val="0"/>
              </a:spcAft>
              <a:buNone/>
              <a:tabLst/>
              <a:defRPr sz="2800" b="0" i="0" u="none" strike="noStrike" kern="1" spc="0" baseline="0">
                <a:solidFill>
                  <a:schemeClr val="tx1"/>
                </a:solidFill>
                <a:effectLst/>
                <a:txBgFill val="auto"/>
                <a:latin typeface="Arial" pitchFamily="2" charset="0"/>
                <a:ea typeface="Arial" pitchFamily="2" charset="0"/>
                <a:cs typeface="Arial" pitchFamily="2"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gcAAIEPAACcEgAAWS4AABAAAAAmAAAACAAAAP//////////"/>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IgAAFDcAAIxQAACkPQAAEAAAACYAAAAIAAAA//////////8="/>
              </a:ext>
            </a:extLst>
          </p:cNvSpPr>
          <p:nvPr/>
        </p:nvSpPr>
        <p:spPr>
          <a:xfrm>
            <a:off x="5664200" y="8953500"/>
            <a:ext cx="7429500" cy="1066800"/>
          </a:xfrm>
          <a:prstGeom prst="rect">
            <a:avLst/>
          </a:prstGeom>
          <a:noFill/>
          <a:ln>
            <a:noFill/>
          </a:ln>
          <a:effectLst/>
        </p:spPr>
        <p:txBody>
          <a:bodyPr vert="horz" wrap="square" lIns="50800" tIns="50800" rIns="50800" bIns="50800" numCol="1" anchor="ctr"/>
          <a:lstStyle/>
          <a:p>
            <a:pPr marL="0" marR="0" indent="0" algn="l" defTabSz="543560">
              <a:lnSpc>
                <a:spcPct val="100000"/>
              </a:lnSpc>
              <a:spcBef>
                <a:spcPts val="3900"/>
              </a:spcBef>
              <a:spcAft>
                <a:spcPts val="0"/>
              </a:spcAft>
              <a:buNone/>
              <a:tabLst/>
              <a:defRPr sz="3345" b="1" i="1" u="none" strike="noStrike" kern="1" spc="0" baseline="0">
                <a:solidFill>
                  <a:schemeClr val="accent1"/>
                </a:solidFill>
                <a:effectLst/>
                <a:txBgFill val="auto"/>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val="SMDATA_7_nYDcXBMAAAAlAAAAAQAAAA8BAAAAkAAAAEgAAACQAAAASAAAAAAAAAAAAAAAAAAAABcAAAAUAAAAAAAAAAAAAAD/fwAA/38AAAAAAAAJAAAABAAAAP////8MAAAAEAAAAAAAAAAAAAAAAAAAAAAAAAAfAAAAVAAAAAAAAAAAAAAAAAAAAAAAAAAAAAAAAAAAAAAAAAAAAAAAAAAAAAAAAAAAAAAAAAAAAAAAAAAAAAAAAAAAAAAAAAAAAAAAAAAAAAAAAAAAAAAAAAAAACEAAAAYAAAAFAAAAIwoAACfEAAAezUAAGYpAAAA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MKAAAuxwAAFstAACKIQAAAAAAACYAAAAIAAAA//////////8="/>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3" name="Shape 24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3Sx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zLQAAYCEAADo1AABmKQAAAAAAACYAAAAIAAAA//////////8="/>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anchor="ctr"/>
            <a:lstStyle/>
            <a:p>
              <a:pPr>
                <a:defRPr sz="2400"/>
              </a:pPr>
            </a:p>
          </p:txBody>
        </p:sp>
        <p:sp>
          <p:nvSpPr>
            <p:cNvPr id="12" name="Shape 24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z7Rw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2LQAAQx0AADY1AABeIQAAAAAAACYAAAAIAAAA//////////8="/>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1" name="Shape 25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PKAAAnxAAAP80AAAOHQAAAAAAACYAAAAIAAAA//////////8="/>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10" name="Shape 25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DeKgAA9h4AAPkvAAAQJAAAAAAAACYAAAAIAAAA//////////8="/>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9" name="Shape 25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DQLwAA5iMAAFE1AABmKQAAAAAAACYAAAAIAAAA//////////8="/>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8" name="Shape 25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ZmQs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BNLQAAFR0AAHs1AAAxIQAAAAAAACYAAAAIAAAA//////////8="/>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sp>
          <p:nvSpPr>
            <p:cNvPr id="7" name="Shape 254"/>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ADLQAAuR4AAD4yAABbIQAAAAAAACYAAAAIAAAA//////////8="/>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anchor="ctr"/>
            <a:lstStyle/>
            <a:p>
              <a:pPr>
                <a:defRPr sz="2400"/>
              </a:pPr>
            </a:p>
          </p:txBody>
        </p:sp>
      </p:grpSp>
      <p:pic>
        <p:nvPicPr>
          <p:cNvPr id="15"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mLQAADAAAABAAAAAAAAAAAAAAAAAAAAAAAAAAHgAAAGgAAAAAAAAAAAAAAAAAAAAAAAAAAAAAABAnAAAQJwAAAAAAAAAAAAAAAAAAAAAAAAAAAAAAAAAAAAAAAAAAAAAUAAAAAAAAAMDA/wAAAAAAZAAAADIAAAAAAAAAZAAAAAAAAAB/f38ACgAAAB8AAABUAAAAA2XABf///wEAAAAAAAAAAAAAAAAAAAAAAAAAAAAAAAAAAAAAAAAAAAAAAAB/f38A3N7gA8zMzADAwP8Af39/AAAAAAAAAAAAAAAAAP///wAAAAAAIQAAABgAAAAUAAAAfSUAAAMVAABZLgAAJxYAABAAAAAmAAAACAAAAP//////////"/>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CIKwZ/f38A3N7gA8zMzADAwP8Af39/AAAAAAAAAAAAAAAAAP///wAAAAAAIQAAABgAAAAUAAAAdSkAAOcoAABRMgAACyoAABAAAAAmAAAACAAAAP//////////"/>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E2o+wB/f38A3N7gA8zMzADAwP8Af39/AAAAAAAAAAAAAAAAAP///wAAAAAAIQAAABgAAAAUAAAAASQAAH8jAADdLAAAoyQAABAAAAAmAAAACAAAAP//////////"/>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j/DAAAABAAAAAAAAAAAAAAAAAAAAAAAAAAHgAAAGgAAAAAAAAAAAAAAAAAAAAAAAAAAAAAABAnAAAQJwAAAAAAAAAAAAAAAAAAAAAAAAAAAAAAAAAAAAAAAAAAAAAUAAAAAAAAAMDA/wAAAAAAZAAAADIAAAAAAAAAZAAAAAAAAAB/f38ACgAAAB8AAABUAAAAA2XABf///wEAAAAAAAAAAAAAAAAAAAAAAAAAAAAAAAAAAAAAAAAAAPGJFgB/f38A3N7gA8zMzADAwP8Af39/AAAAAAAAAAAAAAAAAP///wAAAAAAIQAAABgAAAAUAAAAUS4AACMbAAAtNwAASBwAABAAAAAmAAAACAAAAP//////////"/>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
        <p:nvSpPr>
          <p:cNvPr id="19" name="Textbox1"/>
          <p:cNvSpPr txBox="1">
            <a:extLst>
              <a:ext uri="smNativeData">
                <pr:smNativeData xmlns:pr="smNativeData" val="SMDATA_13_nYDcXB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BC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wFQAA0SoAAFk9AABZLgAAACAAACYAAAAIAAAA//////////8="/>
              </a:ext>
            </a:extLst>
          </p:cNvSpPr>
          <p:nvPr/>
        </p:nvSpPr>
        <p:spPr>
          <a:xfrm>
            <a:off x="3444240" y="6960235"/>
            <a:ext cx="6528435" cy="574040"/>
          </a:xfrm>
          <a:prstGeom prst="rect">
            <a:avLst/>
          </a:prstGeom>
          <a:noFill/>
          <a:ln>
            <a:noFill/>
          </a:ln>
          <a:effectLst/>
        </p:spPr>
        <p:txBody>
          <a:bodyPr vert="horz" wrap="square" numCol="1" anchor="t"/>
          <a:lstStyle/>
          <a:p>
            <a:pPr>
              <a:defRPr sz="3000" i="1">
                <a:solidFill>
                  <a:srgbClr val="0000FF"/>
                </a:solidFill>
                <a:latin typeface="Arial" pitchFamily="2" charset="0"/>
                <a:ea typeface="Arial" pitchFamily="2" charset="0"/>
                <a:cs typeface="Arial" pitchFamily="2" charset="0"/>
              </a:defRPr>
            </a:pPr>
            <a:r>
              <a:t>Problem: does not scale very well</a:t>
            </a:r>
          </a:p>
        </p:txBody>
      </p:sp>
    </p:spTree>
  </p:cSld>
  <p:clrMapOvr>
    <a:masterClrMapping/>
  </p:clrMapOvr>
  <p:timing>
    <p:tnLst>
      <p:par>
        <p:cTn id="1" dur="indefinite" restart="never" nodeType="tmRoot"/>
      </p:par>
    </p:tnLst>
  </p:timing>
</p:sld>
</file>

<file path=ppt/slides/slide28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1"/>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f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AAAAACw4AACcBAAAAAAAACYAAAAIAAAAffD///////8="/>
              </a:ext>
            </a:extLst>
          </p:cNvSpPr>
          <p:nvPr>
            <p:ph type="title"/>
          </p:nvPr>
        </p:nvSpPr>
        <p:spPr>
          <a:xfrm>
            <a:off x="952500" y="0"/>
            <a:ext cx="8178800" cy="749300"/>
          </a:xfrm>
          <a:noFill/>
          <a:ln>
            <a:noFill/>
          </a:ln>
          <a:effectLst/>
        </p:spPr>
        <p:txBody>
          <a:bodyPr vert="horz" wrap="square" lIns="50800" tIns="50800" rIns="50800" bIns="50800" numCol="1" anchor="ctr">
            <a:prstTxWarp prst="textNoShape">
              <a:avLst/>
            </a:prstTxWarp>
          </a:bodyPr>
          <a:lstStyle/>
          <a:p>
            <a:pPr>
              <a:defRPr sz="3600">
                <a:solidFill>
                  <a:srgbClr val="0000FF"/>
                </a:solidFill>
                <a:latin typeface="Arial" pitchFamily="2" charset="0"/>
                <a:ea typeface="Arial" pitchFamily="2" charset="0"/>
                <a:cs typeface="Arial" pitchFamily="2" charset="0"/>
              </a:defRPr>
            </a:pPr>
            <a:r>
              <a:t>Galtier and Gouy 1998</a:t>
            </a:r>
          </a:p>
        </p:txBody>
      </p:sp>
      <p:sp>
        <p:nvSpPr>
          <p:cNvPr id="3" name="Shape 26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Q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QBQAACAcAABQ7AAD5DgAAAAAAACYAAAAIAAAAffD///////8="/>
              </a:ext>
            </a:extLst>
          </p:cNvSpPr>
          <p:nvPr>
            <p:ph type="body" idx="1"/>
          </p:nvPr>
        </p:nvSpPr>
        <p:spPr>
          <a:xfrm>
            <a:off x="863600" y="1143000"/>
            <a:ext cx="8740140" cy="1290955"/>
          </a:xfrm>
          <a:noFill/>
          <a:ln>
            <a:noFill/>
          </a:ln>
          <a:effectLst/>
        </p:spPr>
        <p:txBody>
          <a:bodyPr vert="horz" wrap="square" lIns="50800" tIns="50800" rIns="50800" bIns="50800" numCol="1" anchor="ctr">
            <a:prstTxWarp prst="textNoShape">
              <a:avLst/>
            </a:prstTxWarp>
          </a:bodyPr>
          <a:lstStyle/>
          <a:p>
            <a:pPr marL="0" marR="0" indent="0" algn="l" defTabSz="584200">
              <a:lnSpc>
                <a:spcPct val="100000"/>
              </a:lnSpc>
              <a:spcBef>
                <a:spcPts val="4200"/>
              </a:spcBef>
              <a:spcAft>
                <a:spcPts val="0"/>
              </a:spcAft>
              <a:buNone/>
              <a:tabLst/>
              <a:defRPr sz="2800" b="0" i="0" u="none" strike="noStrike" kern="1" spc="0" baseline="0">
                <a:solidFill>
                  <a:srgbClr val="000000"/>
                </a:solidFill>
                <a:effectLst/>
                <a:txBgFill val="auto"/>
                <a:latin typeface="Arial" pitchFamily="2" charset="0"/>
                <a:ea typeface="Arial" pitchFamily="2" charset="0"/>
                <a:cs typeface="Arial" pitchFamily="2" charset="0"/>
              </a:defRPr>
            </a:pPr>
            <a:r>
              <a:t>ML estimation of branch-wise GC equilibrium frequencies</a:t>
            </a:r>
          </a:p>
        </p:txBody>
      </p:sp>
      <p:grpSp>
        <p:nvGrpSpPr>
          <p:cNvPr id="4" name="Group 267"/>
          <p:cNvGrpSpPr>
            <a:extLst>
              <a:ext uri="smNativeData">
                <pr:smNativeData xmlns:pr="smNativeData" val="SMDATA_7_nYDcXBMAAAAlAAAAAQAAAA8BAAAAkAAAAEgAAACQAAAASAAAAAAAAAAAAAAAAAAAABcAAAAUAAAAAAAAAAAAAAD/fwAA/38AAAAAAAAJAAAABAAAAK8iAAAMAAAAEAAAAAAAAAAAAAAAAAAAAAAAAAAfAAAAVAAAAAAAAAAAAAAAAAAAAAAAAAAAAAAAAAAAAAAAAAAAAAAAAAAAAAAAAAAAAAAAAAAAAAAAAAAAAAAAAAAAAAAAAAAAAAAAAAAAAAAAAAAAAAAAAAAAACEAAAAYAAAAFAAAACMyAABuGAAArjcAABgjAAAQAAAAJgAAAAgAAAD/////AAAAAA=="/>
              </a:ext>
            </a:extLst>
          </p:cNvGrpSpPr>
          <p:nvPr/>
        </p:nvGrpSpPr>
        <p:grpSpPr>
          <a:xfrm>
            <a:off x="8150225" y="3971290"/>
            <a:ext cx="901065" cy="1733550"/>
            <a:chOff x="8150225" y="3971290"/>
            <a:chExt cx="901065" cy="1733550"/>
          </a:xfrm>
        </p:grpSpPr>
        <p:sp>
          <p:nvSpPr>
            <p:cNvPr id="8" name="Shape 26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jMgAAbhgAAJM3AADeHQAAAAAAACYAAAAIAAAA//////////8="/>
                </a:ext>
              </a:extLst>
            </p:cNvSpPr>
            <p:nvPr/>
          </p:nvSpPr>
          <p:spPr>
            <a:xfrm flipV="1">
              <a:off x="8150225" y="397129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7" name="Shape 26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AjMgAAjh0AAD00AACoHwAAAAAAACYAAAAIAAAA//////////8="/>
                </a:ext>
              </a:extLst>
            </p:cNvSpPr>
            <p:nvPr/>
          </p:nvSpPr>
          <p:spPr>
            <a:xfrm>
              <a:off x="8150225" y="4804410"/>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6" name="Shape 265"/>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AsNAAAlh8AAK43AAAYIwAAAAAAACYAAAAIAAAA//////////8="/>
                </a:ext>
              </a:extLst>
            </p:cNvSpPr>
            <p:nvPr/>
          </p:nvSpPr>
          <p:spPr>
            <a:xfrm>
              <a:off x="8481060" y="5134610"/>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5" name="Shape 26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AtNAAAyR0AAK03AACVHwAAAAAAACYAAAAIAAAA//////////8="/>
                </a:ext>
              </a:extLst>
            </p:cNvSpPr>
            <p:nvPr/>
          </p:nvSpPr>
          <p:spPr>
            <a:xfrm flipV="1">
              <a:off x="8481695" y="4841875"/>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grpSp>
      <p:sp>
        <p:nvSpPr>
          <p:cNvPr id="9" name="Shape 27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cBwAAPDcAABRQAADMPQAAEAAAACYAAAAIAAAA//////////8="/>
              </a:ext>
            </a:extLst>
          </p:cNvSpPr>
          <p:nvPr/>
        </p:nvSpPr>
        <p:spPr>
          <a:xfrm>
            <a:off x="1155700" y="8978900"/>
            <a:ext cx="11861800" cy="1066800"/>
          </a:xfrm>
          <a:prstGeom prst="rect">
            <a:avLst/>
          </a:prstGeom>
          <a:noFill/>
          <a:ln>
            <a:noFill/>
          </a:ln>
          <a:effectLst/>
        </p:spPr>
        <p:txBody>
          <a:bodyPr vert="horz" wrap="square" lIns="50800" tIns="50800" rIns="50800" bIns="50800" numCol="1" anchor="ctr"/>
          <a:lstStyle/>
          <a:p>
            <a:pPr marL="0" marR="0" indent="0" algn="l" defTabSz="554990">
              <a:lnSpc>
                <a:spcPct val="100000"/>
              </a:lnSpc>
              <a:spcBef>
                <a:spcPts val="3900"/>
              </a:spcBef>
              <a:spcAft>
                <a:spcPts val="0"/>
              </a:spcAft>
              <a:buNone/>
              <a:tabLst/>
              <a:defRPr sz="3420" b="1" i="1" u="none" strike="noStrike" kern="1" spc="0" baseline="0">
                <a:solidFill>
                  <a:schemeClr val="accent1"/>
                </a:solidFill>
                <a:effectLst/>
                <a:txBgFill val="auto"/>
                <a:latin typeface="Helvetica" pitchFamily="0" charset="0"/>
                <a:ea typeface="Helvetica" pitchFamily="0" charset="0"/>
                <a:cs typeface="Helvetica" pitchFamily="0" charset="0"/>
              </a:defRPr>
            </a:pPr>
            <a:r>
              <a:t>Problem: one parameter per branch may be a bit much…</a:t>
            </a:r>
          </a:p>
        </p:txBody>
      </p:sp>
      <p:pic>
        <p:nvPicPr>
          <p:cNvPr id="10" name="Picture4"/>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AAOAcDAAAABAAAAAAAAAAAAAAAAAAAAAAAAAAHgAAAGgAAAAAAAAAAAAAAAAAAAAAAAAAAAAAABAnAAAQJwAAAAAAAAAAAAAAAAAAAAAAAAAAAAAAAAAAAAAAAAAAAAAUAAAAAAAAAMDA/wAAAAAAZAAAADIAAAAAAAAAZAAAAAAAAAB/f38ACgAAAB8AAABUAAAAA2XABf///wEAAAAAAAAAAAAAAAAAAAAAAAAAAAAAAAAAAAAAAAAAAAAAAAB/f38A3N7gA8zMzADAwP8Af39/AAAAAAAAAAAAAAAAAP///wAAAAAAIQAAABgAAAAUAAAAqywAAB8YAACHNQAAQxkAABAAAAAmAAAACAAAAP//////////"/>
              </a:ext>
            </a:extLst>
          </p:cNvPicPr>
          <p:nvPr/>
        </p:nvPicPr>
        <p:blipFill>
          <a:blip r:embed="rId2"/>
          <a:stretch>
            <a:fillRect/>
          </a:stretch>
        </p:blipFill>
        <p:spPr>
          <a:xfrm>
            <a:off x="7261225" y="3921125"/>
            <a:ext cx="1440180" cy="185420"/>
          </a:xfrm>
          <a:prstGeom prst="rect">
            <a:avLst/>
          </a:prstGeom>
          <a:noFill/>
          <a:ln w="25400" cap="flat" cmpd="sng" algn="ctr">
            <a:solidFill>
              <a:srgbClr val="000000"/>
            </a:solidFill>
            <a:prstDash val="solid"/>
            <a:headEnd type="none"/>
            <a:tailEnd type="none"/>
          </a:ln>
          <a:effectLst/>
        </p:spPr>
      </p:pic>
      <p:pic>
        <p:nvPicPr>
          <p:cNvPr id="11"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CIKwZ/f38A3N7gA8zMzADAwP8Af39/AAAAAAAAAAAAAAAAAP///wAAAAAAIQAAABgAAAAUAAAALzEAAH8jAAALOgAAoyQAABAAAAAmAAAACAAAAP//////////"/>
              </a:ext>
            </a:extLst>
          </p:cNvPicPr>
          <p:nvPr/>
        </p:nvPicPr>
        <p:blipFill>
          <a:blip r:embed="rId2"/>
          <a:stretch>
            <a:fillRect/>
          </a:stretch>
        </p:blipFill>
        <p:spPr>
          <a:xfrm>
            <a:off x="7995285" y="5770245"/>
            <a:ext cx="1440180" cy="185420"/>
          </a:xfrm>
          <a:prstGeom prst="rect">
            <a:avLst/>
          </a:prstGeom>
          <a:noFill/>
          <a:ln w="25400" cap="flat" cmpd="sng" algn="ctr">
            <a:solidFill>
              <a:schemeClr val="accent2"/>
            </a:solidFill>
            <a:prstDash val="solid"/>
            <a:headEnd type="none"/>
            <a:tailEnd type="none"/>
          </a:ln>
          <a:effectLst/>
        </p:spPr>
      </p:pic>
      <p:pic>
        <p:nvPicPr>
          <p:cNvPr id="12" name="Screen Shot 2016-06-23 at 14.37.14.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YCULDAAAABAAAAAAAAAAAAAAAAAAAAAAAAAAHgAAAGgAAAAAAAAAAAAAAAAAAAAAAAAAAAAAABAnAAAQJwAAAAAAAAAAAAAAAAAAAAAAAAAAAAAAAAAAAAAAAAAAAAAUAAAAAAAAAMDA/wAAAAAAZAAAADIAAAAAAAAAZAAAAAAAAAB/f38ACgAAAB8AAABUAAAAA2XABf///wEAAAAAAAAAAAAAAAAAAAAAAAAAAAAAAAAAAAAAAAAAAE2o+wB/f38A3N7gA8zMzADAwP8Af39/AAAAAAAAAAAAAAAAAP///wAAAAAAIQAAABgAAAAUAAAA7ykAAPseAADLMgAAHyAAABAAAAAmAAAACAAAAP//////////"/>
              </a:ext>
            </a:extLst>
          </p:cNvPicPr>
          <p:nvPr/>
        </p:nvPicPr>
        <p:blipFill>
          <a:blip r:embed="rId2"/>
          <a:stretch>
            <a:fillRect/>
          </a:stretch>
        </p:blipFill>
        <p:spPr>
          <a:xfrm>
            <a:off x="6816725" y="5036185"/>
            <a:ext cx="1440180" cy="185420"/>
          </a:xfrm>
          <a:prstGeom prst="rect">
            <a:avLst/>
          </a:prstGeom>
          <a:noFill/>
          <a:ln w="25400" cap="flat" cmpd="sng" algn="ctr">
            <a:solidFill>
              <a:srgbClr val="4DA8FB"/>
            </a:solidFill>
            <a:prstDash val="solid"/>
            <a:headEnd type="none"/>
            <a:tailEnd type="none"/>
          </a:ln>
          <a:effectLst/>
        </p:spPr>
      </p:pic>
      <p:pic>
        <p:nvPicPr>
          <p:cNvPr id="13"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PGJFgB/f38A3N7gA8zMzADAwP8Af39/AAAAAAAAAAAAAAAAAP///wAAAAAAIQAAABgAAAAUAAAAyzQAADccAACnPQAAXB0AABAAAAAmAAAACAAAAP//////////"/>
              </a:ext>
            </a:extLst>
          </p:cNvPicPr>
          <p:nvPr/>
        </p:nvPicPr>
        <p:blipFill>
          <a:blip r:embed="rId2"/>
          <a:stretch>
            <a:fillRect/>
          </a:stretch>
        </p:blipFill>
        <p:spPr>
          <a:xfrm>
            <a:off x="8582025" y="4586605"/>
            <a:ext cx="1440180" cy="186055"/>
          </a:xfrm>
          <a:prstGeom prst="rect">
            <a:avLst/>
          </a:prstGeom>
          <a:noFill/>
          <a:ln w="25400" cap="flat" cmpd="sng" algn="ctr">
            <a:solidFill>
              <a:srgbClr val="F18916"/>
            </a:solidFill>
            <a:prstDash val="solid"/>
            <a:headEnd type="none"/>
            <a:tailEnd type="none"/>
          </a:ln>
          <a:effectLst/>
        </p:spPr>
      </p:pic>
      <p:pic>
        <p:nvPicPr>
          <p:cNvPr id="14" name="Picture3"/>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mgAAAHMPAACcKAAANi0AAAAAAAAmAAAACAAAAP//////////"/>
              </a:ext>
            </a:extLst>
          </p:cNvPicPr>
          <p:nvPr/>
        </p:nvPicPr>
        <p:blipFill>
          <a:blip r:embed="rId3"/>
          <a:stretch>
            <a:fillRect/>
          </a:stretch>
        </p:blipFill>
        <p:spPr>
          <a:xfrm>
            <a:off x="97790" y="2511425"/>
            <a:ext cx="6503670" cy="4838065"/>
          </a:xfrm>
          <a:prstGeom prst="rect">
            <a:avLst/>
          </a:prstGeom>
          <a:noFill/>
          <a:ln>
            <a:noFill/>
          </a:ln>
          <a:effectLst/>
        </p:spPr>
      </p:pic>
    </p:spTree>
  </p:cSld>
  <p:clrMapOvr>
    <a:masterClrMapping/>
  </p:clrMapOvr>
  <p:timing>
    <p:tnLst>
      <p:par>
        <p:cTn id="1" dur="indefinite" restart="never" nodeType="tmRoot"/>
      </p:par>
    </p:tnLst>
  </p:timing>
</p:sld>
</file>

<file path=ppt/slides/slide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hCAAAECAAACYAAAAIAAAA//////////8="/>
              </a:ext>
            </a:extLst>
          </p:cNvSpPr>
          <p:nvPr/>
        </p:nvSpPr>
        <p:spPr>
          <a:xfrm>
            <a:off x="639445" y="1016000"/>
            <a:ext cx="8695055" cy="38671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solidFill>
                  <a:srgbClr val="0433FF"/>
                </a:solidFill>
                <a:latin typeface="Arial" pitchFamily="2" charset="0"/>
                <a:ea typeface="Arial" pitchFamily="2" charset="0"/>
                <a:cs typeface="Arial" pitchFamily="2" charset="0"/>
              </a:defRPr>
            </a:pPr>
            <a:r>
              <a:t>Let</a:t>
            </a:r>
            <a:r>
              <a:rPr>
                <a:latin typeface="Times New Roman" pitchFamily="1" charset="0"/>
                <a:ea typeface="Times New Roman" pitchFamily="1" charset="0"/>
                <a:cs typeface="Times New Roman" pitchFamily="1" charset="0"/>
              </a:rPr>
              <a:t>’</a:t>
            </a:r>
            <a:r>
              <a:t>s check the scaling of our hypothetical rate matrix</a:t>
            </a:r>
          </a:p>
        </p:txBody>
      </p:sp>
      <p:sp>
        <p:nvSpPr>
          <p:cNvPr id="3" name="Shape 5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AgAAMgKAAD4LQAAdBMAABAAAAAmAAAACAAAAP//////////"/>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yQTc1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oAAEQXAAD9JwAAch8AABAAAAAmAAAACAAAAP//////////"/>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iBMAANo6AADAFQAAECAAACYAAAAIAAAA//////////8="/>
              </a:ext>
            </a:extLst>
          </p:cNvSpPr>
          <p:nvPr/>
        </p:nvSpPr>
        <p:spPr>
          <a:xfrm>
            <a:off x="990600" y="3175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Stationary frequencies...</a:t>
            </a:r>
            <a:endParaRPr>
              <a:solidFill>
                <a:srgbClr val="424242"/>
              </a:solidFill>
            </a:endParaRPr>
          </a:p>
        </p:txBody>
      </p:sp>
      <p:pic>
        <p:nvPicPr>
          <p:cNvPr id="7" name="avg_rat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Omxu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wQAAOQlAADTNAAAPCgAABAAAAAmAAAACAAAAP//////////"/>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M4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xUAAPYVAAARFwAAFRcAABAAAAAmAAAACAAAAP//////////"/>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WQ9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BkAAPYVAADCGwAADhcAABAAAAAmAAAACAAAAP//////////"/>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SB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R4AAPYVAABzIAAADhcAABAAAAAmAAAACAAAAP//////////"/>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3RH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IyMAAPYVAAAYJQAADhcAABAAAAAmAAAACAAAAP//////////"/>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2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0iNT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IQAAcBcAAE8mAACAGQAAEAAAACYAAAAIAAAA//////////8="/>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53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QJAAApBAAAJcpAAC0EgAAEAAAACYAAAAIAAAA//////////8="/>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5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CCAAANo6AABAIgAAECAAACYAAAAIAAAA//////////8="/>
              </a:ext>
            </a:extLst>
          </p:cNvSpPr>
          <p:nvPr/>
        </p:nvSpPr>
        <p:spPr>
          <a:xfrm>
            <a:off x="990600" y="520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(weighted) average substitution rate:</a:t>
            </a:r>
            <a:endParaRPr>
              <a:solidFill>
                <a:srgbClr val="424242"/>
              </a:solidFill>
            </a:endParaRP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b2R5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xYAAA8jAACXJAAABSYAABAAAAAmAAAACAAAAP//////////"/>
              </a:ext>
            </a:extLst>
          </p:cNvPicPr>
          <p:nvPr/>
        </p:nvPicPr>
        <p:blipFill>
          <a:blip r:embed="rId9"/>
          <a:stretch>
            <a:fillRect/>
          </a:stretch>
        </p:blipFill>
        <p:spPr>
          <a:xfrm>
            <a:off x="3613785" y="5699125"/>
            <a:ext cx="2334260" cy="481330"/>
          </a:xfrm>
          <a:prstGeom prst="rect">
            <a:avLst/>
          </a:prstGeom>
          <a:noFill/>
          <a:ln>
            <a:noFill/>
          </a:ln>
          <a:effectLst/>
        </p:spPr>
      </p:pic>
      <p:sp>
        <p:nvSpPr>
          <p:cNvPr id="16" name="Shape 5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Lm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instantaneous-rate matrix...</a:t>
            </a:r>
            <a:endParaRPr>
              <a:solidFill>
                <a:srgbClr val="424242"/>
              </a:solidFill>
            </a:endParaRPr>
          </a:p>
        </p:txBody>
      </p:sp>
      <p:sp>
        <p:nvSpPr>
          <p:cNvPr id="17" name="Shape 5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y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aCkAANo6AACgKwAAECAAACYAAAAIAAAA//////////8="/>
              </a:ext>
            </a:extLst>
          </p:cNvSpPr>
          <p:nvPr/>
        </p:nvSpPr>
        <p:spPr>
          <a:xfrm>
            <a:off x="990600" y="6731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average substitution rate in our instantaneous-rate matrix is therefore 1!</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9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8"/>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HQ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AAAAACw4AACcBAAAAAAAACYAAAAIAAAAffD///////8="/>
              </a:ext>
            </a:extLst>
          </p:cNvSpPr>
          <p:nvPr>
            <p:ph type="title"/>
          </p:nvPr>
        </p:nvSpPr>
        <p:spPr>
          <a:xfrm>
            <a:off x="952500" y="0"/>
            <a:ext cx="8178800" cy="749300"/>
          </a:xfrm>
          <a:noFill/>
          <a:ln>
            <a:noFill/>
          </a:ln>
          <a:effectLst/>
        </p:spPr>
        <p:txBody>
          <a:bodyPr vert="horz" wrap="square" lIns="50800" tIns="50800" rIns="50800" bIns="50800" numCol="1" anchor="ctr">
            <a:prstTxWarp prst="textNoShape">
              <a:avLst/>
            </a:prstTxWarp>
          </a:bodyPr>
          <a:lstStyle/>
          <a:p>
            <a:pPr>
              <a:defRPr sz="3600">
                <a:solidFill>
                  <a:srgbClr val="0000FF"/>
                </a:solidFill>
                <a:latin typeface="Arial" pitchFamily="2" charset="0"/>
                <a:ea typeface="Arial" pitchFamily="2" charset="0"/>
                <a:cs typeface="Arial" pitchFamily="2" charset="0"/>
              </a:defRPr>
            </a:pPr>
            <a:r>
              <a:t>Foster 2004</a:t>
            </a:r>
          </a:p>
        </p:txBody>
      </p:sp>
      <p:sp>
        <p:nvSpPr>
          <p:cNvPr id="3" name="Shape 279"/>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7h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sAgAACAcAAFE6AAD5DgAAEAAAACYAAAAIAAAAffD///////8="/>
              </a:ext>
            </a:extLst>
          </p:cNvSpPr>
          <p:nvPr>
            <p:ph type="body" idx="1"/>
          </p:nvPr>
        </p:nvSpPr>
        <p:spPr>
          <a:xfrm>
            <a:off x="393700" y="1143000"/>
            <a:ext cx="9086215" cy="1290955"/>
          </a:xfrm>
          <a:noFill/>
          <a:ln>
            <a:noFill/>
          </a:ln>
          <a:effectLst/>
        </p:spPr>
        <p:txBody>
          <a:bodyPr vert="horz" wrap="square" lIns="50800" tIns="50800" rIns="50800" bIns="50800" numCol="1" anchor="ctr">
            <a:prstTxWarp prst="textNoShape">
              <a:avLst/>
            </a:prstTxWarp>
          </a:bodyPr>
          <a:lstStyle/>
          <a:p>
            <a:pPr marL="0" marR="0" indent="0" algn="l" defTabSz="584200">
              <a:lnSpc>
                <a:spcPct val="100000"/>
              </a:lnSpc>
              <a:spcBef>
                <a:spcPts val="4200"/>
              </a:spcBef>
              <a:spcAft>
                <a:spcPts val="0"/>
              </a:spcAft>
              <a:buNone/>
              <a:tabLst/>
              <a:defRPr sz="3600" b="0" i="0" u="none" strike="noStrike" kern="1" spc="0" baseline="0">
                <a:solidFill>
                  <a:schemeClr val="accent1"/>
                </a:solidFill>
                <a:effectLst/>
                <a:txBgFill val="auto"/>
                <a:latin typeface="Helvetica Light" pitchFamily="0" charset="0"/>
                <a:ea typeface="Helvetica Light" pitchFamily="0" charset="0"/>
                <a:cs typeface="Helvetica Light" pitchFamily="0" charset="0"/>
              </a:defRPr>
            </a:pPr>
            <a:r>
              <a:t>Bayesian MCMC estimation of a limited set of equilibrium frequencies</a:t>
            </a:r>
          </a:p>
        </p:txBody>
      </p:sp>
      <p:sp>
        <p:nvSpPr>
          <p:cNvPr id="4" name="Shape 28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ldB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kDgAAPDcAABRQAADMPQAAEAAAACYAAAAIAAAA//////////8="/>
              </a:ext>
            </a:extLst>
          </p:cNvSpPr>
          <p:nvPr/>
        </p:nvSpPr>
        <p:spPr>
          <a:xfrm>
            <a:off x="2298700" y="8978900"/>
            <a:ext cx="10718800" cy="1066800"/>
          </a:xfrm>
          <a:prstGeom prst="rect">
            <a:avLst/>
          </a:prstGeom>
          <a:noFill/>
          <a:ln>
            <a:noFill/>
          </a:ln>
          <a:effectLst/>
        </p:spPr>
        <p:txBody>
          <a:bodyPr vert="horz" wrap="square" lIns="50800" tIns="50800" rIns="50800" bIns="50800" numCol="1" anchor="ctr"/>
          <a:lstStyle/>
          <a:p>
            <a:pPr marL="0" marR="0" indent="0" algn="l" defTabSz="584200">
              <a:lnSpc>
                <a:spcPct val="100000"/>
              </a:lnSpc>
              <a:spcBef>
                <a:spcPts val="4200"/>
              </a:spcBef>
              <a:spcAft>
                <a:spcPts val="0"/>
              </a:spcAft>
              <a:buNone/>
              <a:tabLst/>
              <a:defRPr sz="3600" b="1" i="1" u="none" strike="noStrike" kern="1" spc="0" baseline="0">
                <a:solidFill>
                  <a:schemeClr val="accent1"/>
                </a:solidFill>
                <a:effectLst/>
                <a:txBgFill val="auto"/>
                <a:latin typeface="Helvetica" pitchFamily="0" charset="0"/>
                <a:ea typeface="Helvetica" pitchFamily="0" charset="0"/>
                <a:cs typeface="Helvetica" pitchFamily="0" charset="0"/>
              </a:defRPr>
            </a:pPr>
            <a:r>
              <a:t>Problem: How many categories should one use?</a:t>
            </a:r>
          </a:p>
        </p:txBody>
      </p:sp>
      <p:pic>
        <p:nvPicPr>
          <p:cNvPr id="5" name="Picture1"/>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P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gcAAOQPAAAPOAAASScAAAAAAAAmAAAACAAAAP//////////"/>
              </a:ext>
            </a:extLst>
          </p:cNvPicPr>
          <p:nvPr/>
        </p:nvPicPr>
        <p:blipFill>
          <a:blip r:embed="rId2"/>
          <a:stretch>
            <a:fillRect/>
          </a:stretch>
        </p:blipFill>
        <p:spPr>
          <a:xfrm>
            <a:off x="1291590" y="2583180"/>
            <a:ext cx="7821295" cy="3803015"/>
          </a:xfrm>
          <a:prstGeom prst="rect">
            <a:avLst/>
          </a:prstGeom>
          <a:noFill/>
          <a:ln>
            <a:noFill/>
          </a:ln>
          <a:effectLst/>
        </p:spPr>
      </p:pic>
    </p:spTree>
  </p:cSld>
  <p:clrMapOvr>
    <a:masterClrMapping/>
  </p:clrMapOvr>
  <p:timing>
    <p:tnLst>
      <p:par>
        <p:cTn id="1" dur="indefinite" restart="never" nodeType="tmRoot"/>
      </p:par>
    </p:tnLst>
  </p:timing>
</p:sld>
</file>

<file path=ppt/slides/slide29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94"/>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N7B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PAAAACw4AADYBAAAAAAAACYAAAAIAAAAffD///////8="/>
              </a:ext>
            </a:extLst>
          </p:cNvSpPr>
          <p:nvPr>
            <p:ph type="title"/>
          </p:nvPr>
        </p:nvSpPr>
        <p:spPr>
          <a:xfrm>
            <a:off x="952500" y="38100"/>
            <a:ext cx="8178800" cy="749300"/>
          </a:xfrm>
          <a:noFill/>
          <a:ln>
            <a:noFill/>
          </a:ln>
          <a:effectLst/>
        </p:spPr>
        <p:txBody>
          <a:bodyPr vert="horz" wrap="square" lIns="50800" tIns="50800" rIns="50800" bIns="50800" numCol="1" anchor="ctr">
            <a:prstTxWarp prst="textNoShape">
              <a:avLst/>
            </a:prstTxWarp>
          </a:bodyPr>
          <a:lstStyle/>
          <a:p>
            <a:pPr>
              <a:defRPr sz="4800">
                <a:solidFill>
                  <a:srgbClr val="0000FF"/>
                </a:solidFill>
                <a:latin typeface="Arial" pitchFamily="2" charset="0"/>
                <a:ea typeface="Arial" pitchFamily="2" charset="0"/>
                <a:cs typeface="Arial" pitchFamily="2" charset="0"/>
              </a:defRPr>
            </a:pPr>
            <a:r>
              <a:t>Heaps 2014</a:t>
            </a:r>
          </a:p>
        </p:txBody>
      </p:sp>
      <p:sp>
        <p:nvSpPr>
          <p:cNvPr id="3" name="Shape 295"/>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u6xs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oBQAAeAUAAHg3AAB0KgAAAAAAACYAAAAIAAAAffD///////8="/>
              </a:ext>
            </a:extLst>
          </p:cNvSpPr>
          <p:nvPr>
            <p:ph type="body" idx="1"/>
          </p:nvPr>
        </p:nvSpPr>
        <p:spPr>
          <a:xfrm>
            <a:off x="838200" y="889000"/>
            <a:ext cx="8178800" cy="6012180"/>
          </a:xfrm>
          <a:noFill/>
          <a:ln>
            <a:noFill/>
          </a:ln>
          <a:effectLst/>
        </p:spPr>
        <p:txBody>
          <a:bodyPr vert="horz" wrap="square" lIns="50800" tIns="50800" rIns="50800" bIns="50800" numCol="1" anchor="ctr">
            <a:prstTxWarp prst="textNoShape">
              <a:avLst/>
            </a:prstTxWarp>
          </a:bodyPr>
          <a:lstStyle/>
          <a:p>
            <a:pPr marL="0" indent="0">
              <a:buNone/>
              <a:defRPr sz="2800">
                <a:latin typeface="Arial" pitchFamily="2" charset="0"/>
                <a:ea typeface="Arial" pitchFamily="2" charset="0"/>
                <a:cs typeface="Arial" pitchFamily="2" charset="0"/>
              </a:defRPr>
            </a:pPr>
            <a:r>
              <a:t>Bayesian MCMC estimation </a:t>
            </a:r>
          </a:p>
          <a:p>
            <a:pPr marL="0" indent="0">
              <a:buNone/>
              <a:defRPr sz="2800">
                <a:latin typeface="Arial" pitchFamily="2" charset="0"/>
                <a:ea typeface="Arial" pitchFamily="2" charset="0"/>
                <a:cs typeface="Arial" pitchFamily="2" charset="0"/>
              </a:defRPr>
            </a:pPr>
            <a:r>
              <a:t>2 different models:</a:t>
            </a:r>
          </a:p>
          <a:p>
            <a:pPr lvl="1" marL="571500">
              <a:buSzTx/>
              <a:buFont typeface="Wingdings" pitchFamily="2" charset="2"/>
              <a:buChar char=""/>
              <a:defRPr sz="2800">
                <a:latin typeface="Arial" pitchFamily="2" charset="0"/>
                <a:ea typeface="Arial" pitchFamily="2" charset="0"/>
                <a:cs typeface="Arial" pitchFamily="2" charset="0"/>
              </a:defRPr>
            </a:pPr>
            <a:r>
              <a:t>a hierarchical model</a:t>
            </a:r>
          </a:p>
          <a:p>
            <a:pPr lvl="1" marL="571500">
              <a:buSzTx/>
              <a:buFont typeface="Wingdings" pitchFamily="2" charset="2"/>
              <a:buChar char=""/>
              <a:defRPr sz="2800">
                <a:latin typeface="Arial" pitchFamily="2" charset="0"/>
                <a:ea typeface="Arial" pitchFamily="2" charset="0"/>
                <a:cs typeface="Arial" pitchFamily="2" charset="0"/>
              </a:defRPr>
            </a:pPr>
            <a:r>
              <a:t>a correlated model</a:t>
            </a:r>
          </a:p>
        </p:txBody>
      </p:sp>
      <p:grpSp>
        <p:nvGrpSpPr>
          <p:cNvPr id="4" name="Group 300"/>
          <p:cNvGrpSpPr>
            <a:extLst>
              <a:ext uri="smNativeData">
                <pr:smNativeData xmlns:pr="smNativeData" val="SMDATA_7_nYDcXBMAAAAlAAAAAQAAAA8BAAAAkAAAAEgAAACQAAAASAAAAAAAAAAAAAAAAAAAABcAAAAUAAAAAAAAAAAAAAD/fwAA/38AAAAAAAAJAAAABAAAAHBpdGMMAAAAEAAAAAAAAAAAAAAAAAAAAAAAAAAfAAAAVAAAAAAAAAAAAAAAAAAAAAAAAAAAAAAAAAAAAAAAAAAAAAAAAAAAAAAAAAAAAAAAAAAAAAAAAAAAAAAAAAAAAAAAAAAAAAAAAAAAAAAAAAAAAAAAAAAAACEAAAAYAAAAFAAAAJwoAAA3EQAAxjIAAColAAAQAAAAJgAAAAgAAAD/////AAAAAA=="/>
              </a:ext>
            </a:extLst>
          </p:cNvGrpSpPr>
          <p:nvPr/>
        </p:nvGrpSpPr>
        <p:grpSpPr>
          <a:xfrm>
            <a:off x="6601460" y="2798445"/>
            <a:ext cx="1652270" cy="3242945"/>
            <a:chOff x="6601460" y="2798445"/>
            <a:chExt cx="1652270" cy="3242945"/>
          </a:xfrm>
        </p:grpSpPr>
        <p:sp>
          <p:nvSpPr>
            <p:cNvPr id="8" name="Shape 296"/>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NpBw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EKAAANxEAAL0yAAAwGwAAAAAAACYAAAAIAAAA//////////8="/>
                </a:ext>
              </a:extLst>
            </p:cNvSpPr>
            <p:nvPr/>
          </p:nvSpPr>
          <p:spPr>
            <a:xfrm flipV="1">
              <a:off x="6626860" y="2798445"/>
              <a:ext cx="1621155" cy="162115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anchor="ctr"/>
            <a:lstStyle/>
            <a:p>
              <a:pPr>
                <a:defRPr sz="2400"/>
              </a:pPr>
            </a:p>
          </p:txBody>
        </p:sp>
        <p:sp>
          <p:nvSpPr>
            <p:cNvPr id="7" name="Shape 297"/>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PpBwMAAAAEAAAAAAAAAAAAAAAAAAAAAAAAAAeAAAAaAAAAAAAAAAAAAAAAAAAAAAAAAAAAAAAECcAABAnAAAAAAAAAAAAAAAAAAAAAAAAAAAAAAAAAAAAAAAAAAAAABQAAAAAAAAAwMD/AAAAAABkAAAAMgAAAAAAAABkAAAAAAAAAH9/fwAKAAAAHwAAAFQAAAADZcAF////AQAAAAAAAAAAAAAAAAAAAAAAAAAAAAAAAAAAAAAAAAAATaj7AH9/fwDc3uADzMzMAMDA/wB/f38AAAAAAAAAAAAAAAAAAAAAAAAAAAAhAAAAGAAAABQAAACcKAAAARsAAHcsAADdHgAAAAAAACYAAAAIAAAA//////////8="/>
                </a:ext>
              </a:extLst>
            </p:cNvSpPr>
            <p:nvPr/>
          </p:nvSpPr>
          <p:spPr>
            <a:xfrm>
              <a:off x="6601460" y="4389755"/>
              <a:ext cx="626745" cy="62738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anchor="ctr"/>
            <a:lstStyle/>
            <a:p>
              <a:pPr>
                <a:defRPr sz="2400"/>
              </a:pPr>
            </a:p>
          </p:txBody>
        </p:sp>
        <p:sp>
          <p:nvSpPr>
            <p:cNvPr id="6" name="Shape 298"/>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MAAAAEAAAAAAAAAAAAAAAAAAAAAAAAAAeAAAAaAAAAAAAAAAAAAAAAAAAAAAAAAAAAAAAECcAABAnAAAAAAAAAAAAAAAAAAAAAAAAAAAAAAAAAAAAAAAAAAAAABQAAAAAAAAAwMD/AAAAAABkAAAAMgAAAAAAAABkAAAAAAAAAH9/fwAKAAAAHwAAAFQAAAADZcAF////AQAAAAAAAAAAAAAAAAAAAAAAAAAAAAAAAAAAAAAAAAAAAIgrBn9/fwDc3uADzMzMAMDA/wB/f38AAAAAAAAAAAAAAAAAAAAAAAAAAAAhAAAAGAAAABQAAABXLAAAuh4AAMYyAAAqJQAAAAAAACYAAAAIAAAA//////////8="/>
                </a:ext>
              </a:extLst>
            </p:cNvSpPr>
            <p:nvPr/>
          </p:nvSpPr>
          <p:spPr>
            <a:xfrm>
              <a:off x="7207885" y="4994910"/>
              <a:ext cx="1045845" cy="10464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anchor="ctr"/>
            <a:lstStyle/>
            <a:p>
              <a:pPr>
                <a:defRPr sz="2400"/>
              </a:pPr>
            </a:p>
          </p:txBody>
        </p:sp>
        <p:sp>
          <p:nvSpPr>
            <p:cNvPr id="5" name="Shape 29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qohwMAAAAEAAAAAAAAAAAAAAAAAAAAAAAAAAeAAAAaAAAAAAAAAAAAAAAAAAAAAAAAAAAAAAAECcAABAnAAAAAAAAAAAAAAAAAAAAAAAAAAAAAAAAAAAAAAAAAAAAABQAAAAAAAAAwMD/AAAAAABkAAAAMgAAAAAAAABkAAAAAAAAAH9/fwAKAAAAHwAAAFQAAAADZcAF////AQAAAAAAAAAAAAAAAAAAAAAAAAAAAAAAAAAAAAAAAAAA8YkWAH9/fwDc3uADzMzMAMDA/wB/f38AAAAAAAAAAAAAAAAAAAAAAAAAAAAhAAAAGAAAABQAAABZLAAAbhsAAMMyAAC5HgAAAAAAACYAAAAIAAAA//////////8="/>
                </a:ext>
              </a:extLst>
            </p:cNvSpPr>
            <p:nvPr/>
          </p:nvSpPr>
          <p:spPr>
            <a:xfrm flipV="1">
              <a:off x="7209155" y="4458970"/>
              <a:ext cx="1042670" cy="535305"/>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anchor="ctr"/>
            <a:lstStyle/>
            <a:p>
              <a:pPr>
                <a:defRPr sz="2400"/>
              </a:pPr>
            </a:p>
          </p:txBody>
        </p:sp>
      </p:grpSp>
    </p:spTree>
  </p:cSld>
  <p:clrMapOvr>
    <a:masterClrMapping/>
  </p:clrMapOvr>
  <p:timing>
    <p:tnLst>
      <p:par>
        <p:cTn id="1" dur="indefinite" restart="never" nodeType="tmRoot"/>
      </p:par>
    </p:tnLst>
  </p:timing>
</p:sld>
</file>

<file path=ppt/slides/slide29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02"/>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CHAAAAMgAAAN05AADOBAAAAAAAACYAAAAIAAAAffD///////8="/>
              </a:ext>
            </a:extLst>
          </p:cNvSpPr>
          <p:nvPr>
            <p:ph type="title"/>
          </p:nvPr>
        </p:nvSpPr>
        <p:spPr>
          <a:xfrm>
            <a:off x="85725" y="31750"/>
            <a:ext cx="9320530" cy="749300"/>
          </a:xfrm>
          <a:noFill/>
          <a:ln>
            <a:noFill/>
          </a:ln>
          <a:effectLst/>
        </p:spPr>
        <p:txBody>
          <a:bodyPr vert="horz" wrap="square" lIns="50800" tIns="50800" rIns="50800" bIns="50800" numCol="1" anchor="ctr">
            <a:prstTxWarp prst="textNoShape">
              <a:avLst/>
            </a:prstTxWarp>
          </a:bodyPr>
          <a:lstStyle/>
          <a:p>
            <a:pPr marL="0" marR="0" indent="0" algn="ctr" defTabSz="496570">
              <a:lnSpc>
                <a:spcPct val="100000"/>
              </a:lnSpc>
              <a:spcBef>
                <a:spcPts val="0"/>
              </a:spcBef>
              <a:spcAft>
                <a:spcPts val="0"/>
              </a:spcAft>
              <a:buNone/>
              <a:tabLst/>
              <a:defRPr sz="4800" b="0" i="0" u="none" strike="noStrike" kern="1" spc="0" baseline="0">
                <a:solidFill>
                  <a:srgbClr val="0000FF"/>
                </a:solidFill>
                <a:effectLst/>
                <a:txBgFill val="auto"/>
                <a:latin typeface="Arial" pitchFamily="2" charset="0"/>
                <a:ea typeface="Arial" pitchFamily="2" charset="0"/>
                <a:cs typeface="Arial" pitchFamily="2" charset="0"/>
              </a:defRPr>
            </a:pPr>
            <a:r>
              <a:t>Heaps 2014: Hierarchical model</a:t>
            </a:r>
          </a:p>
        </p:txBody>
      </p:sp>
      <p:sp>
        <p:nvSpPr>
          <p:cNvPr id="3" name="Shape 303"/>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ZAQAACAcAAFw9AAAYFwAAAAAAACYAAAAIAAAAffD///////8="/>
              </a:ext>
            </a:extLst>
          </p:cNvSpPr>
          <p:nvPr>
            <p:ph type="body" idx="1"/>
          </p:nvPr>
        </p:nvSpPr>
        <p:spPr>
          <a:xfrm>
            <a:off x="178435" y="1143000"/>
            <a:ext cx="9796145" cy="2611120"/>
          </a:xfrm>
          <a:noFill/>
          <a:ln>
            <a:noFill/>
          </a:ln>
          <a:effectLst/>
        </p:spPr>
        <p:txBody>
          <a:bodyPr vert="horz" wrap="square" lIns="50800" tIns="50800" rIns="50800" bIns="50800" numCol="1" anchor="ctr">
            <a:prstTxWarp prst="textNoShape">
              <a:avLst/>
            </a:prstTxWarp>
          </a:bodyPr>
          <a:lstStyle/>
          <a:p>
            <a:pPr lvl="1" marL="571500">
              <a:buSzTx/>
              <a:buFont typeface="Wingdings" pitchFamily="2" charset="2"/>
              <a:buChar char=""/>
              <a:defRPr sz="2400">
                <a:latin typeface="Arial" pitchFamily="2" charset="0"/>
                <a:ea typeface="Arial" pitchFamily="2" charset="0"/>
                <a:cs typeface="Arial" pitchFamily="2" charset="0"/>
              </a:defRPr>
            </a:pPr>
            <a:r>
              <a:t>One central vector ∏</a:t>
            </a:r>
          </a:p>
          <a:p>
            <a:pPr lvl="1" marL="571500">
              <a:buSzTx/>
              <a:buFont typeface="Wingdings" pitchFamily="2" charset="2"/>
              <a:buChar char=""/>
              <a:defRPr sz="2400">
                <a:latin typeface="Arial" pitchFamily="2" charset="0"/>
                <a:ea typeface="Arial" pitchFamily="2" charset="0"/>
                <a:cs typeface="Arial" pitchFamily="2" charset="0"/>
              </a:defRPr>
            </a:pPr>
            <a:r>
              <a:t>Each branch i has its own vector ∏</a:t>
            </a:r>
            <a:r>
              <a:rPr baseline="-4000"/>
              <a:t>i</a:t>
            </a:r>
            <a:r>
              <a:t> in the neighbourhood of ∏</a:t>
            </a:r>
          </a:p>
        </p:txBody>
      </p:sp>
      <p:pic>
        <p:nvPicPr>
          <p:cNvPr id="4" name="Picture1"/>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wEAAF0WAAAHPQAAlSwAAAAAAAAmAAAACAAAAP//////////"/>
              </a:ext>
            </a:extLst>
          </p:cNvPicPr>
          <p:nvPr/>
        </p:nvPicPr>
        <p:blipFill>
          <a:blip r:embed="rId2"/>
          <a:stretch>
            <a:fillRect/>
          </a:stretch>
        </p:blipFill>
        <p:spPr>
          <a:xfrm>
            <a:off x="202565" y="3635375"/>
            <a:ext cx="9718040" cy="3611880"/>
          </a:xfrm>
          <a:prstGeom prst="rect">
            <a:avLst/>
          </a:prstGeom>
          <a:noFill/>
          <a:ln>
            <a:noFill/>
          </a:ln>
          <a:effectLst/>
        </p:spPr>
      </p:pic>
    </p:spTree>
  </p:cSld>
  <p:clrMapOvr>
    <a:masterClrMapping/>
  </p:clrMapOvr>
  <p:timing>
    <p:tnLst>
      <p:par>
        <p:cTn id="1" dur="indefinite" restart="never" nodeType="tmRoot"/>
      </p:par>
    </p:tnLst>
  </p:timing>
</p:sld>
</file>

<file path=ppt/slides/slide29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350"/>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B5AwAARgAAAE05AADiBAAAAAAAACYAAAAIAAAAffD///////8="/>
              </a:ext>
            </a:extLst>
          </p:cNvSpPr>
          <p:nvPr>
            <p:ph type="title"/>
          </p:nvPr>
        </p:nvSpPr>
        <p:spPr>
          <a:xfrm>
            <a:off x="564515" y="44450"/>
            <a:ext cx="8750300" cy="749300"/>
          </a:xfrm>
          <a:noFill/>
          <a:ln>
            <a:noFill/>
          </a:ln>
          <a:effectLst/>
        </p:spPr>
        <p:txBody>
          <a:bodyPr vert="horz" wrap="square" lIns="50800" tIns="50800" rIns="50800" bIns="50800" numCol="1" anchor="ctr">
            <a:prstTxWarp prst="textNoShape">
              <a:avLst/>
            </a:prstTxWarp>
          </a:bodyPr>
          <a:lstStyle/>
          <a:p>
            <a:pPr marL="0" marR="0" indent="0" algn="ctr" defTabSz="490855">
              <a:lnSpc>
                <a:spcPct val="100000"/>
              </a:lnSpc>
              <a:spcBef>
                <a:spcPts val="0"/>
              </a:spcBef>
              <a:spcAft>
                <a:spcPts val="0"/>
              </a:spcAft>
              <a:buNone/>
              <a:tabLst/>
              <a:defRPr sz="4800" b="0" i="0" u="none" strike="noStrike" kern="1" spc="0" baseline="0">
                <a:solidFill>
                  <a:srgbClr val="0000FF"/>
                </a:solidFill>
                <a:effectLst/>
                <a:txBgFill val="auto"/>
                <a:latin typeface="Arial" pitchFamily="2" charset="0"/>
                <a:ea typeface="Arial" pitchFamily="2" charset="0"/>
                <a:cs typeface="Arial" pitchFamily="2" charset="0"/>
              </a:defRPr>
            </a:pPr>
            <a:r>
              <a:t>Heaps 2014: Correlated model</a:t>
            </a:r>
          </a:p>
        </p:txBody>
      </p:sp>
      <p:sp>
        <p:nvSpPr>
          <p:cNvPr id="3" name="Shape 351"/>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sAQAA5AcAAMw9AAD0FwAAAAAAACYAAAAIAAAAffD///////8="/>
              </a:ext>
            </a:extLst>
          </p:cNvSpPr>
          <p:nvPr>
            <p:ph type="body" idx="1"/>
          </p:nvPr>
        </p:nvSpPr>
        <p:spPr>
          <a:xfrm>
            <a:off x="190500" y="1282700"/>
            <a:ext cx="9855200" cy="2611120"/>
          </a:xfrm>
          <a:noFill/>
          <a:ln>
            <a:noFill/>
          </a:ln>
          <a:effectLst/>
        </p:spPr>
        <p:txBody>
          <a:bodyPr vert="horz" wrap="square" lIns="50800" tIns="50800" rIns="50800" bIns="50800" numCol="1" anchor="ctr">
            <a:prstTxWarp prst="textNoShape">
              <a:avLst/>
            </a:prstTxWarp>
          </a:bodyPr>
          <a:lstStyle/>
          <a:p>
            <a:pPr lvl="1" marL="571500">
              <a:buSzTx/>
              <a:buFont typeface="Wingdings" pitchFamily="2" charset="2"/>
              <a:buChar char=""/>
              <a:defRPr sz="2400">
                <a:latin typeface="Arial" pitchFamily="2" charset="0"/>
                <a:ea typeface="Arial" pitchFamily="2" charset="0"/>
                <a:cs typeface="Arial" pitchFamily="2" charset="0"/>
              </a:defRPr>
            </a:pPr>
            <a:r>
              <a:t>One ancestral vector ∏</a:t>
            </a:r>
          </a:p>
          <a:p>
            <a:pPr lvl="1" marL="571500">
              <a:buSzTx/>
              <a:buFont typeface="Wingdings" pitchFamily="2" charset="2"/>
              <a:buChar char=""/>
              <a:defRPr sz="2400">
                <a:latin typeface="Arial" pitchFamily="2" charset="0"/>
                <a:ea typeface="Arial" pitchFamily="2" charset="0"/>
                <a:cs typeface="Arial" pitchFamily="2" charset="0"/>
              </a:defRPr>
            </a:pPr>
            <a:r>
              <a:t>Each branch i has its own vector ∏</a:t>
            </a:r>
            <a:r>
              <a:rPr baseline="-4000"/>
              <a:t>i</a:t>
            </a:r>
            <a:r>
              <a:t> in the neighbourhood of its parent vector ∏</a:t>
            </a:r>
            <a:r>
              <a:rPr baseline="-4000"/>
              <a:t>pi</a:t>
            </a:r>
            <a:endParaRPr baseline="-4000"/>
          </a:p>
        </p:txBody>
      </p:sp>
      <p:pic>
        <p:nvPicPr>
          <p:cNvPr id="4" name="Picture1"/>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ygAAAMYYAACgPQAABi0AAAAAAAAmAAAACAAAAP//////////"/>
              </a:ext>
            </a:extLst>
          </p:cNvPicPr>
          <p:nvPr/>
        </p:nvPicPr>
        <p:blipFill>
          <a:blip r:embed="rId2"/>
          <a:stretch>
            <a:fillRect/>
          </a:stretch>
        </p:blipFill>
        <p:spPr>
          <a:xfrm>
            <a:off x="128270" y="4027170"/>
            <a:ext cx="9889490" cy="3291840"/>
          </a:xfrm>
          <a:prstGeom prst="rect">
            <a:avLst/>
          </a:prstGeom>
          <a:noFill/>
          <a:ln>
            <a:noFill/>
          </a:ln>
          <a:effectLst/>
        </p:spPr>
      </p:pic>
    </p:spTree>
  </p:cSld>
  <p:clrMapOvr>
    <a:masterClrMapping/>
  </p:clrMapOvr>
  <p:timing>
    <p:tnLst>
      <p:par>
        <p:cTn id="1" dur="indefinite" restart="never" nodeType="tmRoot"/>
      </p:par>
    </p:tnLst>
  </p:timing>
</p:sld>
</file>

<file path=ppt/slides/slide29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DcBQAAgAIAACw4AACKBwAAAAAAACYAAAAIAAAAffD///////8="/>
              </a:ext>
            </a:extLst>
          </p:cNvSpPr>
          <p:nvPr>
            <p:ph type="title"/>
          </p:nvPr>
        </p:nvSpPr>
        <p:spPr>
          <a:xfrm>
            <a:off x="952500" y="406400"/>
            <a:ext cx="8178800" cy="819150"/>
          </a:xfrm>
          <a:noFill/>
          <a:ln>
            <a:noFill/>
          </a:ln>
          <a:effectLst/>
        </p:spPr>
        <p:txBody>
          <a:bodyPr vert="horz" wrap="square" lIns="50800" tIns="50800" rIns="50800" bIns="50800" numCol="1" anchor="ctr">
            <a:prstTxWarp prst="textNoShape">
              <a:avLst/>
            </a:prstTxWarp>
          </a:bodyPr>
          <a:lstStyle/>
          <a:p>
            <a:pPr marL="0" marR="0" indent="0" algn="ctr" defTabSz="496570">
              <a:lnSpc>
                <a:spcPct val="100000"/>
              </a:lnSpc>
              <a:spcBef>
                <a:spcPts val="0"/>
              </a:spcBef>
              <a:spcAft>
                <a:spcPts val="0"/>
              </a:spcAft>
              <a:buNone/>
              <a:tabLst/>
              <a:defRPr sz="3600" b="0" i="0" u="none" strike="noStrike" kern="1" spc="0" baseline="0">
                <a:solidFill>
                  <a:srgbClr val="0000FF"/>
                </a:solidFill>
                <a:effectLst/>
                <a:txBgFill val="auto"/>
                <a:latin typeface="Arial" pitchFamily="2" charset="0"/>
                <a:ea typeface="Arial" pitchFamily="2" charset="0"/>
                <a:cs typeface="Arial" pitchFamily="2" charset="0"/>
              </a:defRPr>
            </a:pPr>
            <a:r>
              <a:t>Using models of compositional heterogeneity</a:t>
            </a:r>
          </a:p>
        </p:txBody>
      </p:sp>
      <p:sp>
        <p:nvSpPr>
          <p:cNvPr id="3" name="Shape 187"/>
          <p:cNvSpPr>
            <a:spLocks noGrp="1" noChangeArrowheads="1"/>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MAAAAEAAAAAAAAAAAAAAAAAAAAAAAAAAeAAAAaAAAAAAAAAAAAAAAAAAAAAAAAAAAAAAAECcAABAnAAAAAAAAAAAAAAAAAAAAAAAAAAAAAAAAAAAAAAAAAAAAABQAAAAAAAAAwMD/AAAAAABkAAAAMgAAAAAAAABkAAAAAAAAAH9/fwAKAAAAHwAAAFQAAAADZcAF////AQAAAAAAAAAAAAAAAAAAAAAAAAAAAAAAAAAAAAAAAAAAAAAAAH9/fwDc3uADzMzMAMDA/wB/f38AAAAAAAAAAAAAAAAAAAAAAAAAAAAhAAAAGAAAABQAAAAYBgAASA0AAGg4AADIKAAAAAAAACYAAAAIAAAAffD///////8="/>
              </a:ext>
            </a:extLst>
          </p:cNvSpPr>
          <p:nvPr>
            <p:ph type="body" idx="1"/>
          </p:nvPr>
        </p:nvSpPr>
        <p:spPr>
          <a:xfrm>
            <a:off x="990600" y="2159000"/>
            <a:ext cx="8178800" cy="4470400"/>
          </a:xfrm>
          <a:noFill/>
          <a:ln>
            <a:noFill/>
          </a:ln>
          <a:effectLst/>
        </p:spPr>
        <p:txBody>
          <a:bodyPr vert="horz" wrap="square" lIns="50800" tIns="50800" rIns="50800" bIns="50800" numCol="1" anchor="ctr">
            <a:prstTxWarp prst="textNoShape">
              <a:avLst/>
            </a:prstTxWarp>
          </a:bodyPr>
          <a:lstStyle/>
          <a:p>
            <a:pPr marL="571500">
              <a:buSzTx/>
              <a:buFont typeface="Wingdings" pitchFamily="2" charset="2"/>
              <a:buChar char=""/>
              <a:defRPr>
                <a:latin typeface="Arial" pitchFamily="2" charset="0"/>
                <a:ea typeface="Arial" pitchFamily="2" charset="0"/>
                <a:cs typeface="Arial" pitchFamily="2" charset="0"/>
              </a:defRPr>
            </a:pPr>
            <a:r>
              <a:t>Not implemented in the most widely used software packages (except revBayes)</a:t>
            </a:r>
          </a:p>
          <a:p>
            <a:pPr marL="571500">
              <a:buSzTx/>
              <a:buFont typeface="Wingdings" pitchFamily="2" charset="2"/>
              <a:buChar char=""/>
              <a:defRPr>
                <a:latin typeface="Arial" pitchFamily="2" charset="0"/>
                <a:ea typeface="Arial" pitchFamily="2" charset="0"/>
                <a:cs typeface="Arial" pitchFamily="2" charset="0"/>
              </a:defRPr>
            </a:pPr>
            <a:r>
              <a:t>Have not been used very often</a:t>
            </a:r>
          </a:p>
          <a:p>
            <a:pPr marL="571500">
              <a:buSzTx/>
              <a:buFont typeface="Wingdings" pitchFamily="2" charset="2"/>
              <a:buChar char=""/>
              <a:defRPr>
                <a:latin typeface="Arial" pitchFamily="2" charset="0"/>
                <a:ea typeface="Arial" pitchFamily="2" charset="0"/>
                <a:cs typeface="Arial" pitchFamily="2" charset="0"/>
              </a:defRPr>
            </a:pPr>
            <a:r>
              <a:t>Have been used for ancestral sequence reconstruction</a:t>
            </a:r>
          </a:p>
          <a:p>
            <a:pPr marL="571500">
              <a:buSzTx/>
              <a:buFont typeface="Wingdings" pitchFamily="2" charset="2"/>
              <a:buChar char=""/>
              <a:defRPr>
                <a:latin typeface="Arial" pitchFamily="2" charset="0"/>
                <a:ea typeface="Arial" pitchFamily="2" charset="0"/>
                <a:cs typeface="Arial" pitchFamily="2" charset="0"/>
              </a:defRPr>
            </a:pPr>
            <a:r>
              <a:t>Have rarely been combined with models of process heterogeneity across sites</a:t>
            </a:r>
          </a:p>
        </p:txBody>
      </p:sp>
    </p:spTree>
  </p:cSld>
  <p:clrMapOvr>
    <a:masterClrMapping/>
  </p:clrMapOvr>
  <p:timing>
    <p:tnLst>
      <p:par>
        <p:cTn id="1" dur="indefinite" restart="never" nodeType="tmRoot"/>
      </p:par>
    </p:tnLst>
  </p:timing>
</p:sld>
</file>

<file path=ppt/slides/slide29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8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8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8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8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8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8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8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8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868"/>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8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9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8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8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8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8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8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8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8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8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881"/>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8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14" name="Shape 588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wFwAAEAAAACYAAAAIAAAA//////////8="/>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9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8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8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8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8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8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8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8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8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895"/>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8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14" name="Shape 589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8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1</a:t>
            </a:r>
          </a:p>
        </p:txBody>
      </p:sp>
      <p:sp>
        <p:nvSpPr>
          <p:cNvPr id="16" name="Shape 59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17" name="Shape 59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18" name="Shape 59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19" name="Shape 59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20" name="Shape 59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21" name="Shape 59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22" name="Shape 5906"/>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2</a:t>
            </a:r>
          </a:p>
        </p:txBody>
      </p:sp>
      <p:sp>
        <p:nvSpPr>
          <p:cNvPr id="24" name="Shape 5909"/>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val="nYDcXAIAAAAFAAAA/f///wEAAAAJAAAAAAAAAAAAAAAAAAAAAAAAAAkAAAD9////AwAAACAAAAAAAAAAAAAAAAAAAAAAAAAA"/>
      </p:ext>
    </p:extLst>
  </p:timing>
</p:sld>
</file>

<file path=ppt/slides/slide29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9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9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9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9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9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9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9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9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9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920"/>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9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9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14" name="Shape 5923"/>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9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1</a:t>
            </a:r>
          </a:p>
        </p:txBody>
      </p:sp>
      <p:sp>
        <p:nvSpPr>
          <p:cNvPr id="16" name="Shape 59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17" name="Shape 59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18" name="Shape 59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19" name="Shape 59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20" name="Shape 59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21" name="Shape 59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22" name="Shape 5931"/>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2</a:t>
            </a:r>
          </a:p>
        </p:txBody>
      </p:sp>
      <p:sp>
        <p:nvSpPr>
          <p:cNvPr id="24" name="Shape 5935"/>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
        <p:nvSpPr>
          <p:cNvPr id="25" name="Shape 59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CcAAHQ2AABoKQAAECAAACYAAAAIAAAA//////////8="/>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0433FF"/>
                </a:solidFill>
                <a:effectLst/>
                <a:txBgFill val="auto"/>
                <a:latin typeface="Arial" pitchFamily="2" charset="0"/>
                <a:ea typeface="Arial" pitchFamily="2" charset="0"/>
                <a:cs typeface="Arial" pitchFamily="2" charset="0"/>
              </a:defRPr>
            </a:pPr>
            <a:r>
              <a:t>Model comparison is critical for obtaining unbiased parameter estimates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29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9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9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9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9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9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9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9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9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9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946"/>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9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9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14" name="Shape 5949"/>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9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1</a:t>
            </a:r>
          </a:p>
        </p:txBody>
      </p:sp>
      <p:sp>
        <p:nvSpPr>
          <p:cNvPr id="16" name="Shape 59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17" name="Shape 59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18" name="Shape 59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19" name="Shape 59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20" name="Shape 59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21" name="Shape 59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22" name="Shape 5957"/>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2</a:t>
            </a:r>
          </a:p>
        </p:txBody>
      </p:sp>
      <p:sp>
        <p:nvSpPr>
          <p:cNvPr id="24" name="Shape 5963"/>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
        <p:nvSpPr>
          <p:cNvPr id="25" name="Shape 59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CkAAIQ6AACgKwAAECAAACYAAAAIAAAA//////////8="/>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0433FF"/>
                </a:solidFill>
                <a:effectLst/>
                <a:txBgFill val="auto"/>
                <a:latin typeface="Arial" pitchFamily="2" charset="0"/>
                <a:ea typeface="Arial" pitchFamily="2" charset="0"/>
                <a:cs typeface="Arial" pitchFamily="2" charset="0"/>
              </a:defRPr>
            </a:pPr>
            <a:r>
              <a:t>Model comparison is the means by which we test hypotheses about our data</a:t>
            </a:r>
          </a:p>
        </p:txBody>
      </p:sp>
      <p:sp>
        <p:nvSpPr>
          <p:cNvPr id="26" name="Shape 59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CcAAHQ2AABoKQAAECAAACYAAAAIAAAA//////////8="/>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0433FF"/>
                </a:solidFill>
                <a:effectLst/>
                <a:txBgFill val="auto"/>
                <a:latin typeface="Arial" pitchFamily="2" charset="0"/>
                <a:ea typeface="Arial" pitchFamily="2" charset="0"/>
                <a:cs typeface="Arial" pitchFamily="2" charset="0"/>
              </a:defRPr>
            </a:pPr>
            <a:r>
              <a:t>Model comparison is critical for obtaining unbiased parameter estimates</a:t>
            </a:r>
          </a:p>
        </p:txBody>
      </p:sp>
      <p:sp>
        <p:nvSpPr>
          <p:cNvPr id="27" name="Shape 59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wLwAAGRcAAIQ6AAB4GQAAECAAACYAAAAIAAAA//////////8="/>
              </a:ext>
            </a:extLst>
          </p:cNvSpPr>
          <p:nvPr/>
        </p:nvSpPr>
        <p:spPr>
          <a:xfrm>
            <a:off x="7670800" y="3754755"/>
            <a:ext cx="1841500" cy="38544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Next time!!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NR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Mc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3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gMAABjDQAACxYAAFUhAAAQAAAAJgAAAAgAAAD/////AAAAAA=="/>
              </a:ext>
            </a:extLst>
          </p:cNvGrpSpPr>
          <p:nvPr/>
        </p:nvGrpSpPr>
        <p:grpSpPr>
          <a:xfrm>
            <a:off x="2108200" y="2176145"/>
            <a:ext cx="1475105" cy="3242310"/>
            <a:chOff x="2108200" y="2176145"/>
            <a:chExt cx="1475105" cy="3242310"/>
          </a:xfrm>
        </p:grpSpPr>
        <p:sp>
          <p:nvSpPr>
            <p:cNvPr id="4" name="Shape 53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AAAAAAMAAAAEAAAAAAAAAAAAAAAAAAAAAAAAAAeAAAAaAAAAAAAAAAAAAAAAAAAAAAAAAAAAAAAECcAABAnAAAAAAAAAAAAAAAAAAAAAAAAAAAAAAAAAAAAAAAAAAAAADwAAAAAAAAAwMD/AAAAAABkAAAAMgAAAAAAAABkAAAAAAAAAH9/fwAKAAAAHwAAAFQAAAADZcAF////AQAAAAAAAAAAAAAAAAAAAAAAAAAAAAAAAAAAAAAAAAAA/5MAAH9/fwAAAAAAy8vLAMDA/wB/f38AAAAAAAAAAAAAAAAAAAAAAAAAAAAhAAAAGAAAABQAAAD4DAAAQA4AAMgUAAB4IAAAAAAAACYAAAAIAAAA//////////8="/>
                </a:ext>
              </a:extLst>
            </p:cNvSpPr>
            <p:nvPr/>
          </p:nvSpPr>
          <p:spPr>
            <a:xfrm>
              <a:off x="2108200" y="2316480"/>
              <a:ext cx="1270000" cy="2961640"/>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 name="Shape 5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n9/fwDc3uADzMzMAMDA/wB/f38AAAAAAAAAAAAAAAAAAAAAAAAAAAAhAAAAGAAAABQAAAA7DgAAYw0AAAsWAABVIQAAAAAAACYAAAAIAAAA//////////8="/>
                </a:ext>
              </a:extLst>
            </p:cNvSpPr>
            <p:nvPr/>
          </p:nvSpPr>
          <p:spPr>
            <a:xfrm>
              <a:off x="2313305" y="2176145"/>
              <a:ext cx="1270000" cy="324231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
        <p:nvSpPr>
          <p:cNvPr id="5" name="Shape 5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6" name="Shape 5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0SY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true branch length was </a:t>
            </a:r>
            <a:endParaRPr>
              <a:solidFill>
                <a:srgbClr val="424242"/>
              </a:solidFill>
            </a:endParaRPr>
          </a:p>
        </p:txBody>
      </p:sp>
      <p:sp>
        <p:nvSpPr>
          <p:cNvPr id="7" name="Shape 54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dQTT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xcAACgJAACOHAAAQAoAABAAAAAmAAAACAAAAP//////////"/>
              </a:ext>
            </a:extLst>
          </p:cNvPicPr>
          <p:nvPr/>
        </p:nvPicPr>
        <p:blipFill>
          <a:blip r:embed="rId2"/>
          <a:stretch>
            <a:fillRect/>
          </a:stretch>
        </p:blipFill>
        <p:spPr>
          <a:xfrm>
            <a:off x="3893185" y="1488440"/>
            <a:ext cx="748665" cy="177800"/>
          </a:xfrm>
          <a:prstGeom prst="rect">
            <a:avLst/>
          </a:prstGeom>
          <a:noFill/>
          <a:ln>
            <a:noFill/>
          </a:ln>
          <a:effectLst/>
        </p:spPr>
      </p:pic>
      <p:pic>
        <p:nvPicPr>
          <p:cNvPr id="9" name="Lecture_2_slides (dragged) 36.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AMAAs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g4AALANAADoLwAANyEAABAAAAAmAAAACAAAAP//////////"/>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10" name="Shape 5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YT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KCMAANo6AABiJQAAECAAACYAAAAIAAAA//////////8="/>
              </a:ext>
            </a:extLst>
          </p:cNvSpPr>
          <p:nvPr/>
        </p:nvSpPr>
        <p:spPr>
          <a:xfrm>
            <a:off x="990600" y="5715000"/>
            <a:ext cx="8576310" cy="3619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For simulations starting in </a:t>
            </a:r>
            <a:r>
              <a:rPr>
                <a:latin typeface="Times New Roman" pitchFamily="1" charset="0"/>
                <a:ea typeface="Times New Roman" pitchFamily="1" charset="0"/>
                <a:cs typeface="Times New Roman" pitchFamily="1" charset="0"/>
              </a:rPr>
              <a:t>A</a:t>
            </a:r>
            <a:r>
              <a:t>, the average number of changes was    </a:t>
            </a:r>
            <a:r>
              <a:rPr>
                <a:latin typeface="Times New Roman" pitchFamily="1" charset="0"/>
                <a:ea typeface="Times New Roman" pitchFamily="1" charset="0"/>
                <a:cs typeface="Times New Roman" pitchFamily="1" charset="0"/>
              </a:rPr>
              <a:t>= </a:t>
            </a:r>
            <a:r>
              <a:t> 0.788</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y8AANMjAAB0MAAAtiQAABAAAAAmAAAACAAAAP//////////"/>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0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T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0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0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0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0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NWE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0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RKrK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0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0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0" name="Shape 50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1" name="Shape 50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2" name="Shape 50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l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3" name="Shape 50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4" name="Shape 50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5" name="Shape 50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6" name="Shape 50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7" name="Shape 50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0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0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0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0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0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0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0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0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zdF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0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9Ij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0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tQU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0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V0ZX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0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0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0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j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0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049"/>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YAwAA3AUAAEA9AACAEQAAEAAAACYAAAAIAAAA//////////8="/>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8" name="Shape 50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0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0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0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0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0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0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0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0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0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0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0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0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0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0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vEQ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0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pic>
        <p:nvPicPr>
          <p:cNvPr id="17" name="vanilla.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8t96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CYAAJgGAABoPQAAyBYAABAAAAAmAAAACAAAAP//////////"/>
              </a:ext>
            </a:extLst>
          </p:cNvPicPr>
          <p:nvPr/>
        </p:nvPicPr>
        <p:blipFill>
          <a:blip r:embed="rId2"/>
          <a:stretch>
            <a:fillRect/>
          </a:stretch>
        </p:blipFill>
        <p:spPr>
          <a:xfrm>
            <a:off x="6294120" y="1071880"/>
            <a:ext cx="3688080" cy="2631440"/>
          </a:xfrm>
          <a:prstGeom prst="rect">
            <a:avLst/>
          </a:prstGeom>
          <a:noFill/>
          <a:ln>
            <a:noFill/>
          </a:ln>
          <a:effectLst/>
        </p:spPr>
      </p:pic>
      <p:sp>
        <p:nvSpPr>
          <p:cNvPr id="18" name="Shape 5071"/>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MDEYQ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YAwAA3AUAAEA9AACAEQAAEAAAACYAAAAIAAAA//////////8="/>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50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MLyR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0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IG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0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0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iT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0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0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0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0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Yk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0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0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0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vb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0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y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0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Jbn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0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ZDOT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0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jOk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0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pZD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0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mC3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igAAKgRAAAsPQAAJB0AABAAAAAmAAAACAAAAP//////////"/>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09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CExBh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YAwAAlBEAAEA9AAA4HQAAEAAAACYAAAAIAAAA//////////8="/>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0-#ppt_w/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extLst>
      <p:ext uri="smNativeData">
        <pr:smNativeData xmlns:pr="smNativeData" val="nYDcXAEAAAAFAAAA/f///wEAAAACAAAACAAAAAAAAAAAAAAAAAAAAA=="/>
      </p:ext>
    </p:extLst>
  </p:timing>
</p:sld>
</file>

<file path=ppt/slides/slide30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0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Dj3B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0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1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1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AmPg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1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1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1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1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1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Av8Q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1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1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1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1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1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1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1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gA5o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igAAKgRAAAsPQAAJB0AABAAAAAmAAAACAAAAP//////////"/>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116"/>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lHtRg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YAwAAlBEAAEA9AAA4HQAAEAAAACYAAAAIAAAA//////////8="/>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51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BgAA1CsAABg4AADSLQAAECAAACYAAAAIAAAA//////////8="/>
              </a:ext>
            </a:extLst>
          </p:cNvSpPr>
          <p:nvPr/>
        </p:nvSpPr>
        <p:spPr>
          <a:xfrm>
            <a:off x="1117600" y="7124700"/>
            <a:ext cx="80010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PSA: 93% of male-model fatalities are the result of innocent gasoline fights!!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iterate type="lt">
                                    <p:tmAbs val="0"/>
                                  </p:iterate>
                                  <p:childTnLst>
                                    <p:animEffect transition="out" filter="wipe(down)">
                                      <p:cBhvr>
                                        <p:cTn id="6" dur="2500"/>
                                        <p:tgtEl>
                                          <p:spTgt spid="18"/>
                                        </p:tgtEl>
                                      </p:cBhvr>
                                    </p:animEffect>
                                    <p:set>
                                      <p:cBhvr>
                                        <p:cTn id="7" dur="1" fill="hold">
                                          <p:stCondLst>
                                            <p:cond delay="2499"/>
                                          </p:stCondLst>
                                        </p:cTn>
                                        <p:tgtEl>
                                          <p:spTgt spid="18"/>
                                        </p:tgtEl>
                                        <p:attrNameLst>
                                          <p:attrName>style.visibility</p:attrName>
                                        </p:attrNameLst>
                                      </p:cBhvr>
                                      <p:to>
                                        <p:strVal val="hidden"/>
                                      </p:to>
                                    </p:set>
                                  </p:childTnLst>
                                </p:cTn>
                              </p:par>
                            </p:childTnLst>
                          </p:cTn>
                        </p:par>
                        <p:par>
                          <p:cTn id="8" fill="hold">
                            <p:stCondLst>
                              <p:cond delay="2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20">
                                            <p:bg/>
                                          </p:spTgt>
                                        </p:tgtEl>
                                        <p:attrNameLst>
                                          <p:attrName>style.visibility</p:attrName>
                                        </p:attrNameLst>
                                      </p:cBhvr>
                                      <p:to>
                                        <p:strVal val="visible"/>
                                      </p:to>
                                    </p:set>
                                  </p:childTnLst>
                                </p:cTn>
                              </p:par>
                            </p:childTnLst>
                          </p:cTn>
                        </p:par>
                        <p:par>
                          <p:cTn id="11" fill="hold">
                            <p:stCondLst>
                              <p:cond delay="2501"/>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0">
                                            <p:txEl>
                                              <p:charRg st="4294967295" end="4294967295"/>
                                            </p:txEl>
                                          </p:spTgt>
                                        </p:tgtEl>
                                        <p:attrNameLst>
                                          <p:attrName>style.visibility</p:attrName>
                                        </p:attrNameLst>
                                      </p:cBhvr>
                                      <p:to>
                                        <p:strVal val="visible"/>
                                      </p:to>
                                    </p:set>
                                  </p:childTnLst>
                                </p:cTn>
                              </p:par>
                            </p:childTnLst>
                          </p:cTn>
                        </p:par>
                        <p:par>
                          <p:cTn id="14" fill="hold">
                            <p:stCondLst>
                              <p:cond delay="9201"/>
                            </p:stCondLst>
                            <p:childTnLst>
                              <p:par>
                                <p:cTn id="15" presetID="35" presetClass="emph" presetSubtype="0" repeatCount="6000" fill="hold" grpId="1" nodeType="afterEffect">
                                  <p:stCondLst>
                                    <p:cond delay="0"/>
                                  </p:stCondLst>
                                  <p:childTnLst>
                                    <p:anim calcmode="discrete" valueType="str">
                                      <p:cBhvr override="childStyle">
                                        <p:cTn id="16" dur="2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0" grpId="0" animBg="1" advAuto="0"/>
      <p:bldP spid="20" grpId="1" animBg="1" advAuto="0"/>
    </p:bldLst>
    <p:extLst>
      <p:ext uri="smNativeData">
        <pr:smNativeData xmlns:pr="smNativeData" val="nYDcXAQAAAAFAAAA/f///wIAAAAWAAAABAAAAAAAAAAAAAAAAAAAAAkAAAD+////AQAAAAEAAAAAAAAAAAAAAAAAAAAAAAAADAAAAP////8BAAAAAQAAAAAAAAAAAAAAAAAAAAAAAAAPAAAA/f///wMAAAAjAAAAAAAAAAAAAAAAAAAAAAAAAA=="/>
      </p:ext>
    </p:extLst>
  </p:timing>
</p:sld>
</file>

<file path=ppt/slides/slide30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1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meU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1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WiQ6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1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QX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1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1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1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1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1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1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1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gdH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1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ySW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1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u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1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c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1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0e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1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Y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8" name="Shape 5138"/>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TH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1BIAAMoFAAAsFQAAEAAAACYAAAAIAAAA//////////8="/>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VIkV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CQAAJg6AACMKAAAECAAACYAAAAIAAAA//////////8="/>
              </a:ext>
            </a:extLst>
          </p:cNvSpPr>
          <p:nvPr/>
        </p:nvSpPr>
        <p:spPr>
          <a:xfrm>
            <a:off x="1003300" y="5969000"/>
            <a:ext cx="8521700" cy="6223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Failure to accommodate this compensatory substitution process will overestimate confidence</a:t>
            </a:r>
            <a:br/>
            <a:r>
              <a:t>     in estimates of phylogeny</a:t>
            </a:r>
          </a:p>
        </p:txBody>
      </p:sp>
      <p:grpSp>
        <p:nvGrpSpPr>
          <p:cNvPr id="3" name="Group 5145"/>
          <p:cNvGrpSpPr>
            <a:extLst>
              <a:ext uri="smNativeData">
                <pr:smNativeData xmlns:pr="smNativeData" val="SMDATA_7_nYDcXBMAAAAlAAAAAQAAAA8BAAAAkAAAAEgAAACQAAAASAAAAAAAAAAAAAAAAAAAABcAAAAUAAAAAAAAAAAAAAD/fwAA/38AAAAAAAAJAAAABAAAAKTmeWoMAAAAEAAAAAAAAAAAAAAAAAAAAAAAAAAfAAAAVAAAAAAAAAAAAAAAAAAAAAAAAAAAAAAAAAAAAAAAAAAAAAAAAAAAAAAAAAAAAAAAAAAAAAAAAAAAAAAAAAAAAAAAAAAAAAAAAAAAAAAAAAAAAAAAAAAAACEAAAAYAAAAFAAAAPgHAABIDQAAnzYAAI8jAAAQAAAAJgAAAAgAAAD/////AAAAAA=="/>
              </a:ext>
            </a:extLst>
          </p:cNvGrpSpPr>
          <p:nvPr/>
        </p:nvGrpSpPr>
        <p:grpSpPr>
          <a:xfrm>
            <a:off x="1295400" y="2159000"/>
            <a:ext cx="7583805" cy="3621405"/>
            <a:chOff x="1295400" y="2159000"/>
            <a:chExt cx="7583805" cy="3621405"/>
          </a:xfrm>
        </p:grpSpPr>
        <p:pic>
          <p:nvPicPr>
            <p:cNvPr id="5" name="image4.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cAAEgNAACcJwAAjyMAAAAAAAAmAAAACAAAAP//////////"/>
                </a:ext>
              </a:extLst>
            </p:cNvPicPr>
            <p:nvPr/>
          </p:nvPicPr>
          <p:blipFill>
            <a:blip r:embed="rId2"/>
            <a:stretch>
              <a:fillRect/>
            </a:stretch>
          </p:blipFill>
          <p:spPr>
            <a:xfrm>
              <a:off x="1295400" y="2159000"/>
              <a:ext cx="5143500" cy="3621405"/>
            </a:xfrm>
            <a:prstGeom prst="rect">
              <a:avLst/>
            </a:prstGeom>
            <a:noFill/>
            <a:ln>
              <a:noFill/>
            </a:ln>
            <a:effectLst/>
          </p:spPr>
        </p:pic>
        <p:sp>
          <p:nvSpPr>
            <p:cNvPr id="4" name="Shape 51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gIwAAIRsAAJ82AAAHIAAAACAAACYAAAAIAAAA//////////8="/>
                </a:ext>
              </a:extLst>
            </p:cNvSpPr>
            <p:nvPr/>
          </p:nvSpPr>
          <p:spPr>
            <a:xfrm>
              <a:off x="5709920" y="4410075"/>
              <a:ext cx="3169285" cy="79629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ctr"/>
            <a:lstStyle/>
            <a:p>
              <a:pPr algn="l"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RNA secondary structure of the + </a:t>
              </a:r>
              <a:br/>
              <a:r>
                <a:t>strand of NL95 (part of the coat </a:t>
              </a:r>
              <a:br/>
              <a:r>
                <a:t>and read-through proteins)</a:t>
              </a:r>
            </a:p>
          </p:txBody>
        </p:sp>
      </p:grpSp>
      <p:sp>
        <p:nvSpPr>
          <p:cNvPr id="6" name="Shape 51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Nucleotides along stem regions pair to form doublets resulting in a strong correlation </a:t>
            </a:r>
            <a:br/>
            <a:r>
              <a:t>     in substitutions across sites</a:t>
            </a:r>
          </a:p>
        </p:txBody>
      </p:sp>
      <p:sp>
        <p:nvSpPr>
          <p:cNvPr id="7" name="Shape 51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8" name="Shape 51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DB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499"/>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2">
                                            <p:bg/>
                                          </p:spTgt>
                                        </p:tgtEl>
                                        <p:attrNameLst>
                                          <p:attrName>style.visibility</p:attrName>
                                        </p:attrNameLst>
                                      </p:cBhvr>
                                      <p:to>
                                        <p:strVal val="visible"/>
                                      </p:to>
                                    </p:set>
                                    <p:animEffect transition="in" filter="dissolve">
                                      <p:cBhvr>
                                        <p:cTn id="12" dur="500"/>
                                        <p:tgtEl>
                                          <p:spTgt spid="2">
                                            <p:bg/>
                                          </p:spTgt>
                                        </p:tgtEl>
                                      </p:cBhvr>
                                    </p:animEffect>
                                  </p:childTnLst>
                                </p:cTn>
                              </p:par>
                              <p:par>
                                <p:cTn id="13" presetID="9" presetClass="entr" presetSubtype="0" fill="hold" grpId="0" nodeType="withEffect">
                                  <p:stCondLst>
                                    <p:cond delay="0"/>
                                  </p:stCondLst>
                                  <p:iterate type="lt">
                                    <p:tmAbs val="0"/>
                                  </p:iterate>
                                  <p:childTnLst>
                                    <p:set>
                                      <p:cBhvr>
                                        <p:cTn id="14"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5" dur="5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val="nYDcXAMAAAAFAAAA/f///wEAAAAJAAAAAAAAAAAAAAAAAAAAAAAAAAoAAAD+////AQAAAAkAAAAAAAAAAAAAAAAAAAAAAAAADQAAAP////8BAAAACQAAAAAAAAAAAAAAAAAAAAAAAAA="/>
      </p:ext>
    </p:extLst>
  </p:timing>
</p:sld>
</file>

<file path=ppt/slides/slide30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3" name="Shape 51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4" name="Shape 51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1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4f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3" name="Shape 51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8//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4" name="Shape 51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1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6" name="Shape 51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0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3" name="Shape 51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4" name="Shape 51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x0g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1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6" name="Shape 51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
        <p:nvSpPr>
          <p:cNvPr id="7" name="Shape 51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0AAD49AACqDwAAECAAACYAAAAIAAAA//////////8="/>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5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BAR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true branch length was </a:t>
            </a:r>
            <a:endParaRPr>
              <a:solidFill>
                <a:srgbClr val="424242"/>
              </a:solidFill>
            </a:endParaRPr>
          </a:p>
        </p:txBody>
      </p:sp>
      <p:sp>
        <p:nvSpPr>
          <p:cNvPr id="4" name="Shape 5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xcAACgJAACOHAAAQAoAABAAAAAmAAAACAAAAP//////////"/>
              </a:ext>
            </a:extLst>
          </p:cNvPicPr>
          <p:nvPr/>
        </p:nvPicPr>
        <p:blipFill>
          <a:blip r:embed="rId2"/>
          <a:stretch>
            <a:fillRect/>
          </a:stretch>
        </p:blipFill>
        <p:spPr>
          <a:xfrm>
            <a:off x="3893185" y="1488440"/>
            <a:ext cx="748665" cy="177800"/>
          </a:xfrm>
          <a:prstGeom prst="rect">
            <a:avLst/>
          </a:prstGeom>
          <a:noFill/>
          <a:ln>
            <a:noFill/>
          </a:ln>
          <a:effectLst/>
        </p:spPr>
      </p:pic>
      <p:pic>
        <p:nvPicPr>
          <p:cNvPr id="6" name="Lecture_2_slides (dragged) 36.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DFC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g4AALANAADoLwAANyEAABAAAAAmAAAACAAAAP//////////"/>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7" name="Shape 5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8L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AoDQAAECAAACYAAAAIAAAA//////////8="/>
              </a:ext>
            </a:extLst>
          </p:cNvSpPr>
          <p:nvPr/>
        </p:nvSpPr>
        <p:spPr>
          <a:xfrm>
            <a:off x="990600" y="1778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4Fg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TEAAKULAADjMQAAiQwAABAAAAAmAAAACAAAAP//////////"/>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yaQ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KCMAANo6AABiJQAAECAAACYAAAAIAAAA//////////8="/>
              </a:ext>
            </a:extLst>
          </p:cNvSpPr>
          <p:nvPr/>
        </p:nvSpPr>
        <p:spPr>
          <a:xfrm>
            <a:off x="990600" y="5715000"/>
            <a:ext cx="8576310" cy="3619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For simulations starting in </a:t>
            </a:r>
            <a:r>
              <a:rPr>
                <a:latin typeface="Times New Roman" pitchFamily="1" charset="0"/>
                <a:ea typeface="Times New Roman" pitchFamily="1" charset="0"/>
                <a:cs typeface="Times New Roman" pitchFamily="1" charset="0"/>
              </a:rPr>
              <a:t>A</a:t>
            </a:r>
            <a:r>
              <a:t>, the average number of changes was    </a:t>
            </a:r>
            <a:r>
              <a:rPr>
                <a:latin typeface="Times New Roman" pitchFamily="1" charset="0"/>
                <a:ea typeface="Times New Roman" pitchFamily="1" charset="0"/>
                <a:cs typeface="Times New Roman" pitchFamily="1" charset="0"/>
              </a:rPr>
              <a:t>= </a:t>
            </a:r>
            <a:r>
              <a:t> 0.788</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y8AANMjAAB0MAAAtiQAABAAAAAmAAAACAAAAP//////////"/>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3" name="Shape 51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4" name="Shape 51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1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8AAPg9AAAAEgAAECAAACYAAAAIAAAA//////////8="/>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doublet model of Schöniger and von Haeseler (1994)</a:t>
            </a:r>
          </a:p>
        </p:txBody>
      </p:sp>
      <p:sp>
        <p:nvSpPr>
          <p:cNvPr id="6" name="Shape 51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qBEAAD49AACmEwAAECAAACYAAAAIAAAA//////////8="/>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7" name="Shape 51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8" name="Shape 51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j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
        <p:nvSpPr>
          <p:cNvPr id="9" name="Shape 51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0AAD49AACqDwAAECAAACYAAAAIAAAA//////////8="/>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1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3" name="Shape 51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5/x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4" name="Shape 517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1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qBEAAD49AACmEwAAECAAACYAAAAIAAAA//////////8="/>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1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BMAAD49AAA3FQAAECAAACYAAAAIAAAA//////////8="/>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doublets</a:t>
            </a:r>
          </a:p>
        </p:txBody>
      </p:sp>
      <p:sp>
        <p:nvSpPr>
          <p:cNvPr id="7" name="Shape 51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8" name="Shape 51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ZR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
        <p:nvSpPr>
          <p:cNvPr id="9" name="Shape 51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9c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0AAD49AACqDwAAECAAACYAAAAIAAAA//////////8="/>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thus, doublet conversion occurs through a rare, intermediate doublet state</a:t>
            </a:r>
          </a:p>
        </p:txBody>
      </p:sp>
      <p:sp>
        <p:nvSpPr>
          <p:cNvPr id="10" name="Shape 51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g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8AAPg9AAAAEgAAECAAACYAAAAIAAAA//////////8="/>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doublet model of Schöniger and von Haeseler (1994)</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190"/>
          <p:cNvGrpSpPr>
            <a:extLst>
              <a:ext uri="smNativeData">
                <pr:smNativeData xmlns:pr="smNativeData" val="SMDATA_7_nYDcXBMAAAAlAAAAAQAAAA8BAAAAkAAAAEgAAACQAAAASAAAAAAAAAAAAAAAAAAAABcAAAAUAAAAAAAAAAAAAAD/fwAA/38AAAAAAAAJAAAABAAAAAnv/8gMAAAAEAAAAAAAAAAAAAAAA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xMAAHAXAABmIQAA2R4AAAAAAAAmAAAACAAAAP//////////"/>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188"/>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n9/fwDc3uADzMzMAMDA/wB/f38AAAAAAAAAAAAAAAAAAAAAAAAAAAAhAAAAGAAAABQAAADEHwAArBgAAN0mAADPGQAAAAAAACYAAAAIAAAA//////////8="/>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518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sACQAMAAAAEAAAAAAAAAAAAAAAAAAAAAAAAAAeAAAAaAAAAAAAAAAAAAAAAAAAAAAAAAAAAAAAECcAABAnAAAAAAAAAAAAAAAAAAAAAAAAAAAAAAAAAAAAAAAAAAAAABQAAAAAAAAAwMD/AAAAAABkAAAAMgAAAAAAAABkAAAAAAAAAH9/fwAKAAAAHwAAAFQAAAD///8A////AQAAAAAAAAAAAAAAAAAAAAAAAAAAAAAAAAAAAAAAAAAAAAAAAn9/fwDc3uADzMzMAMDA/wB/f38AAAAAAAAAAAAAAAAAAAAAAAAAAAAhAAAAGAAAABQAAABIHQAAbh0AAGEkAACQHgAAAAAAACYAAAAIAAAA//////////8="/>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sp>
        <p:nvSpPr>
          <p:cNvPr id="6" name="Shape 51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7" name="Shape 51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8" name="Shape 51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D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9" name="Shape 51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hSD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qBEAAD49AACmEwAAECAAACYAAAAIAAAA//////////8="/>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10" name="Shape 51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srKy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BMAAD49AAA3FQAAECAAACYAAAAIAAAA//////////8="/>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doublets</a:t>
            </a:r>
          </a:p>
        </p:txBody>
      </p:sp>
      <p:sp>
        <p:nvSpPr>
          <p:cNvPr id="11" name="Shape 51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wk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BQAAD49AADeFgAAECAAACYAAAAIAAAA//////////8="/>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16000">
                <a:latin typeface="Times New Roman" pitchFamily="1" charset="0"/>
                <a:ea typeface="Times New Roman" pitchFamily="1" charset="0"/>
                <a:cs typeface="Times New Roman" pitchFamily="1" charset="0"/>
              </a:rPr>
              <a:t>ij</a:t>
            </a:r>
            <a:r>
              <a:t> is the minimum number nucleotide substitutions to convert doublet </a:t>
            </a:r>
            <a:r>
              <a:rPr i="1">
                <a:latin typeface="Times New Roman" pitchFamily="1" charset="0"/>
                <a:ea typeface="Times New Roman" pitchFamily="1" charset="0"/>
                <a:cs typeface="Times New Roman" pitchFamily="1" charset="0"/>
              </a:rPr>
              <a:t>i</a:t>
            </a:r>
            <a:r>
              <a:t> to </a:t>
            </a:r>
            <a:r>
              <a:rPr i="1">
                <a:latin typeface="Times New Roman" pitchFamily="1" charset="0"/>
                <a:ea typeface="Times New Roman" pitchFamily="1" charset="0"/>
                <a:cs typeface="Times New Roman" pitchFamily="1" charset="0"/>
              </a:rPr>
              <a:t>j</a:t>
            </a:r>
            <a:r>
              <a:t> </a:t>
            </a:r>
          </a:p>
        </p:txBody>
      </p:sp>
      <p:sp>
        <p:nvSpPr>
          <p:cNvPr id="12" name="Shape 51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aEh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13" name="Shape 51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7xz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
        <p:nvSpPr>
          <p:cNvPr id="14" name="Shape 51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CK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0AAD49AACqDwAAECAAACYAAAAIAAAA//////////8="/>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thus, doublet conversion occurs through a rare, intermediate doublet state</a:t>
            </a:r>
          </a:p>
        </p:txBody>
      </p:sp>
      <p:sp>
        <p:nvSpPr>
          <p:cNvPr id="15" name="Shape 52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zdK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8AAPg9AAAAEgAAECAAACYAAAAIAAAA//////////8="/>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doublet model of Schöniger and von Haeseler (1994)</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205"/>
          <p:cNvGrpSpPr>
            <a:extLst>
              <a:ext uri="smNativeData">
                <pr:smNativeData xmlns:pr="smNativeData" val="SMDATA_7_nYDcXBMAAAAlAAAAAQAAAA8BAAAAkAAAAEgAAACQAAAASAAAAAAAAAAAAAAAAAAAABcAAAAUAAAAAAAAAAAAAAD/fwAA/38AAAAAAAAJAAAABAAAACgBAAAMAAAAEAAAAAAAAAAAAAAAA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xMAAHAXAABmIQAA2R4AAAAAAAAmAAAACAAAAP//////////"/>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203"/>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gTmUMAAAAEAAAAAAAAAAAAAAAAAAAAAAAAAAeAAAAaAAAAAAAAAAAAAAAAAAAAAAAAAAAAAAAECcAABAnAAAAAAAAAAAAAAAAAAAAAAAAAAAAAAAAAAAAAAAAAAAAABQAAAAAAAAAwMD/AAAAAABkAAAAMgAAAAAAAABkAAAAAAAAAH9/fwAKAAAAHwAAAFQAAAD///8A////AQAAAAAAAAAAAAAAAAAAAAAAAAAAAAAAAAAAAAAAAAAAAAAAAn9/fwDc3uADzMzMAMDA/wB/f38AAAAAAAAAAAAAAAAAAAAAAAAAAAAhAAAAGAAAABQAAADEHwAArBgAAN0mAADPGQAAAAAAACYAAAAIAAAA//////////8="/>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5204"/>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RCfSIMAAAAEAAAAAAAAAAAAAAAAAAAAAAAAAAeAAAAaAAAAAAAAAAAAAAAAAAAAAAAAAAAAAAAECcAABAnAAAAAAAAAAAAAAAAAAAAAAAAAAAAAAAAAAAAAAAAAAAAABQAAAAAAAAAwMD/AAAAAABkAAAAMgAAAAAAAABkAAAAAAAAAH9/fwAKAAAAHwAAAFQAAAD///8A////AQAAAAAAAAAAAAAAAAAAAAAAAAAAAAAAAAAAAAAAAAAAAAAAAn9/fwDc3uADzMzMAMDA/wB/f38AAAAAAAAAAAAAAAAAAAAAAAAAAAAhAAAAGAAAABQAAABIHQAAbh0AAGEkAACQHgAAAAAAACYAAAAIAAAA//////////8="/>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sp>
        <p:nvSpPr>
          <p:cNvPr id="6" name="Shape 52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DkCgAAECAAACYAAAAIAAAA//////////8="/>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Models conversions between all possible doublets as a two-step process</a:t>
            </a:r>
          </a:p>
        </p:txBody>
      </p:sp>
      <p:sp>
        <p:nvSpPr>
          <p:cNvPr id="7" name="Shape 52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Doublet model for RNA stem regions</a:t>
            </a:r>
          </a:p>
        </p:txBody>
      </p:sp>
      <p:sp>
        <p:nvSpPr>
          <p:cNvPr id="8" name="Shape 52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jZ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9" name="Shape 52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IH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qBEAAD49AACmEwAAECAAACYAAAAIAAAA//////////8="/>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10" name="Shape 52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E3NT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BMAAD49AAA3FQAAECAAACYAAAAIAAAA//////////8="/>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doublets</a:t>
            </a:r>
          </a:p>
        </p:txBody>
      </p:sp>
      <p:sp>
        <p:nvSpPr>
          <p:cNvPr id="11" name="Shape 52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BQAAD49AADeFgAAECAAACYAAAAIAAAA//////////8="/>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16000">
                <a:latin typeface="Times New Roman" pitchFamily="1" charset="0"/>
                <a:ea typeface="Times New Roman" pitchFamily="1" charset="0"/>
                <a:cs typeface="Times New Roman" pitchFamily="1" charset="0"/>
              </a:rPr>
              <a:t>ij</a:t>
            </a:r>
            <a:r>
              <a:t> is the minimum number nucleotide substitutions to convert doublet </a:t>
            </a:r>
            <a:r>
              <a:rPr i="1">
                <a:latin typeface="Times New Roman" pitchFamily="1" charset="0"/>
                <a:ea typeface="Times New Roman" pitchFamily="1" charset="0"/>
                <a:cs typeface="Times New Roman" pitchFamily="1" charset="0"/>
              </a:rPr>
              <a:t>i</a:t>
            </a:r>
            <a:r>
              <a:t> to </a:t>
            </a:r>
            <a:r>
              <a:rPr i="1">
                <a:latin typeface="Times New Roman" pitchFamily="1" charset="0"/>
                <a:ea typeface="Times New Roman" pitchFamily="1" charset="0"/>
                <a:cs typeface="Times New Roman" pitchFamily="1" charset="0"/>
              </a:rPr>
              <a:t>j</a:t>
            </a:r>
            <a:r>
              <a:t> </a:t>
            </a:r>
          </a:p>
        </p:txBody>
      </p:sp>
      <p:sp>
        <p:nvSpPr>
          <p:cNvPr id="12" name="Shape 52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SCEAAD49AABHIwAAECAAACYAAAAIAAAA//////////8="/>
              </a:ext>
            </a:extLst>
          </p:cNvSpPr>
          <p:nvPr/>
        </p:nvSpPr>
        <p:spPr>
          <a:xfrm>
            <a:off x="1003300" y="5410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diagonal elements of the instantaneous-rate matrix where </a:t>
            </a:r>
            <a:r>
              <a:rPr i="1">
                <a:latin typeface="Times New Roman" pitchFamily="1" charset="0"/>
                <a:ea typeface="Times New Roman" pitchFamily="1" charset="0"/>
                <a:cs typeface="Times New Roman" pitchFamily="1" charset="0"/>
              </a:rPr>
              <a:t>i</a:t>
            </a:r>
            <a:r>
              <a:t> </a:t>
            </a:r>
            <a:r>
              <a:rPr i="1">
                <a:latin typeface="Times New Roman" pitchFamily="1" charset="0"/>
                <a:ea typeface="Times New Roman" pitchFamily="1" charset="0"/>
                <a:cs typeface="Times New Roman" pitchFamily="1" charset="0"/>
              </a:rPr>
              <a:t>=</a:t>
            </a:r>
            <a:r>
              <a:t> </a:t>
            </a:r>
            <a:r>
              <a:rPr i="1">
                <a:latin typeface="Times New Roman" pitchFamily="1" charset="0"/>
                <a:ea typeface="Times New Roman" pitchFamily="1" charset="0"/>
                <a:cs typeface="Times New Roman" pitchFamily="1" charset="0"/>
              </a:rPr>
              <a:t>j</a:t>
            </a:r>
            <a:r>
              <a:t> are determined as usual</a:t>
            </a:r>
          </a:p>
        </p:txBody>
      </p:sp>
      <p:sp>
        <p:nvSpPr>
          <p:cNvPr id="13" name="Shape 52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ePa4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oAAD49AACoDAAAECAAACYAAAAIAAAA//////////8="/>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one nucleotide is substituted according to a standard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
        <p:nvSpPr>
          <p:cNvPr id="14" name="Shape 52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2v1a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JAwAAD49AAAhDgAAECAAACYAAAAIAAAA//////////8="/>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the paired nucleotide is then substituted according to the same model</a:t>
            </a:r>
          </a:p>
        </p:txBody>
      </p:sp>
      <p:sp>
        <p:nvSpPr>
          <p:cNvPr id="15" name="Shape 52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Xhd2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0AAD49AACqDwAAECAAACYAAAAIAAAA//////////8="/>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thus, doublet conversion occurs through a rare, intermediate doublet state</a:t>
            </a:r>
          </a:p>
        </p:txBody>
      </p:sp>
      <p:sp>
        <p:nvSpPr>
          <p:cNvPr id="16" name="Shape 52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KEQZ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8AAPg9AAAAEgAAECAAACYAAAAIAAAA//////////8="/>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doublet model of Schöniger and von Haeseler (1994)</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34645"/>
                  </a:ext>
                </a:extLst>
              </a:tr>
              <a:tr h="36322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63220"/>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bl>
          </a:graphicData>
        </a:graphic>
      </p:graphicFrame>
      <p:graphicFrame>
        <p:nvGraphicFramePr>
          <p:cNvPr id="3" name=""/>
          <p:cNvGraphicFramePr>
            <a:graphicFrameLocks noGrp="1"/>
          </p:cNvGraphicFramePr>
          <p:nvPr/>
        </p:nvGraphicFramePr>
        <p:xfrm>
          <a:off x="4995545" y="2171700"/>
          <a:ext cx="4089400" cy="4445000"/>
        </p:xfrm>
        <a:graphic>
          <a:graphicData uri="http://schemas.openxmlformats.org/drawingml/2006/table">
            <a:tbl>
              <a:tblPr>
                <a:noFill/>
              </a:tblPr>
              <a:tblGrid>
                <a:gridCol w="1363345"/>
                <a:gridCol w="1363345"/>
                <a:gridCol w="1363345"/>
              </a:tblGrid>
              <a:tr h="148145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81455"/>
                  </a:ext>
                </a:extLst>
              </a:tr>
              <a:tr h="148145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81455"/>
                  </a:ext>
                </a:extLst>
              </a:tr>
              <a:tr h="148145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81455"/>
                  </a:ext>
                </a:extLst>
              </a:tr>
            </a:tbl>
          </a:graphicData>
        </a:graphic>
      </p:graphicFrame>
      <p:sp>
        <p:nvSpPr>
          <p:cNvPr id="4" name="Shape 5220"/>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GAiAABJLQAAECAAACYAAAAIAAAA//////////8="/>
              </a:ext>
            </a:extLst>
          </p:cNvSpPr>
          <p:nvPr/>
        </p:nvSpPr>
        <p:spPr>
          <a:xfrm>
            <a:off x="633095" y="7009130"/>
            <a:ext cx="4954905" cy="352425"/>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There are </a:t>
            </a:r>
            <a:r>
              <a:rPr>
                <a:latin typeface="Times New Roman" pitchFamily="1" charset="0"/>
                <a:ea typeface="Times New Roman" pitchFamily="1" charset="0"/>
                <a:cs typeface="Times New Roman" pitchFamily="1" charset="0"/>
              </a:rPr>
              <a:t>4</a:t>
            </a:r>
            <a:r>
              <a:rPr baseline="30000">
                <a:latin typeface="Times New Roman" pitchFamily="1" charset="0"/>
                <a:ea typeface="Times New Roman" pitchFamily="1" charset="0"/>
                <a:cs typeface="Times New Roman" pitchFamily="1" charset="0"/>
              </a:rPr>
              <a:t>2</a:t>
            </a:r>
            <a:r>
              <a:rPr>
                <a:latin typeface="Times New Roman" pitchFamily="1" charset="0"/>
                <a:ea typeface="Times New Roman" pitchFamily="1" charset="0"/>
                <a:cs typeface="Times New Roman" pitchFamily="1" charset="0"/>
              </a:rPr>
              <a:t>  = 16</a:t>
            </a:r>
            <a:r>
              <a:t> unique doublets.</a:t>
            </a:r>
          </a:p>
        </p:txBody>
      </p:sp>
      <p:sp>
        <p:nvSpPr>
          <p:cNvPr id="5" name="Shape 52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34645"/>
                  </a:ext>
                </a:extLst>
              </a:tr>
              <a:tr h="36322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63220"/>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2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BILQAAECAAACYAAAAIAAAA//////////8="/>
              </a:ext>
            </a:extLst>
          </p:cNvSpPr>
          <p:nvPr/>
        </p:nvSpPr>
        <p:spPr>
          <a:xfrm>
            <a:off x="633095" y="7009130"/>
            <a:ext cx="9691370"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Values of diagonal elements are equal to the negative sum of the elements in the corresponding row.</a:t>
            </a:r>
          </a:p>
        </p:txBody>
      </p:sp>
      <p:sp>
        <p:nvSpPr>
          <p:cNvPr id="4" name="Shape 52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34645"/>
                  </a:ext>
                </a:extLst>
              </a:tr>
              <a:tr h="36322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63220"/>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cq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229"/>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BILQAAECAAACYAAAAIAAAA//////////8="/>
              </a:ext>
            </a:extLst>
          </p:cNvSpPr>
          <p:nvPr/>
        </p:nvSpPr>
        <p:spPr>
          <a:xfrm>
            <a:off x="633095" y="7009130"/>
            <a:ext cx="9691370"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instantaneous rate for any conversion that requires more than one nucleotide substitution is zero.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3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YAaQ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CZBgAAAQgAAJwTAACUEAAAEAAAACYAAAAIAAAA//////////8="/>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8+P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3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S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CZBgAAAQgAAJwTAACUEAAAEAAAACYAAAAIAAAA//////////8="/>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FzA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39"/>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4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SQxg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CZBgAAAQgAAJwTAACUEAAAEAAAACYAAAAIAAAA//////////8="/>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DSQx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4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5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true branch length was </a:t>
            </a:r>
            <a:endParaRPr>
              <a:solidFill>
                <a:srgbClr val="424242"/>
              </a:solidFill>
            </a:endParaRPr>
          </a:p>
        </p:txBody>
      </p:sp>
      <p:sp>
        <p:nvSpPr>
          <p:cNvPr id="4" name="Shape 5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wujA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4AAIENAAAQMAAAXyEAABAAAAAmAAAACAAAAP//////////"/>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AO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xcAACgJAACOHAAAQAoAABAAAAAmAAAACAAAAP//////////"/>
              </a:ext>
            </a:extLst>
          </p:cNvPicPr>
          <p:nvPr/>
        </p:nvPicPr>
        <p:blipFill>
          <a:blip r:embed="rId3"/>
          <a:stretch>
            <a:fillRect/>
          </a:stretch>
        </p:blipFill>
        <p:spPr>
          <a:xfrm>
            <a:off x="3893185" y="1488440"/>
            <a:ext cx="748665" cy="177800"/>
          </a:xfrm>
          <a:prstGeom prst="rect">
            <a:avLst/>
          </a:prstGeom>
          <a:noFill/>
          <a:ln>
            <a:noFill/>
          </a:ln>
          <a:effectLst/>
        </p:spPr>
      </p:pic>
      <p:pic>
        <p:nvPicPr>
          <p:cNvPr id="7" name="Lecture_2_slides (dragged) 37.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twUAAL4IAABDDAAABg4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4AAKgNAAAZMAAANyEAABAAAAAmAAAACAAAAP//////////"/>
              </a:ext>
            </a:extLst>
          </p:cNvPicPr>
          <p:nvPr/>
        </p:nvPicPr>
        <p:blipFill>
          <a:blip r:embed="rId4"/>
          <a:srcRect l="14630" t="22380" r="31390" b="35900"/>
          <a:stretch>
            <a:fillRect/>
          </a:stretch>
        </p:blipFill>
        <p:spPr>
          <a:xfrm>
            <a:off x="2334260" y="2219960"/>
            <a:ext cx="5484495" cy="3179445"/>
          </a:xfrm>
          <a:prstGeom prst="rect">
            <a:avLst/>
          </a:prstGeom>
          <a:noFill/>
          <a:ln>
            <a:noFill/>
          </a:ln>
          <a:effectLst/>
        </p:spPr>
      </p:pic>
      <p:sp>
        <p:nvSpPr>
          <p:cNvPr id="8" name="Shape 5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AoDQAAECAAACYAAAAIAAAA//////////8="/>
              </a:ext>
            </a:extLst>
          </p:cNvSpPr>
          <p:nvPr/>
        </p:nvSpPr>
        <p:spPr>
          <a:xfrm>
            <a:off x="990600" y="1778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We compute the average number of changes for each starting state,</a:t>
            </a: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TEAAKULAADjMQAAiQwAABAAAAAmAAAACAAAAP//////////"/>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KCMAANo6AABiJQAAECAAACYAAAAIAAAA//////////8="/>
              </a:ext>
            </a:extLst>
          </p:cNvSpPr>
          <p:nvPr/>
        </p:nvSpPr>
        <p:spPr>
          <a:xfrm>
            <a:off x="990600" y="5715000"/>
            <a:ext cx="8576310" cy="3619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For simulations starting in </a:t>
            </a:r>
            <a:r>
              <a:rPr>
                <a:latin typeface="Times New Roman" pitchFamily="1" charset="0"/>
                <a:ea typeface="Times New Roman" pitchFamily="1" charset="0"/>
                <a:cs typeface="Times New Roman" pitchFamily="1" charset="0"/>
              </a:rPr>
              <a:t>C</a:t>
            </a:r>
            <a:r>
              <a:t>, the average number of changes was    </a:t>
            </a:r>
            <a:r>
              <a:rPr>
                <a:latin typeface="Times New Roman" pitchFamily="1" charset="0"/>
                <a:ea typeface="Times New Roman" pitchFamily="1" charset="0"/>
                <a:cs typeface="Times New Roman" pitchFamily="1" charset="0"/>
              </a:rPr>
              <a:t>= </a:t>
            </a:r>
            <a:r>
              <a:t> 0.541</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y8AANMjAAB0MAAAtiQAABAAAAAmAAAACAAAAP//////////"/>
              </a:ext>
            </a:extLst>
          </p:cNvPicPr>
          <p:nvPr/>
        </p:nvPicPr>
        <p:blipFill>
          <a:blip r:embed="rId5"/>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CZBgAAAQgAAJwTAACUEAAAEAAAACYAAAAIAAAA//////////8="/>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49"/>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SQx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5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ClEwAAAQgAAOEWAAASCgAAEAAAACYAAAAIAAAA//////////8="/>
              </a:ext>
            </a:extLst>
          </p:cNvSpPr>
          <p:nvPr/>
        </p:nvSpPr>
        <p:spPr>
          <a:xfrm>
            <a:off x="3193415" y="13011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5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ABFwAAMQoAAD0aAABCDAAAEAAAACYAAAAIAAAA//////////8="/>
              </a:ext>
            </a:extLst>
          </p:cNvSpPr>
          <p:nvPr/>
        </p:nvSpPr>
        <p:spPr>
          <a:xfrm>
            <a:off x="3739515" y="16567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59"/>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0F9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CU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348615"/>
                  </a:ext>
                </a:extLst>
              </a:tr>
              <a:tr h="33464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GU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34645"/>
                  </a:ext>
                </a:extLst>
              </a:tr>
              <a:tr h="36258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6258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348615"/>
                  </a:ext>
                </a:extLst>
              </a:tr>
              <a:tr h="348615">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UU</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348615"/>
                  </a:ext>
                </a:extLst>
              </a:tr>
            </a:tbl>
          </a:graphicData>
        </a:graphic>
      </p:graphicFrame>
      <p:sp>
        <p:nvSpPr>
          <p:cNvPr id="3" name="Shape 526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BDP/AH9/fwAAAAAAy8vLAMDA/wB/f38AAAAAAAAAAAAAAAAAAAAAAAAAAAAhAAAAGAAAABQAAAA1GgAATQwAAHEdAABeDgAAEAAAACYAAAAIAAAA//////////8="/>
              </a:ext>
            </a:extLst>
          </p:cNvSpPr>
          <p:nvPr/>
        </p:nvSpPr>
        <p:spPr>
          <a:xfrm>
            <a:off x="4260215" y="19996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2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5" name="Shape 526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HisAAIM/AADOLgAAECAAACYAAAAIAAAA//////////8="/>
              </a:ext>
            </a:extLst>
          </p:cNvSpPr>
          <p:nvPr/>
        </p:nvSpPr>
        <p:spPr>
          <a:xfrm>
            <a:off x="633095" y="7009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Instantaneous rates for conversions involving a single nucleotide substitution are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2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Cf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267"/>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1BIAAMoFAAAsFQAAEAAAACYAAAAIAAAA//////////8="/>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52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5" name="Shape 52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6" name="Shape 52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7" name="Shape 52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8" name="Shape 52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9" name="Shape 52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keV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10" name="Shape 52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1" name="Shape 52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2" name="Shape 52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3" name="Shape 52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zej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4" name="Shape 52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vc2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5" name="Shape 52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wa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6" name="Shape 52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7" name="Shape 52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G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8" name="Shape 52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bl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2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vEQ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2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jzg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2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MDe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2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2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2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2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2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2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2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2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2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2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Ofh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3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FzA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3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3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C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8" name="Shape 5304"/>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ZBQAAMoFAAC8FgAAEAAAACYAAAAIAAAA//////////8="/>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BMAAKAKAACcKgAA4C4AABAAAAAmAAAACAAAAP//////////"/>
              </a:ext>
            </a:extLst>
          </p:cNvPicPr>
          <p:nvPr/>
        </p:nvPicPr>
        <p:blipFill>
          <a:blip r:embed="rId2"/>
          <a:stretch>
            <a:fillRect/>
          </a:stretch>
        </p:blipFill>
        <p:spPr>
          <a:xfrm>
            <a:off x="3233420" y="1727200"/>
            <a:ext cx="3693160" cy="5892800"/>
          </a:xfrm>
          <a:prstGeom prst="rect">
            <a:avLst/>
          </a:prstGeom>
          <a:noFill/>
          <a:ln>
            <a:noFill/>
          </a:ln>
          <a:effectLst>
            <a:outerShdw blurRad="63500" dist="63760" dir="2700000">
              <a:srgbClr val="000000">
                <a:alpha val="4000"/>
              </a:srgbClr>
            </a:outerShdw>
          </a:effectLst>
        </p:spPr>
      </p:pic>
      <p:sp>
        <p:nvSpPr>
          <p:cNvPr id="3" name="Shape 53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3chu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Pg9AACUDAAAECAAACYAAAAIAAAA//////////8="/>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Nucleotides sequences of protein-coding genes violate the assumption of site </a:t>
            </a:r>
            <a:br/>
            <a:r>
              <a:t>     independence.</a:t>
            </a:r>
          </a:p>
        </p:txBody>
      </p:sp>
      <p:sp>
        <p:nvSpPr>
          <p:cNvPr id="4" name="Shape 53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RlRP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5" name="Shape 53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JmR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3" name="Shape 53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GE5AACUDAAAECAAACYAAAAIAAAA//////////8="/>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Nucleotides sequences of protein-coding genes violate the assumption of site </a:t>
            </a:r>
            <a:br/>
            <a:r>
              <a:t>     independence.</a:t>
            </a:r>
          </a:p>
        </p:txBody>
      </p:sp>
      <p:sp>
        <p:nvSpPr>
          <p:cNvPr id="4" name="Shape 53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BnZR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3" name="Shape 53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GE5AACUDAAAECAAACYAAAAIAAAA//////////8="/>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Nucleotides sequences of protein-coding genes violate the assumption of site </a:t>
            </a:r>
            <a:br/>
            <a:r>
              <a:t>     independence.</a:t>
            </a:r>
          </a:p>
        </p:txBody>
      </p:sp>
      <p:sp>
        <p:nvSpPr>
          <p:cNvPr id="4" name="Shape 53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5" name="Shape 53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AwAAGE5AAB8EAAAECAAACYAAAAIAAAA//////////8="/>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Failure to accommodate this interdependence process may bias estimates of </a:t>
            </a:r>
            <a:br/>
            <a:r>
              <a:t>     phylogeny.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2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3" name="Shape 53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rAgAAGE5AACUDAAAECAAACYAAAAIAAAA//////////8="/>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Nucleotides sequences of protein-coding genes violate the assumption of site </a:t>
            </a:r>
            <a:br/>
            <a:r>
              <a:t>     independence.</a:t>
            </a:r>
          </a:p>
        </p:txBody>
      </p:sp>
      <p:sp>
        <p:nvSpPr>
          <p:cNvPr id="4" name="Shape 53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5" name="Shape 53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lAwAAGE5AAB8EAAAECAAACYAAAAIAAAA//////////8="/>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Failure to accommodate this interdependence process may bias estimates of </a:t>
            </a:r>
            <a:br/>
            <a:r>
              <a:t>     phylogeny.</a:t>
            </a:r>
          </a:p>
        </p:txBody>
      </p:sp>
      <p:sp>
        <p:nvSpPr>
          <p:cNvPr id="6" name="Shape 53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BAAAGE5AAB4FAAAECAAACYAAAAIAAAA//////////8="/>
              </a:ext>
            </a:extLst>
          </p:cNvSpPr>
          <p:nvPr/>
        </p:nvSpPr>
        <p:spPr>
          <a:xfrm>
            <a:off x="1003300" y="26924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Codon models explicitly accommodate the interdependence among nucleotide </a:t>
            </a:r>
            <a:br/>
            <a:r>
              <a:t>     sites by modeling the process of molecular evolution at the codon level.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5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true branch length was </a:t>
            </a:r>
            <a:endParaRPr>
              <a:solidFill>
                <a:srgbClr val="424242"/>
              </a:solidFill>
            </a:endParaRPr>
          </a:p>
        </p:txBody>
      </p:sp>
      <p:sp>
        <p:nvSpPr>
          <p:cNvPr id="4" name="Shape 5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DoiF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9XYu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4AAIENAAAQMAAAXyEAABAAAAAmAAAACAAAAP//////////"/>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eQRtu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xcAACgJAACOHAAAQAoAABAAAAAmAAAACAAAAP//////////"/>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JtwG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AoDQAAECAAACYAAAAIAAAA//////////8="/>
              </a:ext>
            </a:extLst>
          </p:cNvSpPr>
          <p:nvPr/>
        </p:nvSpPr>
        <p:spPr>
          <a:xfrm>
            <a:off x="990600" y="1778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We compute the average number of changes for each starting state,</a:t>
            </a:r>
          </a:p>
        </p:txBody>
      </p:sp>
      <p:pic>
        <p:nvPicPr>
          <p:cNvPr id="8" name="Lecture_2_slides (dragged) 38.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oAUAALcIAABgDAAA+A0AAAAAAABkAAAAZAAAAAAAAAAjAAAABAAAAGQAAAAXAAAAFAAAAAAAAAAAAAAA/38AAP9/AAAAAAAACQAAAAQAAAAJ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4AAKMNAADqLwAASiEAABAAAAAmAAAACAAAAP//////////"/>
              </a:ext>
            </a:extLst>
          </p:cNvPicPr>
          <p:nvPr/>
        </p:nvPicPr>
        <p:blipFill>
          <a:blip r:embed="rId4"/>
          <a:srcRect l="14400" t="22310" r="31680" b="35760"/>
          <a:stretch>
            <a:fillRect/>
          </a:stretch>
        </p:blipFill>
        <p:spPr>
          <a:xfrm>
            <a:off x="2311400" y="2216785"/>
            <a:ext cx="5477510" cy="319468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GI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TEAAKULAADjMQAAiQwAABAAAAAmAAAACAAAAP//////////"/>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gAi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KCMAANo6AABiJQAAECAAACYAAAAIAAAA//////////8="/>
              </a:ext>
            </a:extLst>
          </p:cNvSpPr>
          <p:nvPr/>
        </p:nvSpPr>
        <p:spPr>
          <a:xfrm>
            <a:off x="990600" y="5715000"/>
            <a:ext cx="8576310" cy="3619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For simulations starting in </a:t>
            </a:r>
            <a:r>
              <a:rPr>
                <a:latin typeface="Times New Roman" pitchFamily="1" charset="0"/>
                <a:ea typeface="Times New Roman" pitchFamily="1" charset="0"/>
                <a:cs typeface="Times New Roman" pitchFamily="1" charset="0"/>
              </a:rPr>
              <a:t>G</a:t>
            </a:r>
            <a:r>
              <a:t>, the average number of changes was    </a:t>
            </a:r>
            <a:r>
              <a:rPr>
                <a:latin typeface="Times New Roman" pitchFamily="1" charset="0"/>
                <a:ea typeface="Times New Roman" pitchFamily="1" charset="0"/>
                <a:cs typeface="Times New Roman" pitchFamily="1" charset="0"/>
              </a:rPr>
              <a:t>= </a:t>
            </a:r>
            <a:r>
              <a:t> 0.352</a:t>
            </a: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E8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y8AANMjAACIMAAAtiQAABAAAAAmAAAACAAAAP//////////"/>
              </a:ext>
            </a:extLst>
          </p:cNvPicPr>
          <p:nvPr/>
        </p:nvPicPr>
        <p:blipFill>
          <a:blip r:embed="rId5"/>
          <a:stretch>
            <a:fillRect/>
          </a:stretch>
        </p:blipFill>
        <p:spPr>
          <a:xfrm>
            <a:off x="7756525" y="5823585"/>
            <a:ext cx="132715" cy="1441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Pg9AAD4CgAAECAAACYAAAAIAAAA//////////8="/>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 change between two codons is modeled as a one-at-a-time nt substitution process:</a:t>
            </a:r>
          </a:p>
        </p:txBody>
      </p:sp>
      <p:sp>
        <p:nvSpPr>
          <p:cNvPr id="5" name="Shape 53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nucleotide substitution is modeled according to a standard 4-by-4 instantaneous-rate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J7Qz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uDgAAECAAACYAAAAIAAAA//////////8="/>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some nucleotide substitutions are synonymous, others lead to amino acid replacements</a:t>
            </a:r>
          </a:p>
        </p:txBody>
      </p:sp>
      <p:sp>
        <p:nvSpPr>
          <p:cNvPr id="6" name="Shape 53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2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Pg9AAD4CgAAECAAACYAAAAIAAAA//////////8="/>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QxMD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uDgAAECAAACYAAAAIAAAA//////////8="/>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some nucleotide substitutions are synonymous, others lead to amino acid replacements</a:t>
            </a:r>
          </a:p>
        </p:txBody>
      </p:sp>
      <p:sp>
        <p:nvSpPr>
          <p:cNvPr id="6" name="Shape 53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tZ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C+DwAAECAAACYAAAAIAAAA//////////8="/>
              </a:ext>
            </a:extLst>
          </p:cNvSpPr>
          <p:nvPr/>
        </p:nvSpPr>
        <p:spPr>
          <a:xfrm>
            <a:off x="1003300" y="2235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non-synonymous nucleotide substitutions may be subject to selection</a:t>
            </a:r>
          </a:p>
        </p:txBody>
      </p:sp>
      <p:sp>
        <p:nvSpPr>
          <p:cNvPr id="7" name="Shape 53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w+P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Pg9AAD4CgAAECAAACYAAAAIAAAA//////////8="/>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3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WiqZ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rIs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F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3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
        <p:nvSpPr>
          <p:cNvPr id="7" name="Shape 53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codon </a:t>
            </a:r>
            <a:r>
              <a:rPr i="1">
                <a:latin typeface="Times New Roman" pitchFamily="1" charset="0"/>
                <a:ea typeface="Times New Roman" pitchFamily="1" charset="0"/>
                <a:cs typeface="Times New Roman" pitchFamily="1" charset="0"/>
              </a:rPr>
              <a:t>i</a:t>
            </a:r>
            <a:r>
              <a:t> to codon </a:t>
            </a:r>
            <a:r>
              <a:rPr i="1">
                <a:latin typeface="Times New Roman" pitchFamily="1" charset="0"/>
                <a:ea typeface="Times New Roman" pitchFamily="1" charset="0"/>
                <a:cs typeface="Times New Roman" pitchFamily="1" charset="0"/>
              </a:rPr>
              <a:t>j</a:t>
            </a:r>
            <a:r>
              <a:t>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jj9k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2C3/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3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
        <p:nvSpPr>
          <p:cNvPr id="7" name="Shape 53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AAB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codon </a:t>
            </a:r>
            <a:r>
              <a:rPr i="1">
                <a:latin typeface="Times New Roman" pitchFamily="1" charset="0"/>
                <a:ea typeface="Times New Roman" pitchFamily="1" charset="0"/>
                <a:cs typeface="Times New Roman" pitchFamily="1" charset="0"/>
              </a:rPr>
              <a:t>i</a:t>
            </a:r>
            <a:r>
              <a:t> to codon </a:t>
            </a:r>
            <a:r>
              <a:rPr i="1">
                <a:latin typeface="Times New Roman" pitchFamily="1" charset="0"/>
                <a:ea typeface="Times New Roman" pitchFamily="1" charset="0"/>
                <a:cs typeface="Times New Roman" pitchFamily="1" charset="0"/>
              </a:rPr>
              <a:t>j</a:t>
            </a:r>
            <a:r>
              <a:t> </a:t>
            </a:r>
          </a:p>
        </p:txBody>
      </p:sp>
      <p:sp>
        <p:nvSpPr>
          <p:cNvPr id="8" name="Shape 53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PEQAAECAAACYAAAAIAAAA//////////8="/>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lAcAALQPAADNCAAAzBAAABAAAAAmAAAACAAAAP//////////"/>
              </a:ext>
            </a:extLst>
          </p:cNvPicPr>
          <p:nvPr/>
        </p:nvPicPr>
        <p:blipFill>
          <a:blip r:embed="rId2"/>
          <a:stretch>
            <a:fillRect/>
          </a:stretch>
        </p:blipFill>
        <p:spPr>
          <a:xfrm>
            <a:off x="1231900" y="2552700"/>
            <a:ext cx="198755" cy="1778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Z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LW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g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3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
        <p:nvSpPr>
          <p:cNvPr id="7" name="Shape 53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codon </a:t>
            </a:r>
            <a:r>
              <a:rPr i="1">
                <a:latin typeface="Times New Roman" pitchFamily="1" charset="0"/>
                <a:ea typeface="Times New Roman" pitchFamily="1" charset="0"/>
                <a:cs typeface="Times New Roman" pitchFamily="1" charset="0"/>
              </a:rPr>
              <a:t>i</a:t>
            </a:r>
            <a:r>
              <a:t> to codon </a:t>
            </a:r>
            <a:r>
              <a:rPr i="1">
                <a:latin typeface="Times New Roman" pitchFamily="1" charset="0"/>
                <a:ea typeface="Times New Roman" pitchFamily="1" charset="0"/>
                <a:cs typeface="Times New Roman" pitchFamily="1" charset="0"/>
              </a:rPr>
              <a:t>j</a:t>
            </a:r>
            <a:r>
              <a:t> </a:t>
            </a:r>
          </a:p>
        </p:txBody>
      </p:sp>
      <p:sp>
        <p:nvSpPr>
          <p:cNvPr id="8" name="Shape 53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PEQAAECAAACYAAAAIAAAA//////////8="/>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lAcAALQPAADNCAAAzBAAABAAAAAmAAAACAAAAP//////////"/>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4BAAAD49AADfEgAAECAAACYAAAAIAAAA//////////8="/>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bAcAAFQRAACUCAAARBIAABAAAAAmAAAACAAAAP//////////"/>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3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3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
        <p:nvSpPr>
          <p:cNvPr id="7" name="Shape 53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codon </a:t>
            </a:r>
            <a:r>
              <a:rPr i="1">
                <a:latin typeface="Times New Roman" pitchFamily="1" charset="0"/>
                <a:ea typeface="Times New Roman" pitchFamily="1" charset="0"/>
                <a:cs typeface="Times New Roman" pitchFamily="1" charset="0"/>
              </a:rPr>
              <a:t>i</a:t>
            </a:r>
            <a:r>
              <a:t> to codon </a:t>
            </a:r>
            <a:r>
              <a:rPr i="1">
                <a:latin typeface="Times New Roman" pitchFamily="1" charset="0"/>
                <a:ea typeface="Times New Roman" pitchFamily="1" charset="0"/>
                <a:cs typeface="Times New Roman" pitchFamily="1" charset="0"/>
              </a:rPr>
              <a:t>j</a:t>
            </a:r>
            <a:r>
              <a:t> </a:t>
            </a:r>
          </a:p>
        </p:txBody>
      </p:sp>
      <p:sp>
        <p:nvSpPr>
          <p:cNvPr id="8" name="Shape 53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PEQAAECAAACYAAAAIAAAA//////////8="/>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K6+bL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lAcAALQPAADNCAAAzBAAABAAAAAmAAAACAAAAP//////////"/>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tIP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4BAAAD49AADfEgAAECAAACYAAAAIAAAA//////////8="/>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4yNvS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bAcAAFQRAACUCAAARBIAABAAAAAmAAAACAAAAP//////////"/>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2" name="Shape 53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BMAAINAAABIFQAAECAAACYAAAAIAAAA//////////8="/>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off-diagonal elements of the instantaneous-rate matrix can now be defined as: </a:t>
            </a:r>
          </a:p>
        </p:txBody>
      </p:sp>
      <p:pic>
        <p:nvPicPr>
          <p:cNvPr id="13" name="pasted4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MAAg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MAAHsVAAAPMAAAAiEAABAAAAAmAAAACAAAAP//////////"/>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3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Codon models</a:t>
            </a:r>
          </a:p>
        </p:txBody>
      </p:sp>
      <p:sp>
        <p:nvSpPr>
          <p:cNvPr id="3" name="Shape 53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4" name="Shape 53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codon model of (Goldman &amp; Yang, 1994; Muse &amp; Gaut, 1994; Nielsen &amp; Yang, 1998)</a:t>
            </a:r>
          </a:p>
        </p:txBody>
      </p:sp>
      <p:sp>
        <p:nvSpPr>
          <p:cNvPr id="5" name="Shape 54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assumes an HKY model of nucleotide substitution</a:t>
            </a:r>
          </a:p>
        </p:txBody>
      </p:sp>
      <p:sp>
        <p:nvSpPr>
          <p:cNvPr id="6" name="Shape 54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codons</a:t>
            </a:r>
          </a:p>
        </p:txBody>
      </p:sp>
      <p:sp>
        <p:nvSpPr>
          <p:cNvPr id="7" name="Shape 54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wUpv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codon </a:t>
            </a:r>
            <a:r>
              <a:rPr i="1">
                <a:latin typeface="Times New Roman" pitchFamily="1" charset="0"/>
                <a:ea typeface="Times New Roman" pitchFamily="1" charset="0"/>
                <a:cs typeface="Times New Roman" pitchFamily="1" charset="0"/>
              </a:rPr>
              <a:t>i</a:t>
            </a:r>
            <a:r>
              <a:t> to codon </a:t>
            </a:r>
            <a:r>
              <a:rPr i="1">
                <a:latin typeface="Times New Roman" pitchFamily="1" charset="0"/>
                <a:ea typeface="Times New Roman" pitchFamily="1" charset="0"/>
                <a:cs typeface="Times New Roman" pitchFamily="1" charset="0"/>
              </a:rPr>
              <a:t>j</a:t>
            </a:r>
            <a:r>
              <a:t> </a:t>
            </a:r>
          </a:p>
        </p:txBody>
      </p:sp>
      <p:sp>
        <p:nvSpPr>
          <p:cNvPr id="8" name="Shape 54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lr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XCEAAD49AABbIwAAECAAACYAAAAIAAAA//////////8="/>
              </a:ext>
            </a:extLst>
          </p:cNvSpPr>
          <p:nvPr/>
        </p:nvSpPr>
        <p:spPr>
          <a:xfrm>
            <a:off x="1003300" y="54229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diagonal elements of the instantaneous-rate matrix where </a:t>
            </a:r>
            <a:r>
              <a:rPr i="1">
                <a:latin typeface="Times New Roman" pitchFamily="1" charset="0"/>
                <a:ea typeface="Times New Roman" pitchFamily="1" charset="0"/>
                <a:cs typeface="Times New Roman" pitchFamily="1" charset="0"/>
              </a:rPr>
              <a:t>i</a:t>
            </a:r>
            <a:r>
              <a:t> </a:t>
            </a:r>
            <a:r>
              <a:rPr i="1">
                <a:latin typeface="Times New Roman" pitchFamily="1" charset="0"/>
                <a:ea typeface="Times New Roman" pitchFamily="1" charset="0"/>
                <a:cs typeface="Times New Roman" pitchFamily="1" charset="0"/>
              </a:rPr>
              <a:t>=</a:t>
            </a:r>
            <a:r>
              <a:t> </a:t>
            </a:r>
            <a:r>
              <a:rPr i="1">
                <a:latin typeface="Times New Roman" pitchFamily="1" charset="0"/>
                <a:ea typeface="Times New Roman" pitchFamily="1" charset="0"/>
                <a:cs typeface="Times New Roman" pitchFamily="1" charset="0"/>
              </a:rPr>
              <a:t>j</a:t>
            </a:r>
            <a:r>
              <a:t> are determined as usual</a:t>
            </a:r>
          </a:p>
        </p:txBody>
      </p:sp>
      <p:sp>
        <p:nvSpPr>
          <p:cNvPr id="9" name="Shape 54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cE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PEQAAECAAACYAAAAIAAAA//////////8="/>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transition:transversion-rate ratio</a:t>
            </a:r>
          </a:p>
        </p:txBody>
      </p:sp>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lAcAALQPAADNCAAAzBAAABAAAAAmAAAACAAAAP//////////"/>
              </a:ext>
            </a:extLst>
          </p:cNvPicPr>
          <p:nvPr/>
        </p:nvPicPr>
        <p:blipFill>
          <a:blip r:embed="rId2"/>
          <a:stretch>
            <a:fillRect/>
          </a:stretch>
        </p:blipFill>
        <p:spPr>
          <a:xfrm>
            <a:off x="1231900" y="2552700"/>
            <a:ext cx="198755" cy="177800"/>
          </a:xfrm>
          <a:prstGeom prst="rect">
            <a:avLst/>
          </a:prstGeom>
          <a:noFill/>
          <a:ln>
            <a:noFill/>
          </a:ln>
          <a:effectLst/>
        </p:spPr>
      </p:pic>
      <p:sp>
        <p:nvSpPr>
          <p:cNvPr id="11" name="Shape 54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4BAAAD49AADfEgAAECAAACYAAAAIAAAA//////////8="/>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bAcAAFQRAACUCAAARBIAABAAAAAmAAAACAAAAP//////////"/>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3" name="Shape 54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BMAAINAAABIFQAAECAAACYAAAAIAAAA//////////8="/>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The off-diagonal elements of the instantaneous-rate matrix can now be defined as: </a:t>
            </a:r>
          </a:p>
        </p:txBody>
      </p:sp>
      <p:pic>
        <p:nvPicPr>
          <p:cNvPr id="14" name="pasted4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C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MAAHsVAAAPMAAAAiEAABAAAAAmAAAACAAAAP//////////"/>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4aiX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5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true branch length was </a:t>
            </a:r>
            <a:endParaRPr>
              <a:solidFill>
                <a:srgbClr val="424242"/>
              </a:solidFill>
            </a:endParaRPr>
          </a:p>
        </p:txBody>
      </p:sp>
      <p:sp>
        <p:nvSpPr>
          <p:cNvPr id="4" name="Shape 5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CgzKv8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4AAIENAAAQMAAAXyEAABAAAAAmAAAACAAAAP//////////"/>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8xcAACgJAACOHAAAQAoAABAAAAAmAAAACAAAAP//////////"/>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8AoAANo6AAAoDQAAECAAACYAAAAIAAAA//////////8="/>
              </a:ext>
            </a:extLst>
          </p:cNvSpPr>
          <p:nvPr/>
        </p:nvSpPr>
        <p:spPr>
          <a:xfrm>
            <a:off x="990600" y="1778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e399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TEAAKULAADjMQAAiQwAABAAAAAmAAAACAAAAP//////////"/>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N69B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KCMAANo6AABiJQAAECAAACYAAAAIAAAA//////////8="/>
              </a:ext>
            </a:extLst>
          </p:cNvSpPr>
          <p:nvPr/>
        </p:nvSpPr>
        <p:spPr>
          <a:xfrm>
            <a:off x="990600" y="5715000"/>
            <a:ext cx="8576310" cy="3619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For simulations starting in </a:t>
            </a:r>
            <a:r>
              <a:rPr>
                <a:latin typeface="Times New Roman" pitchFamily="1" charset="0"/>
                <a:ea typeface="Times New Roman" pitchFamily="1" charset="0"/>
                <a:cs typeface="Times New Roman" pitchFamily="1" charset="0"/>
              </a:rPr>
              <a:t>T</a:t>
            </a:r>
            <a:r>
              <a:t>, the average number of changes was    </a:t>
            </a:r>
            <a:r>
              <a:rPr>
                <a:latin typeface="Times New Roman" pitchFamily="1" charset="0"/>
                <a:ea typeface="Times New Roman" pitchFamily="1" charset="0"/>
                <a:cs typeface="Times New Roman" pitchFamily="1" charset="0"/>
              </a:rPr>
              <a:t>= </a:t>
            </a:r>
            <a:r>
              <a:t> 0.643</a:t>
            </a: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II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y8AANMjAAB0MAAAtiQAABAAAAAmAAAACAAAAP//////////"/>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138620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386205"/>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bl>
          </a:graphicData>
        </a:graphic>
      </p:graphicFrame>
      <p:sp>
        <p:nvSpPr>
          <p:cNvPr id="3" name="Shape 541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E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0HgAA+AcAACwfAABwCAAAEAAAACYAAAAIAAAA//////////8="/>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4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0HwAA+AcAAGwgAABwCAAAEAAAACYAAAAIAAAA//////////8="/>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4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BIIQAA+AcAAMAhAABwCAAAEAAAACYAAAAIAAAA//////////8="/>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4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IIgAA+AcAAAAjAABwCAAAEAAAACYAAAAIAAAA//////////8="/>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4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cIwAA+AcAAFQkAABwCAAAEAAAACYAAAAIAAAA//////////8="/>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41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9BoAANQIAABsGwAAEAAAACYAAAAIAAAA//////////8="/>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41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tBkAANQIAAAsGgAAEAAAACYAAAAIAAAA//////////8="/>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41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dBgAANQIAADsGAAAEAAAACYAAAAIAAAA//////////8="/>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42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IBcAANQIAACYFwAAEAAAACYAAAAIAAAA//////////8="/>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42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4BUAANQIAABYFgAAEAAAACYAAAAIAAAA//////////8="/>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grpSp>
        <p:nvGrpSpPr>
          <p:cNvPr id="13" name="Group 5424"/>
          <p:cNvGrpSpPr>
            <a:extLst>
              <a:ext uri="smNativeData">
                <pr:smNativeData xmlns:pr="smNativeData" val="SMDATA_7_nYDcXBMAAAAlAAAAAQAAAA8BAAAAkAAAAEgAAACQAAAASAAAAAAAAAAAAAAAAAAAABcAAAAUAAAAAAAAAAAAAAD/fwAA/38AAAAAAAAJAAAABAAAAEACAAAMAAAAEAAAAAAAAAAAAAAAAAAAAAAAAAAfAAAAVAAAAAAAAAAAAAAAAAAAAAAAAAAAAAAAAAAAAAAAAAAAAAAAAAAAAAAAAAAAAAAAAAAAAAAAAAAAAAAAAAAAAAAAAAAAAAAAAAAAAAAAAAAAAAAAAAAAACEAAAAYAAAAFAAAAJ4AAAANFQAAkAcAAJgcAAAQAAAAJgAAAAgAAAD/////AAAAAA=="/>
              </a:ext>
            </a:extLst>
          </p:cNvGrpSpPr>
          <p:nvPr/>
        </p:nvGrpSpPr>
        <p:grpSpPr>
          <a:xfrm>
            <a:off x="100330" y="3422015"/>
            <a:ext cx="1129030" cy="1226185"/>
            <a:chOff x="100330" y="3422015"/>
            <a:chExt cx="1129030" cy="1226185"/>
          </a:xfrm>
        </p:grpSpPr>
        <p:sp>
          <p:nvSpPr>
            <p:cNvPr id="15" name="Shape 54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eAAAAQxYAAAUHAACpGQAAACAAACYAAAAIAAAA//////////8="/>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algn="l" defTabSz="355600">
                <a:lnSpc>
                  <a:spcPts val="1900"/>
                </a:lnSpc>
                <a:tabLst>
                  <a:tab pos="838200" algn="l"/>
                </a:tabLst>
                <a:defRPr sz="1600">
                  <a:solidFill>
                    <a:srgbClr val="424242"/>
                  </a:solidFill>
                  <a:latin typeface="Arial" pitchFamily="2" charset="0"/>
                  <a:ea typeface="Arial" pitchFamily="2" charset="0"/>
                  <a:cs typeface="Arial" pitchFamily="2" charset="0"/>
                </a:defRPr>
              </a:pPr>
              <a:r>
                <a:t>53 states </a:t>
              </a:r>
              <a:br/>
              <a:r>
                <a:t>not shown</a:t>
              </a:r>
            </a:p>
          </p:txBody>
        </p:sp>
        <p:pic>
          <p:nvPicPr>
            <p:cNvPr id="14"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gYAAA0VAACQBwAAmBwAAAAAAAAmAAAACAAAAP//////////"/>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grpSp>
      <p:sp>
        <p:nvSpPr>
          <p:cNvPr id="16" name="Shape 54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7" name="Shape 5426"/>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C5KwAAECAAACYAAAAIAAAA//////////8="/>
              </a:ext>
            </a:extLst>
          </p:cNvSpPr>
          <p:nvPr/>
        </p:nvSpPr>
        <p:spPr>
          <a:xfrm>
            <a:off x="633095" y="6755130"/>
            <a:ext cx="9691370" cy="352425"/>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There are </a:t>
            </a:r>
            <a:r>
              <a:rPr>
                <a:latin typeface="Times New Roman" pitchFamily="1" charset="0"/>
                <a:ea typeface="Times New Roman" pitchFamily="1" charset="0"/>
                <a:cs typeface="Times New Roman" pitchFamily="1" charset="0"/>
              </a:rPr>
              <a:t>4</a:t>
            </a:r>
            <a:r>
              <a:rPr baseline="30000">
                <a:latin typeface="Times New Roman" pitchFamily="1" charset="0"/>
                <a:ea typeface="Times New Roman" pitchFamily="1" charset="0"/>
                <a:cs typeface="Times New Roman" pitchFamily="1" charset="0"/>
              </a:rPr>
              <a:t>3</a:t>
            </a:r>
            <a:r>
              <a:rPr>
                <a:latin typeface="Times New Roman" pitchFamily="1" charset="0"/>
                <a:ea typeface="Times New Roman" pitchFamily="1" charset="0"/>
                <a:cs typeface="Times New Roman" pitchFamily="1" charset="0"/>
              </a:rPr>
              <a:t>  = 64</a:t>
            </a:r>
            <a:r>
              <a:t> unique codons (but three of them are nonsense codons).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138620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386205"/>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44500"/>
                  </a:ext>
                </a:extLst>
              </a:tr>
            </a:tbl>
          </a:graphicData>
        </a:graphic>
      </p:graphicFrame>
      <p:sp>
        <p:nvSpPr>
          <p:cNvPr id="3" name="Shape 542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0HgAA+AcAACwfAABwCAAAEAAAACYAAAAIAAAA//////////8="/>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43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0HwAA+AcAAGwgAABwCAAAEAAAACYAAAAIAAAA//////////8="/>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43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BIIQAA+AcAAMAhAABwCAAAEAAAACYAAAAIAAAA//////////8="/>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43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sUrkc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IIgAA+AcAAAAjAABwCAAAEAAAACYAAAAIAAAA//////////8="/>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43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cIwAA+AcAAFQkAABwCAAAEAAAACYAAAAIAAAA//////////8="/>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43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9BoAANQIAABsGwAAEAAAACYAAAAIAAAA//////////8="/>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43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tBkAANQIAAAsGgAAEAAAACYAAAAIAAAA//////////8="/>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43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dBgAANQIAADsGAAAEAAAACYAAAAIAAAA//////////8="/>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43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IBcAANQIAACYFwAAEAAAACYAAAAIAAAA//////////8="/>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43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4BUAANQIAABYFgAAEAAAACYAAAAIAAAA//////////8="/>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gYAAA0VAACQBwAAmBwAABAAAAAmAAAACAAAAP//////////"/>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4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5" name="Shape 5441"/>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C4KwAAECAAACYAAAAIAAAA//////////8="/>
              </a:ext>
            </a:extLst>
          </p:cNvSpPr>
          <p:nvPr/>
        </p:nvSpPr>
        <p:spPr>
          <a:xfrm>
            <a:off x="633095" y="6755130"/>
            <a:ext cx="9691370"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Values of the diagonal elements are equal to the negative sum of the elements in the corresponding row.</a:t>
            </a:r>
          </a:p>
        </p:txBody>
      </p:sp>
      <p:sp>
        <p:nvSpPr>
          <p:cNvPr id="16" name="Shape 54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AAAAQxYAAAUHAACpGQAAECAAACYAAAAIAAAA//////////8="/>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algn="l" defTabSz="355600">
              <a:lnSpc>
                <a:spcPts val="1900"/>
              </a:lnSpc>
              <a:tabLst>
                <a:tab pos="838200" algn="l"/>
              </a:tabLst>
              <a:defRPr sz="1600">
                <a:solidFill>
                  <a:srgbClr val="424242"/>
                </a:solidFill>
                <a:latin typeface="Arial" pitchFamily="2" charset="0"/>
                <a:ea typeface="Arial" pitchFamily="2" charset="0"/>
                <a:cs typeface="Arial" pitchFamily="2" charset="0"/>
              </a:defRPr>
            </a:pPr>
            <a:r>
              <a:t>53 states </a:t>
            </a:r>
            <a:br/>
            <a:r>
              <a:t>not shown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extLst>
                  <a:ext uri="smNativeData">
                    <pr:rowheight xmlns="" xmlns:pr="smNativeData" dt="1557954717" type="min" val="444500"/>
                  </a:ext>
                </a:extLst>
              </a:tr>
              <a:tr h="138620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386205"/>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18916"/>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44500"/>
                  </a:ext>
                </a:extLst>
              </a:tr>
            </a:tbl>
          </a:graphicData>
        </a:graphic>
      </p:graphicFrame>
      <p:sp>
        <p:nvSpPr>
          <p:cNvPr id="3" name="Shape 544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7+/gI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0HgAA+AcAACwfAABwCAAAEAAAACYAAAAIAAAA//////////8="/>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44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0HwAA+AcAAGwgAABwCAAAEAAAACYAAAAIAAAA//////////8="/>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44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BIIQAA+AcAAMAhAABwCAAAEAAAACYAAAAIAAAA//////////8="/>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44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wI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IIgAA+AcAAAAjAABwCAAAEAAAACYAAAAIAAAA//////////8="/>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44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cIwAA+AcAAFQkAABwCAAAEAAAACYAAAAIAAAA//////////8="/>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45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9BoAANQIAABsGwAAEAAAACYAAAAIAAAA//////////8="/>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45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tBkAANQIAAAsGgAAEAAAACYAAAAIAAAA//////////8="/>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45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dBgAANQIAADsGAAAEAAAACYAAAAIAAAA//////////8="/>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45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IBcAANQIAACYFwAAEAAAACYAAAAIAAAA//////////8="/>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45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4BUAANQIAABYFgAAEAAAACYAAAAIAAAA//////////8="/>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v4C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gYAAA0VAACQBwAAmBwAABAAAAAmAAAACAAAAP//////////"/>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5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7+/g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5" name="Shape 5457"/>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7+/g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AgLQAAECAAACYAAAAIAAAA//////////8="/>
              </a:ext>
            </a:extLst>
          </p:cNvSpPr>
          <p:nvPr/>
        </p:nvSpPr>
        <p:spPr>
          <a:xfrm>
            <a:off x="633095" y="6755130"/>
            <a:ext cx="9691370" cy="58039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 instantaneous rate for any codon replacement that requires more than one nucleotide </a:t>
            </a:r>
            <a:br/>
            <a:r>
              <a:t>     substitution is zero. </a:t>
            </a:r>
          </a:p>
        </p:txBody>
      </p:sp>
      <p:sp>
        <p:nvSpPr>
          <p:cNvPr id="16" name="Shape 54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AAAAQxYAAAUHAACpGQAAECAAACYAAAAIAAAA//////////8="/>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algn="l" defTabSz="355600">
              <a:lnSpc>
                <a:spcPts val="1900"/>
              </a:lnSpc>
              <a:tabLst>
                <a:tab pos="838200" algn="l"/>
              </a:tabLst>
              <a:defRPr sz="1600">
                <a:solidFill>
                  <a:srgbClr val="424242"/>
                </a:solidFill>
                <a:latin typeface="Arial" pitchFamily="2" charset="0"/>
                <a:ea typeface="Arial" pitchFamily="2" charset="0"/>
                <a:cs typeface="Arial" pitchFamily="2" charset="0"/>
              </a:defRPr>
            </a:pPr>
            <a:r>
              <a:t>53 states </a:t>
            </a:r>
            <a:br/>
            <a:r>
              <a:t>not shown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44500"/>
                  </a:ext>
                </a:extLst>
              </a:tr>
              <a:tr h="1386205">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386205"/>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TTA</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TTC</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TTG</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44500"/>
                  </a:ext>
                </a:extLst>
              </a:tr>
              <a:tr h="444500">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TTT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0</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400"/>
                        </a:lnSpc>
                        <a:buNone/>
                        <a:tabLst>
                          <a:tab pos="838200" algn="l"/>
                        </a:tabLst>
                        <a:defRPr sz="20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400"/>
                        </a:lnSpc>
                        <a:buNone/>
                        <a:tabLst>
                          <a:tab pos="838200" algn="l"/>
                        </a:tabLst>
                        <a:defRPr sz="1800" b="0" i="0">
                          <a:solidFill>
                            <a:srgbClr val="000000"/>
                          </a:solidFill>
                        </a:defRPr>
                      </a:pPr>
                      <a:r>
                        <a:rPr sz="2000">
                          <a:solidFill>
                            <a:srgbClr val="424242"/>
                          </a:solidFill>
                          <a:latin typeface="Times New Roman" pitchFamily="1" charset="0"/>
                          <a:ea typeface="Times New Roman" pitchFamily="1" charset="0"/>
                          <a:cs typeface="Times New Roman" pitchFamily="1" charset="0"/>
                        </a:rPr>
                        <a:t>–</a:t>
                      </a:r>
                      <a:endParaRPr sz="20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44500"/>
                  </a:ext>
                </a:extLst>
              </a:tr>
            </a:tbl>
          </a:graphicData>
        </a:graphic>
      </p:graphicFrame>
      <p:sp>
        <p:nvSpPr>
          <p:cNvPr id="3" name="Shape 54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0HgAA+AcAACwfAABwCAAAEAAAACYAAAAIAAAA//////////8="/>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4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0HwAA+AcAAGwgAABwCAAAEAAAACYAAAAIAAAA//////////8="/>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4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BIIQAA+AcAAMAhAABwCAAAEAAAACYAAAAIAAAA//////////8="/>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4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CIIgAA+AcAAAAjAABwCAAAEAAAACYAAAAIAAAA//////////8="/>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46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QkJCAH9/fwAAAAAAy8vLAMDA/wB/f38AAAAAAAAAAAAAAAAAAAAAAAAAAAAhAAAAGAAAABQAAADcIwAA+AcAAFQkAABwCAAAEAAAACYAAAAIAAAA//////////8="/>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46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9BoAANQIAABsGwAAEAAAACYAAAAIAAAA//////////8="/>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46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tBkAANQIAAAsGgAAEAAAACYAAAAIAAAA//////////8="/>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46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Cx0gs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dBgAANQIAADsGAAAEAAAACYAAAAIAAAA//////////8="/>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46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IBcAANQIAACYFwAAEAAAACYAAAAIAAAA//////////8="/>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47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BCQkIA////AQAAAAAAAAAAAAAAAAAAAAAAAAAAAAAAAAAAAAAAAAAAAAAAAH9/fwAAAAAAy8vLAMDA/wB/f38AAAAAAAAAAAAAAAAAAAAAAAAAAAAhAAAAGAAAABQAAABcCAAA4BUAANQIAABYFgAAEAAAACYAAAAIAAAA//////////8="/>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pic>
        <p:nvPicPr>
          <p:cNvPr id="13" name="pasted-image.tif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gYAAA0VAACQBwAAmBwAABAAAAAmAAAACAAAAP//////////"/>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5" name="Shape 5473"/>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A+LQAAECAAACYAAAAIAAAA//////////8="/>
              </a:ext>
            </a:extLst>
          </p:cNvSpPr>
          <p:nvPr/>
        </p:nvSpPr>
        <p:spPr>
          <a:xfrm>
            <a:off x="633095" y="6755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 instantaneous rate for codon replacement that requires a single substitution is based on the </a:t>
            </a:r>
            <a:br/>
            <a:r>
              <a:t>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
        <p:nvSpPr>
          <p:cNvPr id="16" name="Shape 54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AAAAQxYAAAUHAACpGQAAECAAACYAAAAIAAAA//////////8="/>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algn="l" defTabSz="355600">
              <a:lnSpc>
                <a:spcPts val="1900"/>
              </a:lnSpc>
              <a:tabLst>
                <a:tab pos="838200" algn="l"/>
              </a:tabLst>
              <a:defRPr sz="1600">
                <a:solidFill>
                  <a:srgbClr val="424242"/>
                </a:solidFill>
                <a:latin typeface="Arial" pitchFamily="2" charset="0"/>
                <a:ea typeface="Arial" pitchFamily="2" charset="0"/>
                <a:cs typeface="Arial" pitchFamily="2" charset="0"/>
              </a:defRPr>
            </a:pPr>
            <a:r>
              <a:t>53 states </a:t>
            </a:r>
            <a:br/>
            <a:r>
              <a:t>not shown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4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477"/>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ZBQAAMoFAAC8FgAAEAAAACYAAAAIAAAA//////////8="/>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54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Zf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5" name="Shape 54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2gFa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6" name="Shape 54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Fl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7" name="Shape 54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8" name="Shape 54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9" name="Shape 54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10" name="Shape 54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1" name="Shape 54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2" name="Shape 54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3" name="Shape 54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4" name="Shape 54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5" name="Shape 54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6" name="Shape 54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7" name="Shape 54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8" name="Shape 54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4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4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4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Mc3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5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5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Qcj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5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5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iIG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5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Z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5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5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5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EwMi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5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R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5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5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t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5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cm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5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8" name="Shape 5514"/>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zBUAAMoFAAAkGAAAEAAAACYAAAAIAAAA//////////8="/>
              </a:ext>
            </a:extLst>
          </p:cNvSpPr>
          <p:nvPr/>
        </p:nvSpPr>
        <p:spPr>
          <a:xfrm>
            <a:off x="5321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sequence model of Robinson </a:t>
            </a:r>
            <a:r>
              <a:rPr i="1"/>
              <a:t>et al</a:t>
            </a:r>
            <a:r>
              <a:t>., 2003</a:t>
            </a:r>
          </a:p>
        </p:txBody>
      </p:sp>
      <p:sp>
        <p:nvSpPr>
          <p:cNvPr id="3" name="Shape 55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accommodates arbitrary patterns of non-independence across sites</a:t>
            </a:r>
          </a:p>
        </p:txBody>
      </p:sp>
      <p:sp>
        <p:nvSpPr>
          <p:cNvPr id="4" name="Shape 55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5" name="Shape 55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Z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sequence model of Robinson </a:t>
            </a:r>
            <a:r>
              <a:rPr i="1"/>
              <a:t>et al</a:t>
            </a:r>
            <a:r>
              <a:t>., 2003</a:t>
            </a:r>
          </a:p>
        </p:txBody>
      </p:sp>
      <p:sp>
        <p:nvSpPr>
          <p:cNvPr id="3" name="Shape 55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accommodates arbitrary patterns of non-independence across sites</a:t>
            </a:r>
          </a:p>
        </p:txBody>
      </p:sp>
      <p:sp>
        <p:nvSpPr>
          <p:cNvPr id="4" name="Shape 55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sequences</a:t>
            </a:r>
          </a:p>
        </p:txBody>
      </p:sp>
      <p:sp>
        <p:nvSpPr>
          <p:cNvPr id="5" name="Shape 55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6" name="Shape 55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sequence model of Robinson </a:t>
            </a:r>
            <a:r>
              <a:rPr i="1"/>
              <a:t>et al</a:t>
            </a:r>
            <a:r>
              <a:t>., 2003</a:t>
            </a:r>
          </a:p>
        </p:txBody>
      </p:sp>
      <p:sp>
        <p:nvSpPr>
          <p:cNvPr id="3" name="Shape 55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accommodates arbitrary patterns of non-independence across sites</a:t>
            </a:r>
          </a:p>
        </p:txBody>
      </p:sp>
      <p:sp>
        <p:nvSpPr>
          <p:cNvPr id="4" name="Shape 55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sequences</a:t>
            </a:r>
          </a:p>
        </p:txBody>
      </p:sp>
      <p:sp>
        <p:nvSpPr>
          <p:cNvPr id="5" name="Shape 55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a:latin typeface="Times New Roman" pitchFamily="1" charset="0"/>
                <a:ea typeface="Times New Roman" pitchFamily="1" charset="0"/>
                <a:cs typeface="Times New Roman" pitchFamily="1" charset="0"/>
              </a:rPr>
              <a:t>i</a:t>
            </a:r>
            <a:r>
              <a:t> to sequence </a:t>
            </a:r>
            <a:r>
              <a:rPr i="1">
                <a:latin typeface="Times New Roman" pitchFamily="1" charset="0"/>
                <a:ea typeface="Times New Roman" pitchFamily="1" charset="0"/>
                <a:cs typeface="Times New Roman" pitchFamily="1" charset="0"/>
              </a:rPr>
              <a:t>j</a:t>
            </a:r>
            <a:r>
              <a:t> </a:t>
            </a:r>
          </a:p>
        </p:txBody>
      </p:sp>
      <p:sp>
        <p:nvSpPr>
          <p:cNvPr id="6" name="Shape 55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7" name="Shape 55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o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4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sequence model of Robinson </a:t>
            </a:r>
            <a:r>
              <a:rPr i="1"/>
              <a:t>et al</a:t>
            </a:r>
            <a:r>
              <a:t>., 2003</a:t>
            </a:r>
          </a:p>
        </p:txBody>
      </p:sp>
      <p:sp>
        <p:nvSpPr>
          <p:cNvPr id="3" name="Shape 55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accommodates arbitrary patterns of non-independence across sites</a:t>
            </a:r>
          </a:p>
        </p:txBody>
      </p:sp>
      <p:sp>
        <p:nvSpPr>
          <p:cNvPr id="4" name="Shape 55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sequences</a:t>
            </a:r>
          </a:p>
        </p:txBody>
      </p:sp>
      <p:sp>
        <p:nvSpPr>
          <p:cNvPr id="5" name="Shape 55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a:latin typeface="Times New Roman" pitchFamily="1" charset="0"/>
                <a:ea typeface="Times New Roman" pitchFamily="1" charset="0"/>
                <a:cs typeface="Times New Roman" pitchFamily="1" charset="0"/>
              </a:rPr>
              <a:t>i</a:t>
            </a:r>
            <a:r>
              <a:t> to sequence </a:t>
            </a:r>
            <a:r>
              <a:rPr i="1">
                <a:latin typeface="Times New Roman" pitchFamily="1" charset="0"/>
                <a:ea typeface="Times New Roman" pitchFamily="1" charset="0"/>
                <a:cs typeface="Times New Roman" pitchFamily="1" charset="0"/>
              </a:rPr>
              <a:t>j</a:t>
            </a:r>
            <a:r>
              <a:t> </a:t>
            </a:r>
          </a:p>
        </p:txBody>
      </p:sp>
      <p:sp>
        <p:nvSpPr>
          <p:cNvPr id="6" name="Shape 55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7" name="Shape 554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8" name="Shape 55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L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6EQAAECAAACYAAAAIAAAA//////////8="/>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instantaneous rate for any conversion where </a:t>
            </a: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 </a:t>
            </a:r>
            <a:r>
              <a:rPr>
                <a:latin typeface="Times New Roman" pitchFamily="1" charset="0"/>
                <a:ea typeface="Times New Roman" pitchFamily="1" charset="0"/>
                <a:cs typeface="Times New Roman" pitchFamily="1" charset="0"/>
              </a:rPr>
              <a:t>&gt; 1 </a:t>
            </a:r>
            <a:r>
              <a:t>is zero</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Eg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3" name="Shape 59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use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HQAAdAwAAHAuAACBGAAAEAAAACYAAAAIAAAA//////////8="/>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aBUAABAAAAAmAAAACAAAAP//////////"/>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5" name="Shape 59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6" name="Group 597"/>
          <p:cNvGrpSpPr>
            <a:extLst>
              <a:ext uri="smNativeData">
                <pr:smNativeData xmlns:pr="smNativeData" val="SMDATA_7_nYDcXBMAAAAlAAAAAQAAAA8BAAAAkAAAAEgAAACQAAAASAAAAAAAAAAAAAAAAAAAABcAAAAUAAAAAAAAAAAAAAD/fwAA/38AAAAAAAAJAAAABAAAAN4c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0" name="Shape 5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Izi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9" name="Shape 5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8" name="Shape 5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7" name="Shape 5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XFQ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1" name="Group 602"/>
          <p:cNvGrpSpPr>
            <a:extLst>
              <a:ext uri="smNativeData">
                <pr:smNativeData xmlns:pr="smNativeData" val="SMDATA_7_nYDcXBMAAAAlAAAAAQAAAA8BAAAAkAAAAEgAAACQAAAASAAAAAAAAAAAAAAAAAAAABcAAAAUAAAAAAAAAAAAAAD/fwAA/38AAAAAAAAJAAAABAAAAEsD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5" name="Shape 5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NEg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4" name="Shape 5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3" name="Shape 60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2" name="Shape 6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An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16" name="Group 607"/>
          <p:cNvGrpSpPr>
            <a:extLst>
              <a:ext uri="smNativeData">
                <pr:smNativeData xmlns:pr="smNativeData" val="SMDATA_7_nYDcXBMAAAAlAAAAAQAAAA8BAAAAkAAAAEgAAACQAAAASAAAAAAAAAAAAAAAAAAAABcAAAAUAAAAAAAAAAAAAAD/fwAA/38AAAAAAAAJAAAABAAAAAAACD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0" name="Shape 6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Gg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19" name="Shape 6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Wg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18" name="Shape 6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17" name="Shape 60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1" name="Shape 60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OHgAA7AwAAOktAABgFQAAEAAAACYAAAAIAAAA//////////8="/>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6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DA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23" name="Shape 6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Y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sp>
        <p:nvSpPr>
          <p:cNvPr id="24" name="Shape 6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C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25" name="Shape 61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7GQAAdAwAAHAuAACBGAAAEAAAACYAAAAIAAAA//////////8="/>
              </a:ext>
            </a:extLst>
          </p:cNvSpPr>
          <p:nvPr/>
        </p:nvSpPr>
        <p:spPr>
          <a:xfrm>
            <a:off x="4101465" y="2024380"/>
            <a:ext cx="3447415" cy="195897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61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PgD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FgAArhUAAGYWAACAFwAAEAAAACYAAAAIAAAA//////////8="/>
              </a:ext>
            </a:extLst>
          </p:cNvSpPr>
          <p:nvPr/>
        </p:nvSpPr>
        <p:spPr>
          <a:xfrm flipV="1">
            <a:off x="36410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6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DgAAHBcAAP8dAAAzGgAAECAAACYAAAAIAAAA//////////8="/>
              </a:ext>
            </a:extLst>
          </p:cNvSpPr>
          <p:nvPr/>
        </p:nvSpPr>
        <p:spPr>
          <a:xfrm>
            <a:off x="2406015" y="3756660"/>
            <a:ext cx="247015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each starting state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5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7/7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gAAINAAAD4CgAAECAAACYAAAAIAAAA//////////8="/>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The sequence model of Robinson </a:t>
            </a:r>
            <a:r>
              <a:rPr i="1"/>
              <a:t>et al</a:t>
            </a:r>
            <a:r>
              <a:t>., 2003</a:t>
            </a:r>
          </a:p>
        </p:txBody>
      </p:sp>
      <p:sp>
        <p:nvSpPr>
          <p:cNvPr id="3" name="Shape 55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De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oAoAAD49AACeDAAAECAAACYAAAAIAAAA//////////8="/>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accommodates arbitrary patterns of non-independence across sites</a:t>
            </a:r>
          </a:p>
        </p:txBody>
      </p:sp>
      <p:sp>
        <p:nvSpPr>
          <p:cNvPr id="4" name="Shape 55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A+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MAwAAD49AAAvDgAAECAAACYAAAAIAAAA//////////8="/>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i</a:t>
            </a:r>
            <a:r>
              <a:t> and </a:t>
            </a:r>
            <a:r>
              <a:rPr i="1">
                <a:latin typeface="Times New Roman" pitchFamily="1" charset="0"/>
                <a:ea typeface="Times New Roman" pitchFamily="1" charset="0"/>
                <a:cs typeface="Times New Roman" pitchFamily="1" charset="0"/>
              </a:rPr>
              <a:t>j</a:t>
            </a:r>
            <a:r>
              <a:t> are two distinct sequences</a:t>
            </a:r>
          </a:p>
        </p:txBody>
      </p:sp>
      <p:sp>
        <p:nvSpPr>
          <p:cNvPr id="5" name="Shape 55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xB1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D49AADqDwAAECAAACYAAAAIAAAA//////////8="/>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a:latin typeface="Times New Roman" pitchFamily="1" charset="0"/>
                <a:ea typeface="Times New Roman" pitchFamily="1" charset="0"/>
                <a:cs typeface="Times New Roman" pitchFamily="1" charset="0"/>
              </a:rPr>
              <a:t>i</a:t>
            </a:r>
            <a:r>
              <a:t> to sequence </a:t>
            </a:r>
            <a:r>
              <a:rPr i="1">
                <a:latin typeface="Times New Roman" pitchFamily="1" charset="0"/>
                <a:ea typeface="Times New Roman" pitchFamily="1" charset="0"/>
                <a:cs typeface="Times New Roman" pitchFamily="1" charset="0"/>
              </a:rPr>
              <a:t>j</a:t>
            </a:r>
            <a:r>
              <a:t> </a:t>
            </a:r>
          </a:p>
        </p:txBody>
      </p:sp>
      <p:sp>
        <p:nvSpPr>
          <p:cNvPr id="6" name="Shape 55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rLB5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7" name="Shape 55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8" name="Shape 55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D49AAB6EQAAECAAACYAAAAIAAAA//////////8="/>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the instantaneous rate for any conversion where </a:t>
            </a:r>
            <a:r>
              <a:rPr i="1">
                <a:latin typeface="Times New Roman" pitchFamily="1" charset="0"/>
                <a:ea typeface="Times New Roman" pitchFamily="1" charset="0"/>
                <a:cs typeface="Times New Roman" pitchFamily="1" charset="0"/>
              </a:rPr>
              <a:t>d</a:t>
            </a:r>
            <a:r>
              <a:rPr sz="1200" i="1" baseline="-24000">
                <a:latin typeface="Times New Roman" pitchFamily="1" charset="0"/>
                <a:ea typeface="Times New Roman" pitchFamily="1" charset="0"/>
                <a:cs typeface="Times New Roman" pitchFamily="1" charset="0"/>
              </a:rPr>
              <a:t>ij </a:t>
            </a:r>
            <a:r>
              <a:rPr>
                <a:latin typeface="Times New Roman" pitchFamily="1" charset="0"/>
                <a:ea typeface="Times New Roman" pitchFamily="1" charset="0"/>
                <a:cs typeface="Times New Roman" pitchFamily="1" charset="0"/>
              </a:rPr>
              <a:t>&gt; 1 </a:t>
            </a:r>
            <a:r>
              <a:t>is zero</a:t>
            </a:r>
          </a:p>
        </p:txBody>
      </p:sp>
      <p:sp>
        <p:nvSpPr>
          <p:cNvPr id="9" name="Shape 55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4BAAAD49AADfEgAAECAAACYAAAAIAAAA//////////8="/>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diagonal elements of the instantaneous-rate matrix where </a:t>
            </a:r>
            <a:r>
              <a:rPr i="1">
                <a:latin typeface="Times New Roman" pitchFamily="1" charset="0"/>
                <a:ea typeface="Times New Roman" pitchFamily="1" charset="0"/>
                <a:cs typeface="Times New Roman" pitchFamily="1" charset="0"/>
              </a:rPr>
              <a:t>i</a:t>
            </a:r>
            <a:r>
              <a:t> </a:t>
            </a:r>
            <a:r>
              <a:rPr i="1">
                <a:latin typeface="Times New Roman" pitchFamily="1" charset="0"/>
                <a:ea typeface="Times New Roman" pitchFamily="1" charset="0"/>
                <a:cs typeface="Times New Roman" pitchFamily="1" charset="0"/>
              </a:rPr>
              <a:t>=</a:t>
            </a:r>
            <a:r>
              <a:t> </a:t>
            </a:r>
            <a:r>
              <a:rPr i="1">
                <a:latin typeface="Times New Roman" pitchFamily="1" charset="0"/>
                <a:ea typeface="Times New Roman" pitchFamily="1" charset="0"/>
                <a:cs typeface="Times New Roman" pitchFamily="1" charset="0"/>
              </a:rPr>
              <a:t>j</a:t>
            </a:r>
            <a:r>
              <a:t> are determined as usual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149034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90345"/>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bl>
          </a:graphicData>
        </a:graphic>
      </p:graphicFrame>
      <p:sp>
        <p:nvSpPr>
          <p:cNvPr id="3" name="Shape 555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wXa8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ZB4AAHAIAADcHgAAEAAAACYAAAAIAAAA//////////8="/>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55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vQQ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JB0AAHAIAACcHQAAEAAAACYAAAAIAAAA//////////8="/>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55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UCQ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0BsAAHAIAABIHAAAEAAAACYAAAAIAAAA//////////8="/>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55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kBoAAHAIAAAIGwAAEAAAACYAAAAIAAAA//////////8="/>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55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UBkAAHAIAADIGQAAEAAAACYAAAAIAAAA//////////8="/>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5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AGw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MIQAAoA8AAIQhAAAYEAAAEAAAACYAAAAIAAAA//////////8="/>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56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MdQ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BMIgAAoA8AAMQiAAAYEAAAEAAAACYAAAAIAAAA//////////8="/>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5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gPQ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CMIwAAoA8AAAQkAAAYEAAAEAAAACYAAAAIAAAA//////////8="/>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5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cw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gJAAAoA8AAFglAAAYEAAAEAAAACYAAAAIAAAA//////////8="/>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5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gJgAAoA8AAJgmAAAYEAAAEAAAACYAAAAIAAAA//////////8="/>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grpSp>
        <p:nvGrpSpPr>
          <p:cNvPr id="13" name="Group 5566"/>
          <p:cNvGrpSpPr>
            <a:extLst>
              <a:ext uri="smNativeData">
                <pr:smNativeData xmlns:pr="smNativeData" val="SMDATA_7_nYDcXBMAAAAlAAAAAQAAAA8BAAAAkAAAAEgAAACQAAAASAAAAAAAAAAAAAAAAAAAABcAAAAUAAAAAAAAAAAAAAD/fwAA/38AAAAAAAAJAAAABAAAAA/MBWAMAAAAEAAAAAAAAAAAAAAAA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Q4w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gJgAAsAkAAFYzAACuCwAAACAAACYAAAAIAAAA//////////8="/>
                </a:ext>
              </a:extLst>
            </p:cNvSpPr>
            <p:nvPr/>
          </p:nvSpPr>
          <p:spPr>
            <a:xfrm>
              <a:off x="6197600" y="1574800"/>
              <a:ext cx="2147570" cy="323850"/>
            </a:xfrm>
            <a:prstGeom prst="rect">
              <a:avLst/>
            </a:prstGeom>
            <a:noFill/>
            <a:ln>
              <a:noFill/>
            </a:ln>
            <a:effectLst/>
          </p:spPr>
          <p:txBody>
            <a:bodyPr vert="horz" wrap="none" lIns="50800" tIns="50800" rIns="50800" bIns="50800" numCol="1" anchor="t"/>
            <a:lstStyle>
              <a:lvl1pPr defTabSz="3556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4092 states not shown</a:t>
              </a:r>
            </a:p>
          </p:txBody>
        </p:sp>
        <p:sp>
          <p:nvSpPr>
            <p:cNvPr id="14" name="Shape 55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sk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A8IwAAOgsAAD0mAADlDgAAAAAAACYAAAAIAAAA//////////8="/>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sp>
        <p:nvSpPr>
          <p:cNvPr id="16" name="Shape 55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17" name="Shape 55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Ya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8" name="Shape 5569"/>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C5KwAAECAAACYAAAAIAAAA//////////8="/>
              </a:ext>
            </a:extLst>
          </p:cNvSpPr>
          <p:nvPr/>
        </p:nvSpPr>
        <p:spPr>
          <a:xfrm>
            <a:off x="633095" y="6755130"/>
            <a:ext cx="9691370" cy="352425"/>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There are </a:t>
            </a:r>
            <a:r>
              <a:rPr>
                <a:latin typeface="Times New Roman" pitchFamily="1" charset="0"/>
                <a:ea typeface="Times New Roman" pitchFamily="1" charset="0"/>
                <a:cs typeface="Times New Roman" pitchFamily="1" charset="0"/>
              </a:rPr>
              <a:t>4</a:t>
            </a:r>
            <a:r>
              <a:rPr i="1" baseline="30000">
                <a:latin typeface="Times New Roman" pitchFamily="1" charset="0"/>
                <a:ea typeface="Times New Roman" pitchFamily="1" charset="0"/>
                <a:cs typeface="Times New Roman" pitchFamily="1" charset="0"/>
              </a:rPr>
              <a:t>N</a:t>
            </a:r>
            <a:r>
              <a:rPr>
                <a:latin typeface="Times New Roman" pitchFamily="1" charset="0"/>
                <a:ea typeface="Times New Roman" pitchFamily="1" charset="0"/>
                <a:cs typeface="Times New Roman" pitchFamily="1" charset="0"/>
              </a:rPr>
              <a:t>  </a:t>
            </a:r>
            <a:r>
              <a:t>unique ‘states’ for an alignment with </a:t>
            </a:r>
            <a:r>
              <a:rPr i="1">
                <a:latin typeface="Times New Roman" pitchFamily="1" charset="0"/>
                <a:ea typeface="Times New Roman" pitchFamily="1" charset="0"/>
                <a:cs typeface="Times New Roman" pitchFamily="1" charset="0"/>
              </a:rPr>
              <a:t>N</a:t>
            </a:r>
            <a:r>
              <a:t> sites (here </a:t>
            </a:r>
            <a:r>
              <a:rPr>
                <a:latin typeface="Times New Roman" pitchFamily="1" charset="0"/>
                <a:ea typeface="Times New Roman" pitchFamily="1" charset="0"/>
                <a:cs typeface="Times New Roman" pitchFamily="1" charset="0"/>
              </a:rPr>
              <a:t>4</a:t>
            </a:r>
            <a:r>
              <a:rPr baseline="30000">
                <a:latin typeface="Times New Roman" pitchFamily="1" charset="0"/>
                <a:ea typeface="Times New Roman" pitchFamily="1" charset="0"/>
                <a:cs typeface="Times New Roman" pitchFamily="1" charset="0"/>
              </a:rPr>
              <a:t>6</a:t>
            </a:r>
            <a:r>
              <a:rPr>
                <a:latin typeface="Times New Roman" pitchFamily="1" charset="0"/>
                <a:ea typeface="Times New Roman" pitchFamily="1" charset="0"/>
                <a:cs typeface="Times New Roman" pitchFamily="1" charset="0"/>
              </a:rPr>
              <a:t> = 4096</a:t>
            </a:r>
            <a:r>
              <a:t> unique states).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5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149034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90345"/>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extLst>
                  <a:ext uri="smNativeData">
                    <pr:rowheight xmlns="" xmlns:pr="smNativeData" dt="1557954717" type="min" val="496570"/>
                  </a:ext>
                </a:extLst>
              </a:tr>
            </a:tbl>
          </a:graphicData>
        </a:graphic>
      </p:graphicFrame>
      <p:sp>
        <p:nvSpPr>
          <p:cNvPr id="3" name="Shape 557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ZB4AAHAIAADcHgAAEAAAACYAAAAIAAAA//////////8="/>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57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8C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JB0AAHAIAACcHQAAEAAAACYAAAAIAAAA//////////8="/>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57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0BsAAHAIAABIHAAAEAAAACYAAAAIAAAA//////////8="/>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57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kBoAAHAIAAAIGwAAEAAAACYAAAAIAAAA//////////8="/>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57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UBkAAHAIAADIGQAAEAAAACYAAAAIAAAA//////////8="/>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57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MIQAAoA8AAIQhAAAYEAAAEAAAACYAAAAIAAAA//////////8="/>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57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BMIgAAoA8AAMQiAAAYEAAAEAAAACYAAAAIAAAA//////////8="/>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57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58wU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CMIwAAoA8AAAQkAAAYEAAAEAAAACYAAAAIAAAA//////////8="/>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58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gJAAAoA8AAFglAAAYEAAAEAAAACYAAAAIAAAA//////////8="/>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58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DAQM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gJgAAoA8AAJgmAAAYEAAAEAAAACYAAAAIAAAA//////////8="/>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grpSp>
        <p:nvGrpSpPr>
          <p:cNvPr id="13" name="Group 5584"/>
          <p:cNvGrpSpPr>
            <a:extLst>
              <a:ext uri="smNativeData">
                <pr:smNativeData xmlns:pr="smNativeData" val="SMDATA_7_nYDcXBMAAAAlAAAAAQAAAA8BAAAAkAAAAEgAAACQAAAASAAAAAAAAAAAAAAAAAAAABcAAAAUAAAAAAAAAAAAAAD/fwAA/38AAAAAAAAJAAAABAAAAAEAdtYMAAAAEAAAAAAAAAAAAAAAA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gJgAAsAkAAFYzAACuCwAAACAAACYAAAAIAAAA//////////8="/>
                </a:ext>
              </a:extLst>
            </p:cNvSpPr>
            <p:nvPr/>
          </p:nvSpPr>
          <p:spPr>
            <a:xfrm>
              <a:off x="6197600" y="1574800"/>
              <a:ext cx="2147570" cy="323850"/>
            </a:xfrm>
            <a:prstGeom prst="rect">
              <a:avLst/>
            </a:prstGeom>
            <a:noFill/>
            <a:ln>
              <a:noFill/>
            </a:ln>
            <a:effectLst/>
          </p:spPr>
          <p:txBody>
            <a:bodyPr vert="horz" wrap="none" lIns="50800" tIns="50800" rIns="50800" bIns="50800" numCol="1" anchor="t"/>
            <a:lstStyle>
              <a:lvl1pPr defTabSz="3556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4092 states not shown</a:t>
              </a:r>
            </a:p>
          </p:txBody>
        </p:sp>
        <p:sp>
          <p:nvSpPr>
            <p:cNvPr id="14" name="Shape 5583"/>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BI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A8IwAAOgsAAD0mAADlDgAAAAAAACYAAAAIAAAA//////////8="/>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sp>
        <p:nvSpPr>
          <p:cNvPr id="16" name="Shape 55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17" name="Shape 55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8" name="Shape 5587"/>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C4KwAAECAAACYAAAAIAAAA//////////8="/>
              </a:ext>
            </a:extLst>
          </p:cNvSpPr>
          <p:nvPr/>
        </p:nvSpPr>
        <p:spPr>
          <a:xfrm>
            <a:off x="633095" y="6755130"/>
            <a:ext cx="9691370"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5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6570"/>
                  </a:ext>
                </a:extLst>
              </a:tr>
              <a:tr h="149034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90345"/>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EBEBEB"/>
                    </a:solidFill>
                  </a:tcPr>
                </a:tc>
                <a:extLst>
                  <a:ext uri="smNativeData">
                    <pr:rowheight xmlns="" xmlns:pr="smNativeData" dt="1557954717" type="min" val="496570"/>
                  </a:ext>
                </a:extLst>
              </a:tr>
            </a:tbl>
          </a:graphicData>
        </a:graphic>
      </p:graphicFrame>
      <p:sp>
        <p:nvSpPr>
          <p:cNvPr id="3" name="Shape 559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ZB4AAHAIAADcHgAAEAAAACYAAAAIAAAA//////////8="/>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59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aLCw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JB0AAHAIAACcHQAAEAAAACYAAAAIAAAA//////////8="/>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59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0BsAAHAIAABIHAAAEAAAACYAAAAIAAAA//////////8="/>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59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kBoAAHAIAAAIGwAAEAAAACYAAAAIAAAA//////////8="/>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59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UBkAAHAIAADIGQAAEAAAACYAAAAIAAAA//////////8="/>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59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MIQAAoA8AAIQhAAAYEAAAEAAAACYAAAAIAAAA//////////8="/>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5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hISY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BMIgAAoA8AAMQiAAAYEAAAEAAAACYAAAAIAAAA//////////8="/>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5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0LCg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CMIwAAoA8AAAQkAAAYEAAAEAAAACYAAAAIAAAA//////////8="/>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59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gJAAAoA8AAFglAAAYEAAAEAAAACYAAAAIAAAA//////////8="/>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59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YGBs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gJgAAoA8AAJgmAAAYEAAAEAAAACYAAAAIAAAA//////////8="/>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grpSp>
        <p:nvGrpSpPr>
          <p:cNvPr id="13" name="Group 5602"/>
          <p:cNvGrpSpPr>
            <a:extLst>
              <a:ext uri="smNativeData">
                <pr:smNativeData xmlns:pr="smNativeData" val="SMDATA_7_nYDcXBMAAAAlAAAAAQAAAA8BAAAAkAAAAEgAAACQAAAASAAAAAAAAAAAAAAAAAAAABcAAAAUAAAAAAAAAAAAAAD/fwAA/38AAAAAAAAJAAAABAAAAAABAAAMAAAAEAAAAAAAAAAAAAAAA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66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gJgAAsAkAAFYzAACuCwAAACAAACYAAAAIAAAA//////////8="/>
                </a:ext>
              </a:extLst>
            </p:cNvSpPr>
            <p:nvPr/>
          </p:nvSpPr>
          <p:spPr>
            <a:xfrm>
              <a:off x="6197600" y="1574800"/>
              <a:ext cx="2147570" cy="323850"/>
            </a:xfrm>
            <a:prstGeom prst="rect">
              <a:avLst/>
            </a:prstGeom>
            <a:noFill/>
            <a:ln>
              <a:noFill/>
            </a:ln>
            <a:effectLst/>
          </p:spPr>
          <p:txBody>
            <a:bodyPr vert="horz" wrap="none" lIns="50800" tIns="50800" rIns="50800" bIns="50800" numCol="1" anchor="t"/>
            <a:lstStyle>
              <a:lvl1pPr defTabSz="3556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4092 states not shown</a:t>
              </a:r>
            </a:p>
          </p:txBody>
        </p:sp>
        <p:sp>
          <p:nvSpPr>
            <p:cNvPr id="14" name="Shape 560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4d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A8IwAAOgsAAD0mAADlDgAAAAAAACYAAAAIAAAA//////////8="/>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sp>
        <p:nvSpPr>
          <p:cNvPr id="16" name="Shape 56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Trm9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17" name="Shape 56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kPsN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8" name="Shape 5605"/>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AgLQAAECAAACYAAAAIAAAA//////////8="/>
              </a:ext>
            </a:extLst>
          </p:cNvSpPr>
          <p:nvPr/>
        </p:nvSpPr>
        <p:spPr>
          <a:xfrm>
            <a:off x="633095" y="6755130"/>
            <a:ext cx="9691370" cy="58039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 instantaneous rate for any sequence conversion that requires more than one nucleotide </a:t>
            </a:r>
            <a:br/>
            <a:r>
              <a:t>     substitution is zero.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5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AAAAAA</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6D6D6"/>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AAAAAC</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6D6D6"/>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6570"/>
                  </a:ext>
                </a:extLst>
              </a:tr>
              <a:tr h="1490345">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1490345"/>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TTTTTG</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6D6D6"/>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96570"/>
                  </a:ext>
                </a:extLst>
              </a:tr>
              <a:tr h="496570">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TTTTTT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0</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424242"/>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solidFill>
                            <a:srgbClr val="424242"/>
                          </a:solidFill>
                          <a:latin typeface="Times New Roman" pitchFamily="1" charset="0"/>
                          <a:ea typeface="Times New Roman" pitchFamily="1" charset="0"/>
                          <a:cs typeface="Times New Roman" pitchFamily="1" charset="0"/>
                        </a:rPr>
                        <a:t>–</a:t>
                      </a:r>
                      <a:endParaRPr sz="2400">
                        <a:solidFill>
                          <a:srgbClr val="424242"/>
                        </a:solidFill>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6D6D6"/>
                    </a:solidFill>
                  </a:tcPr>
                </a:tc>
                <a:extLst>
                  <a:ext uri="smNativeData">
                    <pr:rowheight xmlns="" xmlns:pr="smNativeData" dt="1557954717" type="min" val="496570"/>
                  </a:ext>
                </a:extLst>
              </a:tr>
            </a:tbl>
          </a:graphicData>
        </a:graphic>
      </p:graphicFrame>
      <p:sp>
        <p:nvSpPr>
          <p:cNvPr id="3" name="Shape 56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ZB4AAHAIAADcHgAAEAAAACYAAAAIAAAA//////////8="/>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6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JB0AAHAIAACcHQAAEAAAACYAAAAIAAAA//////////8="/>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6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0BsAAHAIAABIHAAAEAAAACYAAAAIAAAA//////////8="/>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6" name="Shape 56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kBoAAHAIAAAIGwAAEAAAACYAAAAIAAAA//////////8="/>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61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4BwAAUBkAAHAIAADIGQAAEAAAACYAAAAIAAAA//////////8="/>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6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MIQAAoA8AAIQhAAAYEAAAEAAAACYAAAAIAAAA//////////8="/>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9" name="Shape 56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BMIgAAoA8AAMQiAAAYEAAAEAAAACYAAAAIAAAA//////////8="/>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0" name="Shape 56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CMIwAAoA8AAAQkAAAYEAAAEAAAACYAAAAIAAAA//////////8="/>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1" name="Shape 56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DgJAAAoA8AAFglAAAYEAAAEAAAACYAAAAIAAAA//////////8="/>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12" name="Shape 561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CQkIA////AQAAAAAAAAAAAAAAAAAAAAAAAAAAAAAAAAAAAAAAAAAAAAAAAH9/fwDc3uADzMzMAMDA/wB/f38AAAAAAAAAAAAAAAAAAAAAAAAAAAAhAAAAGAAAABQAAAAgJgAAoA8AAJgmAAAYEAAAEAAAACYAAAAIAAAA//////////8="/>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grpSp>
        <p:nvGrpSpPr>
          <p:cNvPr id="13" name="Group 562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gJgAAsAkAAFYzAACuCwAAACAAACYAAAAIAAAA//////////8="/>
                </a:ext>
              </a:extLst>
            </p:cNvSpPr>
            <p:nvPr/>
          </p:nvSpPr>
          <p:spPr>
            <a:xfrm>
              <a:off x="6197600" y="1574800"/>
              <a:ext cx="2147570" cy="323850"/>
            </a:xfrm>
            <a:prstGeom prst="rect">
              <a:avLst/>
            </a:prstGeom>
            <a:noFill/>
            <a:ln>
              <a:noFill/>
            </a:ln>
            <a:effectLst/>
          </p:spPr>
          <p:txBody>
            <a:bodyPr vert="horz" wrap="none" lIns="50800" tIns="50800" rIns="50800" bIns="50800" numCol="1" anchor="t"/>
            <a:lstStyle>
              <a:lvl1pPr defTabSz="3556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r>
                <a:t>4092 states not shown</a:t>
              </a:r>
            </a:p>
          </p:txBody>
        </p:sp>
        <p:sp>
          <p:nvSpPr>
            <p:cNvPr id="14" name="Shape 561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A8IwAAOgsAAD0mAADlDgAAAAAAACYAAAAIAAAA//////////8="/>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sp>
        <p:nvSpPr>
          <p:cNvPr id="16" name="Shape 56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GE5AACfCAAAECAAACYAAAAIAAAA//////////8="/>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Sequence Model </a:t>
            </a:r>
          </a:p>
        </p:txBody>
      </p:sp>
      <p:sp>
        <p:nvSpPr>
          <p:cNvPr id="17" name="Shape 562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AwAA3AAAALM6AABMBAAAECAAACYAAAAIAAAA//////////8="/>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Accommodating Non-independence Across Sites</a:t>
            </a:r>
          </a:p>
        </p:txBody>
      </p:sp>
      <p:sp>
        <p:nvSpPr>
          <p:cNvPr id="18" name="Shape 5623"/>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M/AAA+LQAAECAAACYAAAAIAAAA//////////8="/>
              </a:ext>
            </a:extLst>
          </p:cNvSpPr>
          <p:nvPr/>
        </p:nvSpPr>
        <p:spPr>
          <a:xfrm>
            <a:off x="633095" y="6755130"/>
            <a:ext cx="9691370" cy="5994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 instantaneous rate for sequence conversions that require a single nucleotide substitution is based </a:t>
            </a:r>
            <a:br/>
            <a:r>
              <a:t>     on your favorite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5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6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626"/>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GAwAA9BUAAMoFAABMGAAAEAAAACYAAAAIAAAA//////////8="/>
              </a:ext>
            </a:extLst>
          </p:cNvSpPr>
          <p:nvPr/>
        </p:nvSpPr>
        <p:spPr>
          <a:xfrm>
            <a:off x="532130" y="3568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56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5" name="Shape 56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6" name="Shape 56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7" name="Shape 56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8" name="Shape 56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9" name="Shape 56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10" name="Shape 56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1" name="Shape 56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2" name="Shape 56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kRw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3" name="Shape 56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4" name="Shape 56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5" name="Shape 56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6" name="Shape 56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7" name="Shape 56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8" name="Shape 56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6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6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6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6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n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6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6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6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6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6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IH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6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1d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6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6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6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ZBNT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6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k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6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mIH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6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2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8" name="Shape 5663"/>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0Pjw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CAQAA/BcAAIYDAABUGgAAEAAAACYAAAAIAAAA//////////8="/>
              </a:ext>
            </a:extLst>
          </p:cNvSpPr>
          <p:nvPr/>
        </p:nvSpPr>
        <p:spPr>
          <a:xfrm>
            <a:off x="163830" y="3898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674"/>
          <p:cNvGrpSpPr>
            <a:extLst>
              <a:ext uri="smNativeData">
                <pr:smNativeData xmlns:pr="smNativeData" val="SMDATA_7_nYDcXBMAAAAlAAAAAQAAAA8BAAAAkAAAAEgAAACQAAAASAAAAAAAAAAAAAAAAAAAABcAAAAUAAAAAAAAAAAAAAD/fwAA/38AAAAAAAAJAAAABAAAAHsUrkcMAAAAEAAAAAAAAAAAAAAAAAAAAAAAAAAfAAAAVAAAAAAAAAAAAAAAAAAAAAAAAAAAAAAAAAAAAAAAAAAAAAAAAAAAAAAAAAAAAAAAAAAAAAAAAAAAAAAAAAAAAAAAAAAAAAAAAAAAAAAAAAAAAAAAAAAAACEAAAAYAAAAFAAAAKgHAACsDQAA7DYAAAAtAAAQAAAAJgAAAAgAAAD/////AAAAAA=="/>
              </a:ext>
            </a:extLst>
          </p:cNvGrpSpPr>
          <p:nvPr/>
        </p:nvGrpSpPr>
        <p:grpSpPr>
          <a:xfrm>
            <a:off x="1244600" y="2222500"/>
            <a:ext cx="7683500" cy="5092700"/>
            <a:chOff x="1244600" y="2222500"/>
            <a:chExt cx="7683500" cy="5092700"/>
          </a:xfrm>
        </p:grpSpPr>
        <p:grpSp>
          <p:nvGrpSpPr>
            <p:cNvPr id="5" name="Group 5671"/>
            <p:cNvGrpSpPr>
              <a:extLst>
                <a:ext uri="smNativeData">
                  <pr:smNativeData xmlns:pr="smNativeData" val="SMDATA_7_nYDcXBMAAAAlAAAAAQAAAA8BAAAAkAAAAEgAAACQAAAASAAAAAAAAAAAAAAAAAAAABcAAAAUAAAAAAAAAAAAAAD/fwAA/38AAAAAAAAJAAAABAAAACA3fBkMAAAAEAAAAAAAAAAAAAAAAAAAAAAAAAAfAAAAVAAAAAAAAAAAAAAAAAAAAAAAAAAAAAAAAAAAAAAAAAAAAAAAAAAAAAAAAAAAAAAAAAAAAAAAAAAAAAAAAAAAAAAAAAAAAAAAAAAAAAAAAAAAAAAAAAAAACEAAAAYAAAAFAAAAKgHAAAjEAAA7DYAAAAtAAAAAAAAJgAAAAgAAAD/////AAAAAA=="/>
                </a:ext>
              </a:extLst>
            </p:cNvGrpSpPr>
            <p:nvPr/>
          </p:nvGrpSpPr>
          <p:grpSpPr>
            <a:xfrm>
              <a:off x="1244600" y="2623185"/>
              <a:ext cx="7683500" cy="4692015"/>
              <a:chOff x="1244600" y="2623185"/>
              <a:chExt cx="7683500" cy="4692015"/>
            </a:xfrm>
          </p:grpSpPr>
          <p:sp>
            <p:nvSpPr>
              <p:cNvPr id="9" name="Shape 5667"/>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HRzLm8MAAAAEAAAAAAAAAAAAAAAAAAAAAAAAAAeAAAAaAAAAAAAAAAAAAAAAAAAAAAAAAAAAAAAECcAABAnAAAAAAAAAAAAAAAAAAAAAAAAAAAAAAAAAAAAAAAAAAAAAMgAAAAAAAAAwMD/AAAAAABkAAAAMgAAAAAAAABkAAAAAAAAAH9/fwAKAAAAHwAAAFQAAABNqPsA////AQAAAAAAAAAAAAAAAAAAAAAAAAAAAAAAAAAAAAAAAAAAAAAAAH9/fwAAAAAAy8vLAMDA/wB/f38AAAAAAAAAAAAAAAAAAAAAAAAAAAAhAAAAGAAAABQAAACoBwAAIxAAAGQeAADrIgAAAAAAACYAAAAIAAAA//////////8="/>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8" name="Shape 5668"/>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CIzMDUMAAAAEAAAAAAAAAAAAAAAAAAAAAAAAAAeAAAAaAAAAAAAAAAAAAAAAAAAAAAAAAAAAAAAECcAABAnAAAAAAAAAAAAAAAAAAAAAAAAAAAAAAAAAAAAAAAAAAAAAMgAAAAAAAAAwMD/AAAAAABkAAAAMgAAAAAAAABkAAAAAAAAAH9/fwAKAAAAHwAAAFQAAABNqPsA////AQAAAAAAAAAAAAAAAAAAAAAAAAAAAAAAAAAAAAAAAAAAAAAAAH9/fwAAAAAAy8vLAMDA/wB/f38AAAAAAAAAAAAAAAAAAAAAAAAAAAAhAAAAGAAAABQAAAAwIAAAIxAAAOw2AADrIgAAAAAAACYAAAAIAAAA//////////8="/>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7" name="Shape 566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IiIHI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AQEwAA2iIAAFkfAAAALQAAAAAAACYAAAAIAAAA//////////8="/>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6" name="Shape 5670"/>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DI3MDA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BAHwAA2iIAAIkrAAAALQAAAAAAACYAAAAIAAAA//////////8="/>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sp>
          <p:nvSpPr>
            <p:cNvPr id="4" name="Shape 567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WCAAArA0AAJQdAABpEAAAAAAAACYAAAAIAAAA//////////8="/>
                </a:ext>
              </a:extLst>
            </p:cNvSpPr>
            <p:nvPr/>
          </p:nvSpPr>
          <p:spPr>
            <a:xfrm>
              <a:off x="1355090" y="2222500"/>
              <a:ext cx="3453130" cy="4451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AAAAAAAAAAAAAA</a:t>
              </a:r>
            </a:p>
          </p:txBody>
        </p:sp>
        <p:sp>
          <p:nvSpPr>
            <p:cNvPr id="3" name="Shape 5673"/>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I1MD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gIAAArA0AAB02AAB3EAAAAAAAACYAAAAIAAAA//////////8="/>
                </a:ext>
              </a:extLst>
            </p:cNvSpPr>
            <p:nvPr/>
          </p:nvSpPr>
          <p:spPr>
            <a:xfrm>
              <a:off x="5344160" y="2222500"/>
              <a:ext cx="3452495" cy="45402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AAAAAAAAAAAAAA</a:t>
              </a:r>
            </a:p>
          </p:txBody>
        </p:sp>
      </p:grpSp>
      <p:sp>
        <p:nvSpPr>
          <p:cNvPr id="10" name="Shape 56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BcDQAAECAAACYAAAAIAAAA//////////8="/>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Heterotachy entails variation in the process of nucleotide substitution at individual sites</a:t>
            </a:r>
            <a:br/>
            <a:r>
              <a:t>     in the sequence over the tree.</a:t>
            </a:r>
          </a:p>
        </p:txBody>
      </p:sp>
      <p:sp>
        <p:nvSpPr>
          <p:cNvPr id="11" name="Shape 56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2" name="Shape 56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Zm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val="nYDcXAEAAAAFAAAA/f///wEAAAAJAAAAAAAAAAAAAAAAAAAAAAAAAA=="/>
      </p:ext>
    </p:extLst>
  </p:timing>
</p:sld>
</file>

<file path=ppt/slides/slide35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68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79"/>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FCPSRkMAAAAEAAAAAAAAAAAAAAAAAAAAAAAAAAeAAAAaAAAAAAAAAAAAAAAAAAAAAAAAAAAAAAAECcAABAnAAAAAAAAAAAAAAAAAAAAAAAAAAAAAAAAAAAAAAAAAAAAAMgAAAAAAAAAwMD/AAAAAABkAAAAMgAAAAAAAABkAAAAAAAAAH9/fwAKAAAAHwAAAFQAAAD/kwAA////AQAAAAAAAAAAAAAAAAAAAAAAAAAAAAAAAAAAAAAAAAAAAAAAAH9/fwAAAAAAy8vLAMDA/wB/f38AAAAAAAAAAAAAAAAAAAAAAAAAAAAhAAAAGAAAABQAAACoBwAAIxAAAGQeAADrIgAAAAAAACYAAAAIAAAA//////////8="/>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680"/>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MAAAAEAAAAAAAAAAAAAAAAAAAAAAAAAAeAAAAaAAAAAAAAAAAAAAAAAAAAAAAAAAAAAAAECcAABAnAAAAAAAAAAAAAAAAAAAAAAAAAAAAAAAAAAAAAAAAAAAAAMgAAAAAAAAAwMD/AAAAAABkAAAAMgAAAAAAAABkAAAAAAAAAH9/fwAKAAAAHwAAAFQAAAD/kwAA////AQAAAAAAAAAAAAAAAAAAAAAAAAAAAAAAAAAAAAAAAAAAAAAAAH9/fwAAAAAAy8vLAMDA/wB/f38AAAAAAAAAAAAAAAAAAAAAAAAAAAAhAAAAGAAAABQAAAAwIAAAIxAAAOw2AADrIgAAAAAAACYAAAAIAAAA//////////8="/>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68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AQEwAA2iIAAFkfAAAALQAAAAAAACYAAAAIAAAA//////////8="/>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3" name="Shape 5682"/>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p8wU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BAHwAA2iIAAIkrAAAALQAAAAAAACYAAAAIAAAA//////////8="/>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grpSp>
        <p:nvGrpSpPr>
          <p:cNvPr id="7" name="Group 5686"/>
          <p:cNvGrpSpPr>
            <a:extLst>
              <a:ext uri="smNativeData">
                <pr:smNativeData xmlns:pr="smNativeData" val="SMDATA_7_nYDcXBMAAAAlAAAAAQAAAA8BAAAAkAAAAEgAAACQAAAASAAAAAAAAAAAAAAAAAAAABcAAAAUAAAAAAAAAAAAAAD/fwAA/38AAAAAAAAJAAAABAAAAKD0DBkMAAAAEAAAAAAAAAAAAAAAAAAAAAAAAAAfAAAAVAAAAAAAAAAAAAAAAAAAAAAAAAAAAAAAAAAAAAAAAAAAAAAAAAAAAAAAAAAAAAAAAAAAAAAAAAAAAAAAAAAAAAAAAAAAAAAAAAAAAAAAAAAAAAAAAAAAACEAAAAYAAAAFAAAAHQIAACsDQAAJDYAAJkQAAAQAAAAJgAAAAgAAAD/////AAAAAA=="/>
              </a:ext>
            </a:extLst>
          </p:cNvGrpSpPr>
          <p:nvPr/>
        </p:nvGrpSpPr>
        <p:grpSpPr>
          <a:xfrm>
            <a:off x="1374140" y="2222500"/>
            <a:ext cx="7426960" cy="475615"/>
            <a:chOff x="1374140" y="2222500"/>
            <a:chExt cx="7426960" cy="475615"/>
          </a:xfrm>
        </p:grpSpPr>
        <p:sp>
          <p:nvSpPr>
            <p:cNvPr id="9" name="Shape 568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kcg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WIQAArA0AACQ2AACGEAAAAAAAACYAAAAIAAAA//////////8="/>
                </a:ext>
              </a:extLst>
            </p:cNvSpPr>
            <p:nvPr/>
          </p:nvSpPr>
          <p:spPr>
            <a:xfrm>
              <a:off x="5419090" y="2222500"/>
              <a:ext cx="3382010" cy="46355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CCCTACGGCACATTA</a:t>
              </a:r>
            </a:p>
          </p:txBody>
        </p:sp>
        <p:sp>
          <p:nvSpPr>
            <p:cNvPr id="8" name="Shape 568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ASeA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0CAAArA0AAJUdAACZEAAAAAAAACYAAAAIAAAA//////////8="/>
                </a:ext>
              </a:extLst>
            </p:cNvSpPr>
            <p:nvPr/>
          </p:nvSpPr>
          <p:spPr>
            <a:xfrm>
              <a:off x="1374140" y="2222500"/>
              <a:ext cx="3434715" cy="47561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ACCGCATTTCAACCA</a:t>
              </a:r>
            </a:p>
          </p:txBody>
        </p:sp>
      </p:grpSp>
      <p:sp>
        <p:nvSpPr>
          <p:cNvPr id="10" name="Shape 56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BcDQAAECAAACYAAAAIAAAA//////////8="/>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Heterotachy entails variation in the process of nucleotide substitution at individual sites</a:t>
            </a:r>
            <a:br/>
            <a:r>
              <a:t>     in the sequence over the tree.</a:t>
            </a:r>
          </a:p>
        </p:txBody>
      </p:sp>
      <p:sp>
        <p:nvSpPr>
          <p:cNvPr id="11" name="Shape 56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2" name="Shape 568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5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5695"/>
          <p:cNvGrpSpPr>
            <a:extLst>
              <a:ext uri="smNativeData">
                <pr:smNativeData xmlns:pr="smNativeData" val="SMDATA_7_nYDcXBMAAAAlAAAAAQAAAA8BAAAAkAAAAEgAAACQAAAASAAAAAAAAAAAAAAAAAAAABcAAAAUAAAAAAAAAAAAAAD/fwAA/38AAAAAAAAJAAAABAAAADRBPTcMAAAAEAAAAAAAAAAAAAAAAAAAAAAA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91"/>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OCq8wUMAAAAEAAAAAAAAAAAAAAAAAAAAAAAAAAeAAAAaAAAAAAAAAAAAAAAAAAAAAAAAAAAAAAAECcAABAnAAAAAAAAAAAAAAAAAAAAAAAAAAAAAAAAAAAAAAAAAAAAAMgAAAAAAAAAwMD/AAAAAABkAAAAMgAAAAAAAABkAAAAAAAAAH9/fwAKAAAAHwAAAFQAAABNqPsA////AQAAAAAAAAAAAAAAAAAAAAAAAAAAAAAAAAAAAAAAAAAAAAAAAH9/fwAAAAAAy8vLAMDA/wB/f38AAAAAAAAAAAAAAAAAAAAAAAAAAAAhAAAAGAAAABQAAACoBwAAIxAAAGQeAADrIgAAAAAAACYAAAAIAAAA//////////8="/>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5" name="Shape 5692"/>
            <p:cNvSpPr>
              <a:extLst>
                <a:ext uri="smNativeData">
                  <pr:smNativeData xmlns:pr="smNativeData" val="SMDATA_13_nYDcXB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ChTAMMAAAAEAAAAAAAAAAAAAAAAAAAAAAAAAAeAAAAaAAAAAAAAAAAAAAAAAAAAAAAAAAAAAAAECcAABAnAAAAAAAAAAAAAAAAAAAAAAAAAAAAAAAAAAAAAAAAAAAAAMgAAAAAAAAAwMD/AAAAAABkAAAAMgAAAAAAAABkAAAAAAAAAH9/fwAKAAAAHwAAAFQAAAD/kwAA////AQAAAAAAAAAAAAAAAAAAAAAAAAAAAAAAAAAAAAAAAAAAAAAAAH9/fwAAAAAAy8vLAMDA/wB/f38AAAAAAAAAAAAAAAAAAAAAAAAAAAAhAAAAGAAAABQAAAAwIAAAIxAAAOw2AADrIgAAAAAAACYAAAAIAAAA//////////8="/>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anchor="ctr"/>
            <a:lstStyle/>
            <a:p>
              <a:pPr defTabSz="355600">
                <a:tabLst>
                  <a:tab pos="838200" algn="l"/>
                </a:tabLst>
                <a:defRPr>
                  <a:effectLst>
                    <a:outerShdw dist="63500" dir="3600000" algn="tl" rotWithShape="0">
                      <a:srgbClr val="000000">
                        <a:alpha val="40000"/>
                      </a:srgbClr>
                    </a:outerShdw>
                  </a:effectLst>
                </a:defRPr>
              </a:pPr>
            </a:p>
          </p:txBody>
        </p:sp>
        <p:sp>
          <p:nvSpPr>
            <p:cNvPr id="4" name="Shape 5693"/>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yLwU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AQEwAA2iIAAFkfAAAALQAAAAAAACYAAAAIAAAA//////////8="/>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3" name="Shape 569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E/rLxwMAAAAEAAAAAAAAAAAAAAAAAAAAAAAAAAeAAAAaAAAAAAAAAAAAAAAAAAAAAAAAAAAAAAAECcAABAnAAAAAAAAAAAAAAAAAAAAAAAAAAAAAAAAAAAAAAAAAAAAAMgAAAAAAAAAwMD/AAAAAABkAAAAMgAAAAAAAABkAAAAAAAAAH9/fwAKAAAAHwAAAFQAAAADZcAF////AQAAAAAAAAAAAAAAAAAAAAAAAAAAAAAAAAAAAAAAAAAAAAAAAH9/fwAAAAAAy8vLAMDA/wB/f38AAAAAAAAAAAAAAAAAAAAAAAAAAAAhAAAAGAAAABQAAABAHwAA2iIAAIkrAAAALQAAAAAAACYAAAAIAAAA//////////8="/>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grpSp>
      <p:grpSp>
        <p:nvGrpSpPr>
          <p:cNvPr id="7" name="Group 5698"/>
          <p:cNvGrpSpPr>
            <a:extLst>
              <a:ext uri="smNativeData">
                <pr:smNativeData xmlns:pr="smNativeData" val="SMDATA_7_nYDcXBMAAAAlAAAAAQAAAA8BAAAAkAAAAEgAAACQAAAASAAAAAAAAAAAAAAAAAAAABcAAAAUAAAAAAAAAAAAAAD/fwAA/38AAAAAAAAJAAAABAAAAIj3SYEMAAAAEAAAAAAAAAAAAAAAAAAAAAAAAAAfAAAAVAAAAAAAAAAAAAAAAAAAAAAAAAAAAAAAAAAAAAAAAAAAAAAAAAAAAAAAAAAAAAAAAAAAAAAAAAAAAAAAAAAAAAAAAAAAAAAAAAAAAAAAAAAAAAAAAAAAACEAAAAYAAAAFAAAAFYIAACsDQAAJDYAALkQAAAQAAAAJgAAAAgAAAD/////AAAAAA=="/>
              </a:ext>
            </a:extLst>
          </p:cNvGrpSpPr>
          <p:nvPr/>
        </p:nvGrpSpPr>
        <p:grpSpPr>
          <a:xfrm>
            <a:off x="1355090" y="2222500"/>
            <a:ext cx="7446010" cy="495935"/>
            <a:chOff x="1355090" y="2222500"/>
            <a:chExt cx="7446010" cy="495935"/>
          </a:xfrm>
        </p:grpSpPr>
        <p:sp>
          <p:nvSpPr>
            <p:cNvPr id="9" name="Shape 569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N+HgSc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WCAAArA0AAJQdAACIEAAAAAAAACYAAAAIAAAA//////////8="/>
                </a:ext>
              </a:extLst>
            </p:cNvSpPr>
            <p:nvPr/>
          </p:nvSpPr>
          <p:spPr>
            <a:xfrm>
              <a:off x="1355090" y="2222500"/>
              <a:ext cx="3453130" cy="46482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AAAAAAAAAAAAAA</a:t>
              </a:r>
            </a:p>
          </p:txBody>
        </p:sp>
        <p:sp>
          <p:nvSpPr>
            <p:cNvPr id="8" name="Shape 569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WIQAArA0AACQ2AAC5EAAAAAAAACYAAAAIAAAA//////////8="/>
                </a:ext>
              </a:extLst>
            </p:cNvSpPr>
            <p:nvPr/>
          </p:nvSpPr>
          <p:spPr>
            <a:xfrm>
              <a:off x="5419090" y="2222500"/>
              <a:ext cx="3382010" cy="4959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anchor="t"/>
            <a:lstStyle>
              <a:lvl1pPr defTabSz="355600">
                <a:lnSpc>
                  <a:spcPts val="3100"/>
                </a:lnSpc>
                <a:tabLst>
                  <a:tab pos="838200" algn="l"/>
                </a:tabLst>
                <a:defRPr sz="2600">
                  <a:solidFill>
                    <a:srgbClr val="424242"/>
                  </a:solidFill>
                  <a:latin typeface="Times New Roman" pitchFamily="1" charset="0"/>
                  <a:ea typeface="Gill Sans" pitchFamily="0" charset="0"/>
                  <a:cs typeface="Gill Sans" pitchFamily="0" charset="0"/>
                </a:defRPr>
              </a:lvl1pPr>
            </a:lstStyle>
            <a:p>
              <a:pPr/>
              <a:r>
                <a:t>CCCTACGGCACATTA</a:t>
              </a:r>
            </a:p>
          </p:txBody>
        </p:sp>
      </p:grpSp>
      <p:sp>
        <p:nvSpPr>
          <p:cNvPr id="10" name="Shape 56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BcDQAAECAAACYAAAAIAAAA//////////8="/>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Heterotachy entails variation in the process of nucleotide substitution at individual sites</a:t>
            </a:r>
            <a:br/>
            <a:r>
              <a:t>     in the sequence over the tree.</a:t>
            </a:r>
          </a:p>
        </p:txBody>
      </p:sp>
      <p:sp>
        <p:nvSpPr>
          <p:cNvPr id="11" name="Shape 57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2" name="Shape 57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6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6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6Jk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E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19"/>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H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HQAAdAwAAHAuAACBGAAAEAAAACYAAAAIAAAA//////////8="/>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62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sF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GwAArhUAAGYbAACAFwAAEAAAACYAAAAIAAAA//////////8="/>
              </a:ext>
            </a:extLst>
          </p:cNvSpPr>
          <p:nvPr/>
        </p:nvSpPr>
        <p:spPr>
          <a:xfrm flipV="1">
            <a:off x="44538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6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EwAAHBcAAL8jAAAzGgAAECAAACYAAAAIAAAA//////////8="/>
              </a:ext>
            </a:extLst>
          </p:cNvSpPr>
          <p:nvPr/>
        </p:nvSpPr>
        <p:spPr>
          <a:xfrm>
            <a:off x="32188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average number of </a:t>
            </a:r>
            <a:br/>
            <a:r>
              <a:t>changes away from each state </a:t>
            </a:r>
          </a:p>
        </p:txBody>
      </p:sp>
      <p:sp>
        <p:nvSpPr>
          <p:cNvPr id="8" name="Shape 6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pic>
        <p:nvPicPr>
          <p:cNvPr id="9"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DrH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aBUAABAAAAAmAAAACAAAAP//////////"/>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10" name="Shape 62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uR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1" name="Group 629"/>
          <p:cNvGrpSpPr>
            <a:extLst>
              <a:ext uri="smNativeData">
                <pr:smNativeData xmlns:pr="smNativeData" val="SMDATA_7_nYDcXBMAAAAlAAAAAQAAAA8BAAAAkAAAAEgAAACQAAAASAAAAAAAAAAAAAAAAAAAABcAAAAUAAAAAAAAAAAAAAD/fwAA/38AAAAAAAAJAAAABAAAAG4U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5" name="Shape 6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14" name="Shape 6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13" name="Shape 6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12" name="Shape 6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6" name="Group 634"/>
          <p:cNvGrpSpPr>
            <a:extLst>
              <a:ext uri="smNativeData">
                <pr:smNativeData xmlns:pr="smNativeData" val="SMDATA_7_nYDcXBMAAAAlAAAAAQAAAA8BAAAAkAAAAEgAAACQAAAASAAAAAAAAAAAAAAAAAAAABcAAAAUAAAAAAAAAAAAAAD/fwAA/38AAAAAAAAJAAAABAAAAHE6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0" name="Shape 6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9" name="Shape 6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8" name="Shape 6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7" name="Shape 6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21" name="Group 639"/>
          <p:cNvGrpSpPr>
            <a:extLst>
              <a:ext uri="smNativeData">
                <pr:smNativeData xmlns:pr="smNativeData" val="SMDATA_7_nYDcXBMAAAAlAAAAAQAAAA8BAAAAkAAAAEgAAACQAAAASAAAAAAAAAAAAAAAAAAAABcAAAAUAAAAAAAAAAAAAAD/fwAA/38AAAAAAAAJAAAABAAAACYu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5" name="Shape 6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24" name="Shape 6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23" name="Shape 63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j//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22" name="Shape 6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6" name="Shape 64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g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OHgAA7AwAAOktAABgFQAAEAAAACYAAAAIAAAA//////////8="/>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LWjR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CsCwAAECAAACYAAAAIAAAA//////////8="/>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(Tuffley &amp; Steel, 1998; Huelsenbeck, 2002)</a:t>
            </a:r>
          </a:p>
        </p:txBody>
      </p:sp>
      <p:sp>
        <p:nvSpPr>
          <p:cNvPr id="3" name="Shape 57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dWp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Covarion/Covariotide model</a:t>
            </a:r>
          </a:p>
        </p:txBody>
      </p:sp>
      <p:sp>
        <p:nvSpPr>
          <p:cNvPr id="4" name="Shape 57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C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5" name="Shape 57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2tA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Pg9AAAEDgAAECAAACYAAAAIAAAA//////////8="/>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Bcj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INAAADcDwAAECAAACYAAAAIAAAA//////////8="/>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on, substitution is modeled according to a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4/20</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20 instantaneous-rate matrix</a:t>
            </a:r>
          </a:p>
        </p:txBody>
      </p:sp>
      <p:sp>
        <p:nvSpPr>
          <p:cNvPr id="3" name="Shape 57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Kgaz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CsCwAAECAAACYAAAAIAAAA//////////8="/>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(Tuffley &amp; Steel, 1998; Huelsenbeck, 2002)</a:t>
            </a:r>
          </a:p>
        </p:txBody>
      </p:sp>
      <p:sp>
        <p:nvSpPr>
          <p:cNvPr id="4" name="Shape 57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Covarion/Covariotide model</a:t>
            </a:r>
          </a:p>
        </p:txBody>
      </p:sp>
      <p:sp>
        <p:nvSpPr>
          <p:cNvPr id="5" name="Shape 57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Pg9AAAEDgAAECAAACYAAAAIAAAA//////////8="/>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Jsw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INAAADcDwAAECAAACYAAAAIAAAA//////////8="/>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on, substitution is modeled according to a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4/20</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20 instantaneous-rate matrix</a:t>
            </a:r>
          </a:p>
        </p:txBody>
      </p:sp>
      <p:sp>
        <p:nvSpPr>
          <p:cNvPr id="3" name="Shape 57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CsCwAAECAAACYAAAAIAAAA//////////8="/>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(Tuffley &amp; Steel, 1998; Huelsenbeck, 2002)</a:t>
            </a:r>
          </a:p>
        </p:txBody>
      </p:sp>
      <p:sp>
        <p:nvSpPr>
          <p:cNvPr id="4" name="Shape 57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Covarion/Covariotide model</a:t>
            </a:r>
          </a:p>
        </p:txBody>
      </p:sp>
      <p:sp>
        <p:nvSpPr>
          <p:cNvPr id="5" name="Shape 57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Pg9AAAEDgAAECAAACYAAAAIAAAA//////////8="/>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INAAABOEQAAECAAACYAAAAIAAAA//////////8="/>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when off, substitution does not occur</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6MA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INAAADcDwAAECAAACYAAAAIAAAA//////////8="/>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on, substitution is modeled according to a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4/20</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20 instantaneous-rate matrix</a:t>
            </a:r>
          </a:p>
        </p:txBody>
      </p:sp>
      <p:sp>
        <p:nvSpPr>
          <p:cNvPr id="3" name="Shape 57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f1jU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CsCwAAECAAACYAAAAIAAAA//////////8="/>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(Tuffley &amp; Steel, 1998; Huelsenbeck, 2002)</a:t>
            </a:r>
          </a:p>
        </p:txBody>
      </p:sp>
      <p:sp>
        <p:nvSpPr>
          <p:cNvPr id="4" name="Shape 57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nWt0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Covarion/Covariotide model</a:t>
            </a:r>
          </a:p>
        </p:txBody>
      </p:sp>
      <p:sp>
        <p:nvSpPr>
          <p:cNvPr id="5" name="Shape 572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Pg9AAAEDgAAECAAACYAAAAIAAAA//////////8="/>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w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INAAABOEQAAECAAACYAAAAIAAAA//////////8="/>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when off, substitution does not occur</a:t>
            </a:r>
          </a:p>
        </p:txBody>
      </p:sp>
      <p:sp>
        <p:nvSpPr>
          <p:cNvPr id="8" name="Shape 57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BMAAINAAACKFQAAECAAACYAAAAIAAAA//////////8="/>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rPr sz="1200" baseline="-24000">
                <a:latin typeface="Times New Roman" pitchFamily="1" charset="0"/>
                <a:ea typeface="Times New Roman" pitchFamily="1" charset="0"/>
                <a:cs typeface="Times New Roman" pitchFamily="1" charset="0"/>
              </a:rPr>
              <a:t>01</a:t>
            </a:r>
            <a:r>
              <a:t> from off to on</a:t>
            </a:r>
          </a:p>
        </p:txBody>
      </p:sp>
      <p:sp>
        <p:nvSpPr>
          <p:cNvPr id="9" name="Shape 57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EAAPg9AACkEwAAECAAACYAAAAIAAAA//////////8="/>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Switching is controlled by two rate parameters: </a:t>
            </a:r>
          </a:p>
        </p:txBody>
      </p:sp>
      <p:sp>
        <p:nvSpPr>
          <p:cNvPr id="10" name="Shape 57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BQAAINAAAAaFwAAECAAACYAAAAIAAAA//////////8="/>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rPr sz="1200"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AcAALQTAABICAAAGBUAABAAAAAmAAAACAAAAP//////////"/>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AcAAEQVAABICAAAqBYAABAAAAAmAAAACAAAAP//////////"/>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wA0AAINAAADcDwAAECAAACYAAAAIAAAA//////////8="/>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t>when on, substitution is modeled according to a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4/20</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20 instantaneous-rate matrix</a:t>
            </a:r>
          </a:p>
        </p:txBody>
      </p:sp>
      <p:sp>
        <p:nvSpPr>
          <p:cNvPr id="3" name="Shape 57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m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AkAAPg9AACsCwAAECAAACYAAAAIAAAA//////////8="/>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(Tuffley &amp; Steel, 1998; Huelsenbeck, 2002)</a:t>
            </a:r>
          </a:p>
        </p:txBody>
      </p:sp>
      <p:sp>
        <p:nvSpPr>
          <p:cNvPr id="4" name="Shape 57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CAcAAGE5AABnCQAAECAAACYAAAAIAAAA//////////8="/>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Covarion/Covariotide model</a:t>
            </a:r>
          </a:p>
        </p:txBody>
      </p:sp>
      <p:sp>
        <p:nvSpPr>
          <p:cNvPr id="5" name="Shape 57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NT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AsAAPg9AAAEDgAAECAAACYAAAAIAAAA//////////8="/>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yU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8AAINAAABOEQAAECAAACYAAAAIAAAA//////////8="/>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when off, substitution does not occur</a:t>
            </a:r>
          </a:p>
        </p:txBody>
      </p:sp>
      <p:sp>
        <p:nvSpPr>
          <p:cNvPr id="8" name="Shape 57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cm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BMAAINAAACKFQAAECAAACYAAAAIAAAA//////////8="/>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rPr sz="1200" baseline="-24000">
                <a:latin typeface="Times New Roman" pitchFamily="1" charset="0"/>
                <a:ea typeface="Times New Roman" pitchFamily="1" charset="0"/>
                <a:cs typeface="Times New Roman" pitchFamily="1" charset="0"/>
              </a:rPr>
              <a:t>01</a:t>
            </a:r>
            <a:r>
              <a:t> from off to on</a:t>
            </a:r>
          </a:p>
        </p:txBody>
      </p:sp>
      <p:sp>
        <p:nvSpPr>
          <p:cNvPr id="9" name="Shape 57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9Ij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bBEAAPg9AACkEwAAECAAACYAAAAIAAAA//////////8="/>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Switching is controlled by two rate parameters: </a:t>
            </a:r>
          </a:p>
        </p:txBody>
      </p:sp>
      <p:sp>
        <p:nvSpPr>
          <p:cNvPr id="10" name="Shape 57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0I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BQAAINAAAAaFwAAECAAACYAAAAIAAAA//////////8="/>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228600" indent="-228600" algn="l" defTabSz="457200">
              <a:lnSpc>
                <a:spcPts val="1900"/>
              </a:lnSpc>
              <a:spcBef>
                <a:spcPts val="400"/>
              </a:spcBef>
              <a:buSzTx/>
              <a:buChar char="•"/>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i="1">
                <a:latin typeface="Times New Roman" pitchFamily="1" charset="0"/>
                <a:ea typeface="Times New Roman" pitchFamily="1" charset="0"/>
                <a:cs typeface="Times New Roman" pitchFamily="1" charset="0"/>
              </a:rPr>
              <a:t> </a:t>
            </a:r>
            <a:r>
              <a:rPr sz="1200"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PQ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AcAALQTAABICAAAGBUAABAAAAAmAAAACAAAAP//////////"/>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AcAAEQVAABICAAAqBYAABAAAAAmAAAACAAAAP//////////"/>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pic>
        <p:nvPicPr>
          <p:cNvPr id="13" name="pasted18.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JAAo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A4AAGAYAACILAAAYiYAABAAAAAmAAAACAAAAP//////////"/>
              </a:ext>
            </a:extLst>
          </p:cNvPicPr>
          <p:nvPr/>
        </p:nvPicPr>
        <p:blipFill>
          <a:blip r:embed="rId3"/>
          <a:stretch>
            <a:fillRect/>
          </a:stretch>
        </p:blipFill>
        <p:spPr>
          <a:xfrm>
            <a:off x="2413000" y="3962400"/>
            <a:ext cx="4826000" cy="22771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val="nYDcXAEAAAAFAAAA/f///wEAAAAJAAAAAAAAAAAAAAAAAAAAAAAAAA=="/>
      </p:ext>
    </p:extLst>
  </p:timing>
</p:sld>
</file>

<file path=ppt/slides/slide36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bl>
          </a:graphicData>
        </a:graphic>
      </p:graphicFrame>
      <p:sp>
        <p:nvSpPr>
          <p:cNvPr id="3" name="Shape 57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qCwAAPA0AAEQOAADhGAAAEAAAACYAAAAIAAAA//////////8="/>
              </a:ext>
            </a:extLst>
          </p:cNvSpPr>
          <p:nvPr/>
        </p:nvSpPr>
        <p:spPr>
          <a:xfrm>
            <a:off x="1814830" y="2151380"/>
            <a:ext cx="504190" cy="189293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4" name="Shape 57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JEAAAsQkAAHQgAADMDAAAEAAAACYAAAAIAAAA//////////8="/>
              </a:ext>
            </a:extLst>
          </p:cNvSpPr>
          <p:nvPr/>
        </p:nvSpPr>
        <p:spPr>
          <a:xfrm rot="16200000">
            <a:off x="3688715" y="493395"/>
            <a:ext cx="504825" cy="266890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57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50"/>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model allows rates to vary by adding a set of hidden 'off' states.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4" name="Shape 5754"/>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g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4" name="Shape 5758"/>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f7//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instantaneous rate of direct nucleotide changes between the hidden 'on' and 'off' states is zero.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6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4" name="Shape 5762"/>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uB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instantaneous rate of change when the process is in the 'off' state is also zero.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6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solidFill>
                      <a:srgbClr val="FFFFFF"/>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4" name="Shape 5766"/>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instantaneous rate of change (switching rate) between the hidden ‘on’ state hidden ‘off’ states.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6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BtA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6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dAL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sp>
        <p:nvSpPr>
          <p:cNvPr id="4" name="Shape 64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6HQAAchUAAAooAAB+IQAAEAAAACYAAAAIAAAA//////////8="/>
              </a:ext>
            </a:extLst>
          </p:cNvSpPr>
          <p:nvPr/>
        </p:nvSpPr>
        <p:spPr>
          <a:xfrm>
            <a:off x="4751070" y="3486150"/>
            <a:ext cx="1757680" cy="1958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5" name="Shape 64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h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mIAAArhUAAGYgAACAFwAAEAAAACYAAAAIAAAA//////////8="/>
              </a:ext>
            </a:extLst>
          </p:cNvSpPr>
          <p:nvPr/>
        </p:nvSpPr>
        <p:spPr>
          <a:xfrm flipV="1">
            <a:off x="52666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6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NGAAAHBcAAL8oAAAzGgAAECAAACYAAAAIAAAA//////////8="/>
              </a:ext>
            </a:extLst>
          </p:cNvSpPr>
          <p:nvPr/>
        </p:nvSpPr>
        <p:spPr>
          <a:xfrm>
            <a:off x="40316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    </a:t>
            </a:r>
            <a:br/>
            <a:r>
              <a:t>for each state </a:t>
            </a:r>
          </a:p>
        </p:txBody>
      </p:sp>
      <p:sp>
        <p:nvSpPr>
          <p:cNvPr id="7" name="Shape 6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9FwAA9BYAAC8nAADLGAAAECAAACYAAAAIAAAA//////////8="/>
              </a:ext>
            </a:extLst>
          </p:cNvSpPr>
          <p:nvPr/>
        </p:nvSpPr>
        <p:spPr>
          <a:xfrm>
            <a:off x="3777615" y="3731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r>
              <a:t>product of     </a:t>
            </a: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CIAAGQXAACRJAAAWxgAABAAAAAmAAAACAAAAP//////////"/>
              </a:ext>
            </a:extLst>
          </p:cNvPicPr>
          <p:nvPr/>
        </p:nvPicPr>
        <p:blipFill>
          <a:blip r:embed="rId2"/>
          <a:stretch>
            <a:fillRect/>
          </a:stretch>
        </p:blipFill>
        <p:spPr>
          <a:xfrm>
            <a:off x="5537200" y="3802380"/>
            <a:ext cx="407035" cy="156845"/>
          </a:xfrm>
          <a:prstGeom prst="rect">
            <a:avLst/>
          </a:prstGeom>
          <a:noFill/>
          <a:ln>
            <a:noFill/>
          </a:ln>
          <a:effectLst/>
        </p:spPr>
      </p:pic>
      <p:sp>
        <p:nvSpPr>
          <p:cNvPr id="9" name="Shape 6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bcg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pic>
        <p:nvPicPr>
          <p:cNvPr id="10"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8wc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ShUAABAAAAAmAAAACAAAAP//////////"/>
              </a:ext>
            </a:extLst>
          </p:cNvPicPr>
          <p:nvPr/>
        </p:nvPicPr>
        <p:blipFill>
          <a:blip r:embed="rId3"/>
          <a:srcRect l="0" t="0" r="0" b="20350"/>
          <a:stretch>
            <a:fillRect/>
          </a:stretch>
        </p:blipFill>
        <p:spPr>
          <a:xfrm>
            <a:off x="2705100" y="2095500"/>
            <a:ext cx="3086100" cy="1365250"/>
          </a:xfrm>
          <a:prstGeom prst="rect">
            <a:avLst/>
          </a:prstGeom>
          <a:noFill/>
          <a:ln>
            <a:noFill/>
          </a:ln>
          <a:effectLst/>
        </p:spPr>
      </p:pic>
      <p:sp>
        <p:nvSpPr>
          <p:cNvPr id="11" name="Shape 65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656"/>
          <p:cNvGrpSpPr>
            <a:extLst>
              <a:ext uri="smNativeData">
                <pr:smNativeData xmlns:pr="smNativeData" val="SMDATA_7_nYDcXBMAAAAlAAAAAQAAAA8BAAAAkAAAAEgAAACQAAAASAAAAAAAAAAAAAAAAAAAABcAAAAUAAAAAAAAAAAAAAD/fwAA/38AAAAAAAAJAAAABAAAABxb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6" name="Shape 6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15" name="Shape 6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8c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14" name="Shape 6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z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13" name="Shape 65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B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7" name="Group 661"/>
          <p:cNvGrpSpPr>
            <a:extLst>
              <a:ext uri="smNativeData">
                <pr:smNativeData xmlns:pr="smNativeData" val="SMDATA_7_nYDcXBMAAAAlAAAAAQAAAA8BAAAAkAAAAEgAAACQAAAASAAAAAAAAAAAAAAAAAAAABcAAAAUAAAAAAAAAAAAAAD/fwAA/38AAAAAAAAJAAAABAAAAIAW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1" name="Shape 6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KCbY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20" name="Shape 6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e/+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9" name="Shape 6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3CU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8" name="Shape 6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2CT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22" name="Group 666"/>
          <p:cNvGrpSpPr>
            <a:extLst>
              <a:ext uri="smNativeData">
                <pr:smNativeData xmlns:pr="smNativeData" val="SMDATA_7_nYDcXBMAAAAlAAAAAQAAAA8BAAAAkAAAAEgAAACQAAAASAAAAAAAAAAAAAAAAAAAABcAAAAUAAAAAAAAAAAAAAD/fwAA/38AAAAAAAAJAAAABAAAAKIu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6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1/6g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25" name="Shape 6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24" name="Shape 6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8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23" name="Shape 6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7" name="Shape 66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EAQ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JAAAzA4AAMk0AABgFQAAEAAAACYAAAAIAAAA//////////8="/>
              </a:ext>
            </a:extLst>
          </p:cNvSpPr>
          <p:nvPr/>
        </p:nvSpPr>
        <p:spPr>
          <a:xfrm>
            <a:off x="6003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jNAAAQxMAAMA8AACzFgAAECAAACYAAAAIAAAA//////////8="/>
              </a:ext>
            </a:extLst>
          </p:cNvSpPr>
          <p:nvPr/>
        </p:nvSpPr>
        <p:spPr>
          <a:xfrm>
            <a:off x="8515985" y="3131185"/>
            <a:ext cx="1359535" cy="5588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defTabSz="355600">
              <a:lnSpc>
                <a:spcPts val="2700"/>
              </a:lnSpc>
              <a:tabLst>
                <a:tab pos="838200" algn="l"/>
              </a:tabLst>
              <a:defRPr sz="2300">
                <a:latin typeface="Times New Roman" pitchFamily="1" charset="0"/>
                <a:ea typeface="Times New Roman" pitchFamily="1" charset="0"/>
                <a:cs typeface="Times New Roman" pitchFamily="1" charset="0"/>
              </a:defRPr>
            </a:pPr>
            <a:r>
              <a:rPr i="1"/>
              <a:t>q</a:t>
            </a:r>
            <a:r>
              <a:t> = 1– </a:t>
            </a:r>
            <a:r>
              <a:rPr i="1"/>
              <a:t>p</a:t>
            </a:r>
            <a:endParaRPr i="1"/>
          </a:p>
        </p:txBody>
      </p:sp>
      <p:sp>
        <p:nvSpPr>
          <p:cNvPr id="4" name="Shape 5770"/>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JMgAA7RQAAG01AACRFwAAEAAAACYAAAAIAAAA//////////8="/>
              </a:ext>
            </a:extLst>
          </p:cNvSpPr>
          <p:nvPr/>
        </p:nvSpPr>
        <p:spPr>
          <a:xfrm flipV="1">
            <a:off x="8255635" y="3401695"/>
            <a:ext cx="429260" cy="429260"/>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Helvetica" pitchFamily="0" charset="0"/>
                <a:cs typeface="Helvetica" pitchFamily="0" charset="0"/>
              </a:defRPr>
            </a:pPr>
          </a:p>
        </p:txBody>
      </p:sp>
      <p:sp>
        <p:nvSpPr>
          <p:cNvPr id="5" name="Shape 57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6" name="Shape 5772"/>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C4KwAAECAAACYAAAAIAAAA//////////8="/>
              </a:ext>
            </a:extLst>
          </p:cNvSpPr>
          <p:nvPr/>
        </p:nvSpPr>
        <p:spPr>
          <a:xfrm>
            <a:off x="633095" y="6755130"/>
            <a:ext cx="9526905" cy="351790"/>
          </a:xfrm>
          <a:prstGeom prst="rect">
            <a:avLst/>
          </a:prstGeom>
          <a:noFill/>
          <a:ln>
            <a:noFill/>
          </a:ln>
          <a:effectLst/>
        </p:spPr>
        <p:txBody>
          <a:bodyPr vert="horz" wrap="square" lIns="64770" tIns="64770" rIns="64770" bIns="64770" numCol="1" anchor="t"/>
          <a:lstStyle>
            <a:lvl1pPr algn="l" defTabSz="585470">
              <a:lnSpc>
                <a:spcPts val="1900"/>
              </a:lnSpc>
              <a:tabLst>
                <a:tab pos="838200" algn="l"/>
                <a:tab pos="1066800" algn="l"/>
              </a:tabLst>
              <a:defRPr sz="1600">
                <a:solidFill>
                  <a:srgbClr val="424242"/>
                </a:solidFill>
                <a:latin typeface="Arial" pitchFamily="2" charset="0"/>
                <a:ea typeface="Gill Sans" pitchFamily="0" charset="0"/>
                <a:cs typeface="Gill Sans" pitchFamily="0" charset="0"/>
              </a:defRPr>
            </a:lvl1pPr>
          </a:lstStyle>
          <a:p>
            <a:pPr/>
            <a:r>
              <a:t>The instantaneous rate of change (switching rate) between the hidden ‘off’ state hidden ‘on’ states.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0</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0433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λq</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A</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C</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G</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extLst>
                  <a:ext uri="smNativeData">
                    <pr:rowheight xmlns="" xmlns:pr="smNativeData" dt="1557954717" type="min" val="494030"/>
                  </a:ext>
                </a:extLst>
              </a:tr>
              <a:tr h="494030">
                <a:tc>
                  <a:txBody>
                    <a:bodyPr vert="horz" wrap="square" numCol="1"/>
                    <a:lstStyle/>
                    <a:p>
                      <a:pPr marL="0" marR="0" indent="0" algn="ctr" defTabSz="914400">
                        <a:lnSpc>
                          <a:spcPts val="2800"/>
                        </a:lnSpc>
                        <a:buNone/>
                        <a:tabLst>
                          <a:tab pos="838200" algn="l"/>
                        </a:tabLst>
                        <a:defRPr sz="2400" b="0" i="0">
                          <a:solidFill>
                            <a:srgbClr val="000000"/>
                          </a:solidFill>
                          <a:latin typeface="Times New Roman" pitchFamily="1" charset="0"/>
                          <a:ea typeface="Times New Roman" pitchFamily="1" charset="0"/>
                          <a:cs typeface="Times New Roman" pitchFamily="1" charset="0"/>
                        </a:defRPr>
                      </a:pPr>
                      <a:r>
                        <a:t>T</a:t>
                      </a:r>
                      <a:r>
                        <a:rPr baseline="-4000"/>
                        <a:t>1</a:t>
                      </a:r>
                      <a:endParaRPr baseline="-4000"/>
                    </a:p>
                  </a:txBody>
                  <a:tcPr anchor="ctr" marL="38100" marR="38100" marT="38100" marB="38100">
                    <a:lnL>
                      <a:noFill/>
                    </a:lnL>
                    <a:lnR>
                      <a:noFill/>
                    </a:lnR>
                    <a:lnT>
                      <a:noFill/>
                    </a:lnT>
                    <a:lnB>
                      <a:noFill/>
                    </a:lnB>
                    <a:lnTlToBr>
                      <a:noFill/>
                    </a:lnTlToBr>
                    <a:lnBlToTr>
                      <a:noFill/>
                    </a:lnBlToTr>
                    <a:no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0</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FF9300"/>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λp</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9437FF"/>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4DA8FB"/>
                    </a:solidFill>
                  </a:tcPr>
                </a:tc>
                <a:tc>
                  <a:txBody>
                    <a:bodyPr vert="horz" wrap="square" numCol="1"/>
                    <a:lstStyle/>
                    <a:p>
                      <a:pPr marL="0" marR="0" indent="0" algn="ctr" defTabSz="914400">
                        <a:lnSpc>
                          <a:spcPts val="2800"/>
                        </a:lnSpc>
                        <a:buNone/>
                        <a:tabLst>
                          <a:tab pos="838200" algn="l"/>
                        </a:tabLst>
                        <a:defRPr sz="1800" b="0" i="0">
                          <a:solidFill>
                            <a:srgbClr val="000000"/>
                          </a:solidFill>
                        </a:defRPr>
                      </a:pPr>
                      <a:r>
                        <a:rPr sz="2400">
                          <a:latin typeface="Times New Roman" pitchFamily="1" charset="0"/>
                          <a:ea typeface="Times New Roman" pitchFamily="1" charset="0"/>
                          <a:cs typeface="Times New Roman" pitchFamily="1" charset="0"/>
                        </a:rPr>
                        <a:t>–</a:t>
                      </a:r>
                      <a:endParaRPr sz="2400">
                        <a:latin typeface="Times New Roman" pitchFamily="1" charset="0"/>
                        <a:ea typeface="Times New Roman" pitchFamily="1" charset="0"/>
                        <a:cs typeface="Times New Roman" pitchFamily="1" charset="0"/>
                      </a:endParaRPr>
                    </a:p>
                  </a:txBody>
                  <a:tcPr anchor="ctr" marL="38100" marR="38100" marT="38100" marB="38100">
                    <a:lnL>
                      <a:noFill/>
                    </a:lnL>
                    <a:lnR>
                      <a:noFill/>
                    </a:lnR>
                    <a:lnT>
                      <a:noFill/>
                    </a:lnT>
                    <a:lnB>
                      <a:noFill/>
                    </a:lnB>
                    <a:lnTlToBr>
                      <a:noFill/>
                    </a:lnTlToBr>
                    <a:lnBlToTr>
                      <a:noFill/>
                    </a:lnBlToTr>
                    <a:solidFill>
                      <a:srgbClr val="DCDEE0"/>
                    </a:solidFill>
                  </a:tcPr>
                </a:tc>
                <a:extLst>
                  <a:ext uri="smNativeData">
                    <pr:rowheight xmlns="" xmlns:pr="smNativeData" dt="1557954717" type="min" val="494030"/>
                  </a:ext>
                </a:extLst>
              </a:tr>
            </a:tbl>
          </a:graphicData>
        </a:graphic>
      </p:graphicFrame>
      <p:sp>
        <p:nvSpPr>
          <p:cNvPr id="3" name="Shape 577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wR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XBAAA5gAAAOk5AAA6BwAAECAAACYAAAAIAAAA//////////8="/>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tabLst>
                <a:tab pos="838200" algn="l"/>
              </a:tabLst>
              <a:defRPr>
                <a:solidFill>
                  <a:srgbClr val="0433FF"/>
                </a:solidFill>
                <a:latin typeface="Arial" pitchFamily="2" charset="0"/>
                <a:ea typeface="Arial" pitchFamily="2" charset="0"/>
                <a:cs typeface="Arial" pitchFamily="2" charset="0"/>
              </a:defRPr>
            </a:pPr>
            <a:r>
              <a:t>Accommodating Variation in Rates Across Sites</a:t>
            </a:r>
            <a:br/>
            <a:r>
              <a:t>Across the Tree (Heterotachy)</a:t>
            </a:r>
          </a:p>
        </p:txBody>
      </p:sp>
      <p:sp>
        <p:nvSpPr>
          <p:cNvPr id="4" name="Shape 5776"/>
          <p:cNvSpPr>
            <a:extLst>
              <a:ext uri="smNativeData">
                <pr:smNativeData xmlns:pr="smNativeData" val="SMDATA_13_nYDcXB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lAwAAjikAAIA+AADWKwAAECAAACYAAAAIAAAA//////////8="/>
              </a:ext>
            </a:extLst>
          </p:cNvSpPr>
          <p:nvPr/>
        </p:nvSpPr>
        <p:spPr>
          <a:xfrm>
            <a:off x="633095" y="6755130"/>
            <a:ext cx="9526905" cy="370840"/>
          </a:xfrm>
          <a:prstGeom prst="rect">
            <a:avLst/>
          </a:prstGeom>
          <a:noFill/>
          <a:ln>
            <a:noFill/>
          </a:ln>
          <a:effectLst/>
        </p:spPr>
        <p:txBody>
          <a:bodyPr vert="horz" wrap="square" lIns="64770" tIns="64770" rIns="64770" bIns="64770" numCol="1" anchor="t"/>
          <a:lstStyle/>
          <a:p>
            <a:pPr algn="l" defTabSz="585470">
              <a:lnSpc>
                <a:spcPts val="1900"/>
              </a:lnSpc>
              <a:tabLst>
                <a:tab pos="838200" algn="l"/>
                <a:tab pos="1066800" algn="l"/>
              </a:tabLst>
              <a:defRPr sz="1600">
                <a:solidFill>
                  <a:srgbClr val="424242"/>
                </a:solidFill>
                <a:latin typeface="Arial" pitchFamily="2" charset="0"/>
                <a:ea typeface="Arial" pitchFamily="2" charset="0"/>
                <a:cs typeface="Arial" pitchFamily="2" charset="0"/>
              </a:defRPr>
            </a:pPr>
            <a:r>
              <a:t>The instantaneous rate of change when the process is in the 'on' state is based on the 4</a:t>
            </a:r>
            <a:r>
              <a:rPr>
                <a:latin typeface="Times" pitchFamily="0" charset="0"/>
                <a:ea typeface="Times" pitchFamily="0" charset="0"/>
                <a:cs typeface="Times" pitchFamily="0" charset="0"/>
              </a:rPr>
              <a:t>-</a:t>
            </a:r>
            <a:r>
              <a:t>by</a:t>
            </a:r>
            <a:r>
              <a:rPr>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7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779"/>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Nj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WAQAAJBgAAJoDAAB8GgAAEAAAACYAAAAIAAAA//////////8="/>
              </a:ext>
            </a:extLst>
          </p:cNvSpPr>
          <p:nvPr/>
        </p:nvSpPr>
        <p:spPr>
          <a:xfrm>
            <a:off x="176530" y="3924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57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e0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5" name="Shape 57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6" name="Shape 57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7" name="Shape 57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8" name="Shape 57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IiIH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9" name="Shape 57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tZ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10" name="Shape 57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1" name="Shape 57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2" name="Shape 57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h0d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3" name="Shape 57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j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4" name="Shape 57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dG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5" name="Shape 57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6" name="Shape 57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7" name="Shape 57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8" name="Shape 57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7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D3OB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8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f+h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8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8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NNR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8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8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8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8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8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j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8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8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8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A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8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8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Au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PIAAAECAAACYAAAAIAAAA//////////8="/>
              </a:ext>
            </a:extLst>
          </p:cNvSpPr>
          <p:nvPr/>
        </p:nvSpPr>
        <p:spPr>
          <a:xfrm>
            <a:off x="635000" y="4826000"/>
            <a:ext cx="80010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8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8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Fc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
        <p:nvSpPr>
          <p:cNvPr id="18" name="Shape 5816"/>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WhJaw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WAQAAnB0AAJoDAAD0HwAAEAAAACYAAAAIAAAA//////////8="/>
              </a:ext>
            </a:extLst>
          </p:cNvSpPr>
          <p:nvPr/>
        </p:nvSpPr>
        <p:spPr>
          <a:xfrm>
            <a:off x="176530" y="481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58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uIU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AKgAA0R0AANQ1AABRIAAAACAAACYAAAAIAAAA//////////8="/>
              </a:ext>
            </a:extLst>
          </p:cNvSpPr>
          <p:nvPr/>
        </p:nvSpPr>
        <p:spPr>
          <a:xfrm>
            <a:off x="6908800" y="4846955"/>
            <a:ext cx="1841500" cy="406400"/>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Next week!!</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AY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58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Stochastic models of nucleotide substitution</a:t>
            </a:r>
          </a:p>
        </p:txBody>
      </p:sp>
      <p:sp>
        <p:nvSpPr>
          <p:cNvPr id="4" name="Shape 58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AgAAKAyAABQCgAAECAAACYAAAAIAAAA//////////8="/>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reversibility</a:t>
            </a:r>
            <a:endParaRPr>
              <a:solidFill>
                <a:srgbClr val="424242"/>
              </a:solidFill>
            </a:endParaRPr>
          </a:p>
        </p:txBody>
      </p:sp>
      <p:sp>
        <p:nvSpPr>
          <p:cNvPr id="5" name="Shape 58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AkAAKAyAADgCwAAECAAACYAAAAIAAAA//////////8="/>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6" name="Shape 58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uAsAALA4AAAXDgAAECAAACYAAAAIAAAA//////////8="/>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Accommodating among-site heterogeneity in the substitution process</a:t>
            </a:r>
          </a:p>
        </p:txBody>
      </p:sp>
      <p:sp>
        <p:nvSpPr>
          <p:cNvPr id="7" name="Shape 58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0AAKAyAADIDwAAECAAACYAAAAIAAAA//////////8="/>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58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A8AAKAyAABYEQAAECAAACYAAAAIAAAA//////////8="/>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58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O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MAAKAyAABAFQAAECAAACYAAAAIAAAA//////////8="/>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Doublet model for RNA</a:t>
            </a:r>
            <a:endParaRPr>
              <a:solidFill>
                <a:srgbClr val="424242"/>
              </a:solidFill>
            </a:endParaRPr>
          </a:p>
        </p:txBody>
      </p:sp>
      <p:sp>
        <p:nvSpPr>
          <p:cNvPr id="10" name="Shape 58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Q4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BQAAKAyAADQFgAAECAAACYAAAAIAAAA//////////8="/>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Codon models for protein-coding genes</a:t>
            </a:r>
            <a:endParaRPr>
              <a:solidFill>
                <a:srgbClr val="424242"/>
              </a:solidFill>
            </a:endParaRPr>
          </a:p>
        </p:txBody>
      </p:sp>
      <p:sp>
        <p:nvSpPr>
          <p:cNvPr id="11" name="Shape 58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OBgAACA1AAC4GgAAECAAACYAAAAIAAAA//////////8="/>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IV. Accommodating variation in rates across sites &amp; across branches</a:t>
            </a:r>
          </a:p>
        </p:txBody>
      </p:sp>
      <p:sp>
        <p:nvSpPr>
          <p:cNvPr id="12" name="Shape 58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Ya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GBoAAKAyAABIHAAAECAAACYAAAAIAAAA//////////8="/>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Covariotide/Covarion model</a:t>
            </a:r>
            <a:endParaRPr>
              <a:solidFill>
                <a:srgbClr val="424242"/>
              </a:solidFill>
            </a:endParaRPr>
          </a:p>
        </p:txBody>
      </p:sp>
      <p:sp>
        <p:nvSpPr>
          <p:cNvPr id="13" name="Shape 58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qBsAAKAyAADYHQAAECAAACYAAAAIAAAA//////////8="/>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Switching model of codon substitution</a:t>
            </a:r>
            <a:endParaRPr>
              <a:solidFill>
                <a:srgbClr val="424242"/>
              </a:solidFill>
            </a:endParaRPr>
          </a:p>
        </p:txBody>
      </p:sp>
      <p:sp>
        <p:nvSpPr>
          <p:cNvPr id="14" name="Shape 58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BYAAKAyAABgGAAAECAAACYAAAAIAAAA//////////8="/>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Sequence/Robinson model</a:t>
            </a:r>
            <a:endParaRPr>
              <a:solidFill>
                <a:srgbClr val="424242"/>
              </a:solidFill>
            </a:endParaRPr>
          </a:p>
        </p:txBody>
      </p:sp>
      <p:sp>
        <p:nvSpPr>
          <p:cNvPr id="15" name="Shape 58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sB0AACA1AAAwIAAAECAAACYAAAAIAAAA//////////8="/>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V. Accommodating variation in rates across branches</a:t>
            </a:r>
          </a:p>
        </p:txBody>
      </p:sp>
      <p:sp>
        <p:nvSpPr>
          <p:cNvPr id="16" name="Shape 58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B8AAKAyAADAIQAAECAAACYAAAAIAAAA//////////8="/>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Relaxed-clock models</a:t>
            </a:r>
            <a:endParaRPr>
              <a:solidFill>
                <a:srgbClr val="424242"/>
              </a:solidFill>
            </a:endParaRPr>
          </a:p>
        </p:txBody>
      </p:sp>
      <p:sp>
        <p:nvSpPr>
          <p:cNvPr id="17" name="Shape 58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R/9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CA1AACwEwAAECAAACYAAAAIAAAA//////////8="/>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IAwAA9AYAAEQqAAB0CQAAECAAACYAAAAIAAAA//////////8="/>
              </a:ext>
            </a:extLst>
          </p:cNvSpPr>
          <p:nvPr/>
        </p:nvSpPr>
        <p:spPr>
          <a:xfrm>
            <a:off x="533400" y="1130300"/>
            <a:ext cx="6337300" cy="406400"/>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0433FF"/>
                </a:solidFill>
                <a:latin typeface="Arial" pitchFamily="2" charset="0"/>
                <a:ea typeface="Gill Sans" pitchFamily="0" charset="0"/>
                <a:cs typeface="Gill Sans" pitchFamily="0" charset="0"/>
              </a:defRPr>
            </a:lvl1pPr>
          </a:lstStyle>
          <a:p>
            <a:pPr/>
            <a:r>
              <a:t>Model-based inference is based on the model</a:t>
            </a:r>
          </a:p>
        </p:txBody>
      </p:sp>
      <p:sp>
        <p:nvSpPr>
          <p:cNvPr id="3" name="Shape 58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4CgAA3AAAAAg0AABMBAAAECAAACYAAAAIAAAA//////////8="/>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Model-Based Phylogenetic Inference</a:t>
            </a:r>
          </a:p>
        </p:txBody>
      </p:sp>
      <p:sp>
        <p:nvSpPr>
          <p:cNvPr id="4" name="Shape 58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sBgAAsAkAACQ7AAAPDAAAECAAACYAAAAIAAAA//////////8="/>
              </a:ext>
            </a:extLst>
          </p:cNvSpPr>
          <p:nvPr/>
        </p:nvSpPr>
        <p:spPr>
          <a:xfrm>
            <a:off x="1003300" y="1574800"/>
            <a:ext cx="8610600" cy="385445"/>
          </a:xfrm>
          <a:prstGeom prst="rect">
            <a:avLst/>
          </a:prstGeom>
          <a:noFill/>
          <a:ln>
            <a:noFill/>
          </a:ln>
          <a:effectLst/>
        </p:spPr>
        <p:txBody>
          <a:bodyPr vert="horz" wrap="square" lIns="50800" tIns="50800" rIns="50800" bIns="50800" numCol="1" anchor="t"/>
          <a:lstStyle/>
          <a:p>
            <a:pPr algn="l" defTabSz="457200">
              <a:lnSpc>
                <a:spcPts val="2400"/>
              </a:lnSpc>
              <a:spcBef>
                <a:spcPts val="400"/>
              </a:spcBef>
              <a:tabLst>
                <a:tab pos="838200" algn="l"/>
                <a:tab pos="914400" algn="l"/>
                <a:tab pos="1828800" algn="l"/>
                <a:tab pos="2387600" algn="l"/>
              </a:tabLst>
              <a:defRPr sz="2000">
                <a:solidFill>
                  <a:srgbClr val="424242"/>
                </a:solidFill>
                <a:latin typeface="Arial" pitchFamily="2" charset="0"/>
                <a:ea typeface="Arial" pitchFamily="2" charset="0"/>
                <a:cs typeface="Arial" pitchFamily="2" charset="0"/>
              </a:defRPr>
            </a:pPr>
            <a:r>
              <a:t>We have to assess our ability to estimate parameters of a </a:t>
            </a:r>
            <a:r>
              <a:rPr b="1"/>
              <a:t>given</a:t>
            </a:r>
            <a:r>
              <a:t> model:</a:t>
            </a:r>
          </a:p>
        </p:txBody>
      </p:sp>
      <p:sp>
        <p:nvSpPr>
          <p:cNvPr id="5" name="Shape 58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yL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ECAAACAwAAMw4AABgDgAAECAAACYAAAAIAAAA//////////8="/>
              </a:ext>
            </a:extLst>
          </p:cNvSpPr>
          <p:nvPr/>
        </p:nvSpPr>
        <p:spPr>
          <a:xfrm>
            <a:off x="1384300" y="1955800"/>
            <a:ext cx="7848600" cy="381000"/>
          </a:xfrm>
          <a:prstGeom prst="rect">
            <a:avLst/>
          </a:prstGeom>
          <a:noFill/>
          <a:ln>
            <a:noFill/>
          </a:ln>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likelihood optimization: have we found the global MLE?</a:t>
            </a:r>
          </a:p>
        </p:txBody>
      </p:sp>
      <p:sp>
        <p:nvSpPr>
          <p:cNvPr id="6" name="Shape 58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ECAAAYA4AAMw4AAC4EAAAECAAACYAAAAIAAAA//////////8="/>
              </a:ext>
            </a:extLst>
          </p:cNvSpPr>
          <p:nvPr/>
        </p:nvSpPr>
        <p:spPr>
          <a:xfrm>
            <a:off x="1384300" y="2336800"/>
            <a:ext cx="7848600" cy="381000"/>
          </a:xfrm>
          <a:prstGeom prst="rect">
            <a:avLst/>
          </a:prstGeom>
          <a:noFill/>
          <a:ln>
            <a:noFill/>
          </a:ln>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MCMC simulation: have we found accurately approximated the posterior?</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IAwAA9AYAAEQqAAB0CQAAECAAACYAAAAIAAAA//////////8="/>
              </a:ext>
            </a:extLst>
          </p:cNvSpPr>
          <p:nvPr/>
        </p:nvSpPr>
        <p:spPr>
          <a:xfrm>
            <a:off x="533400" y="1130300"/>
            <a:ext cx="6337300" cy="406400"/>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0433FF"/>
                </a:solidFill>
                <a:latin typeface="Arial" pitchFamily="2" charset="0"/>
                <a:ea typeface="Gill Sans" pitchFamily="0" charset="0"/>
                <a:cs typeface="Gill Sans" pitchFamily="0" charset="0"/>
              </a:defRPr>
            </a:lvl1pPr>
          </a:lstStyle>
          <a:p>
            <a:pPr/>
            <a:r>
              <a:t>Model-based inference is based on the model</a:t>
            </a:r>
          </a:p>
        </p:txBody>
      </p:sp>
      <p:sp>
        <p:nvSpPr>
          <p:cNvPr id="3" name="Shape 58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4CgAA3AAAAAg0AABMBAAAECAAACYAAAAIAAAA//////////8="/>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Model-Based Phylogenetic Inference</a:t>
            </a:r>
          </a:p>
        </p:txBody>
      </p:sp>
      <p:sp>
        <p:nvSpPr>
          <p:cNvPr id="4" name="Shape 58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CAAAABQAAKg5AAA4FgAAECAAACYAAAAIAAAA//////////8="/>
              </a:ext>
            </a:extLst>
          </p:cNvSpPr>
          <p:nvPr/>
        </p:nvSpPr>
        <p:spPr>
          <a:xfrm>
            <a:off x="1371600" y="3251200"/>
            <a:ext cx="8001000" cy="3606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rPr b="1"/>
              <a:t>model selection</a:t>
            </a:r>
            <a:r>
              <a:t>: what is the </a:t>
            </a:r>
            <a:r>
              <a:rPr u="sng"/>
              <a:t>relative</a:t>
            </a:r>
            <a:r>
              <a:t> fit of candidate models to my dataset?</a:t>
            </a:r>
          </a:p>
        </p:txBody>
      </p:sp>
      <p:sp>
        <p:nvSpPr>
          <p:cNvPr id="5" name="Shape 58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CAAA6BcAAHQ9AAAgGgAAECAAACYAAAAIAAAA//////////8="/>
              </a:ext>
            </a:extLst>
          </p:cNvSpPr>
          <p:nvPr/>
        </p:nvSpPr>
        <p:spPr>
          <a:xfrm>
            <a:off x="1371600" y="3886200"/>
            <a:ext cx="8618220" cy="3606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rPr b="1"/>
              <a:t>model uncertainty</a:t>
            </a:r>
            <a:r>
              <a:t>/averaging: how to deal with </a:t>
            </a:r>
            <a:r>
              <a:rPr u="sng"/>
              <a:t>uncertainty</a:t>
            </a:r>
            <a:r>
              <a:t> in the choice of model?</a:t>
            </a:r>
          </a:p>
        </p:txBody>
      </p:sp>
      <p:sp>
        <p:nvSpPr>
          <p:cNvPr id="6" name="Shape 58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wCAAA9BUAABU8AAAsGAAAECAAACYAAAAIAAAA//////////8="/>
              </a:ext>
            </a:extLst>
          </p:cNvSpPr>
          <p:nvPr/>
        </p:nvSpPr>
        <p:spPr>
          <a:xfrm>
            <a:off x="1371600" y="3568700"/>
            <a:ext cx="8395335" cy="3606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rPr b="1"/>
              <a:t>model adequacy</a:t>
            </a:r>
            <a:r>
              <a:t>: what is the </a:t>
            </a:r>
            <a:r>
              <a:rPr u="sng"/>
              <a:t>absolute</a:t>
            </a:r>
            <a:r>
              <a:t> fit of a candidate model to my dataset?</a:t>
            </a:r>
          </a:p>
        </p:txBody>
      </p:sp>
      <p:sp>
        <p:nvSpPr>
          <p:cNvPr id="7" name="Shape 58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EAQ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sBgAAgBEAAHQ2AADfEwAAECAAACYAAAAIAAAA//////////8="/>
              </a:ext>
            </a:extLst>
          </p:cNvSpPr>
          <p:nvPr/>
        </p:nvSpPr>
        <p:spPr>
          <a:xfrm>
            <a:off x="1003300" y="2844800"/>
            <a:ext cx="78486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424242"/>
                </a:solidFill>
                <a:latin typeface="Arial" pitchFamily="2" charset="0"/>
                <a:ea typeface="Gill Sans" pitchFamily="0" charset="0"/>
                <a:cs typeface="Gill Sans" pitchFamily="0" charset="0"/>
              </a:defRPr>
            </a:lvl1pPr>
          </a:lstStyle>
          <a:p>
            <a:pPr/>
            <a:r>
              <a:t>We have to be careful about our choice of model:</a:t>
            </a:r>
          </a:p>
        </p:txBody>
      </p:sp>
      <p:sp>
        <p:nvSpPr>
          <p:cNvPr id="8" name="Shape 58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ECAAACAwAAMw4AABgDgAAECAAACYAAAAIAAAA//////////8="/>
              </a:ext>
            </a:extLst>
          </p:cNvSpPr>
          <p:nvPr/>
        </p:nvSpPr>
        <p:spPr>
          <a:xfrm>
            <a:off x="1384300" y="1955800"/>
            <a:ext cx="7848600" cy="381000"/>
          </a:xfrm>
          <a:prstGeom prst="rect">
            <a:avLst/>
          </a:prstGeom>
          <a:noFill/>
          <a:ln>
            <a:noFill/>
          </a:ln>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likelihood optimization: have we found the global MLE?</a:t>
            </a:r>
          </a:p>
        </p:txBody>
      </p:sp>
      <p:sp>
        <p:nvSpPr>
          <p:cNvPr id="9" name="Shape 58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ECAAAYA4AAMw4AAC4EAAAECAAACYAAAAIAAAA//////////8="/>
              </a:ext>
            </a:extLst>
          </p:cNvSpPr>
          <p:nvPr/>
        </p:nvSpPr>
        <p:spPr>
          <a:xfrm>
            <a:off x="1384300" y="2336800"/>
            <a:ext cx="7848600" cy="381000"/>
          </a:xfrm>
          <a:prstGeom prst="rect">
            <a:avLst/>
          </a:prstGeom>
          <a:noFill/>
          <a:ln>
            <a:noFill/>
          </a:ln>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MCMC simulation: have we found accurately approximated the posterior?</a:t>
            </a:r>
          </a:p>
        </p:txBody>
      </p:sp>
      <p:sp>
        <p:nvSpPr>
          <p:cNvPr id="10" name="Shape 58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sBgAAsAkAACQ7AAAPDAAAECAAACYAAAAIAAAA//////////8="/>
              </a:ext>
            </a:extLst>
          </p:cNvSpPr>
          <p:nvPr/>
        </p:nvSpPr>
        <p:spPr>
          <a:xfrm>
            <a:off x="1003300" y="1574800"/>
            <a:ext cx="8610600" cy="385445"/>
          </a:xfrm>
          <a:prstGeom prst="rect">
            <a:avLst/>
          </a:prstGeom>
          <a:noFill/>
          <a:ln>
            <a:noFill/>
          </a:ln>
          <a:effectLst/>
        </p:spPr>
        <p:txBody>
          <a:bodyPr vert="horz" wrap="square" lIns="50800" tIns="50800" rIns="50800" bIns="50800" numCol="1" anchor="t"/>
          <a:lstStyle/>
          <a:p>
            <a:pPr algn="l" defTabSz="457200">
              <a:lnSpc>
                <a:spcPts val="2400"/>
              </a:lnSpc>
              <a:spcBef>
                <a:spcPts val="400"/>
              </a:spcBef>
              <a:tabLst>
                <a:tab pos="838200" algn="l"/>
                <a:tab pos="914400" algn="l"/>
                <a:tab pos="1828800" algn="l"/>
                <a:tab pos="2387600" algn="l"/>
              </a:tabLst>
              <a:defRPr sz="2000">
                <a:solidFill>
                  <a:srgbClr val="424242"/>
                </a:solidFill>
                <a:latin typeface="Arial" pitchFamily="2" charset="0"/>
                <a:ea typeface="Arial" pitchFamily="2" charset="0"/>
                <a:cs typeface="Arial" pitchFamily="2" charset="0"/>
              </a:defRPr>
            </a:pPr>
            <a:r>
              <a:t>We have to assess our ability to estimate parameters of a </a:t>
            </a:r>
            <a:r>
              <a:rPr b="1"/>
              <a:t>given</a:t>
            </a:r>
            <a:r>
              <a:t>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Data</a:t>
            </a:r>
          </a:p>
        </p:txBody>
      </p:sp>
      <p:sp>
        <p:nvSpPr>
          <p:cNvPr id="3" name="Shape 58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4" name="Shape 58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Model</a:t>
            </a:r>
          </a:p>
        </p:txBody>
      </p:sp>
      <p:sp>
        <p:nvSpPr>
          <p:cNvPr id="5" name="Shape 58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Estimates</a:t>
            </a:r>
          </a:p>
        </p:txBody>
      </p:sp>
      <p:sp>
        <p:nvSpPr>
          <p:cNvPr id="6" name="Shape 58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7" name="Shape 58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8" name="Shape 58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Inference Method</a:t>
            </a:r>
          </a:p>
        </p:txBody>
      </p:sp>
      <p:sp>
        <p:nvSpPr>
          <p:cNvPr id="9" name="Shape 58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10" name="Shape 58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11" name="Shape 5868"/>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Statistical Estimation of Phylogeny: An Outline</a:t>
            </a:r>
          </a:p>
        </p:txBody>
      </p:sp>
      <p:sp>
        <p:nvSpPr>
          <p:cNvPr id="13" name="Shape 58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Data</a:t>
            </a:r>
          </a:p>
        </p:txBody>
      </p:sp>
      <p:sp>
        <p:nvSpPr>
          <p:cNvPr id="3" name="Shape 58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4" name="Shape 58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Model</a:t>
            </a:r>
          </a:p>
        </p:txBody>
      </p:sp>
      <p:sp>
        <p:nvSpPr>
          <p:cNvPr id="5" name="Shape 58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Estimates</a:t>
            </a:r>
          </a:p>
        </p:txBody>
      </p:sp>
      <p:sp>
        <p:nvSpPr>
          <p:cNvPr id="6" name="Shape 58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7" name="Shape 58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8" name="Shape 58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Inference Method</a:t>
            </a:r>
          </a:p>
        </p:txBody>
      </p:sp>
      <p:sp>
        <p:nvSpPr>
          <p:cNvPr id="9" name="Shape 58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10" name="Shape 58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11" name="Shape 5881"/>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Statistical Estimation of Phylogeny: An Outline</a:t>
            </a:r>
          </a:p>
        </p:txBody>
      </p:sp>
      <p:sp>
        <p:nvSpPr>
          <p:cNvPr id="13" name="Shape 58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14" name="Shape 588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wFwAAEAAAACYAAAAIAAAA//////////8="/>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7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8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Data</a:t>
            </a:r>
          </a:p>
        </p:txBody>
      </p:sp>
      <p:sp>
        <p:nvSpPr>
          <p:cNvPr id="3" name="Shape 58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4" name="Shape 58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Model</a:t>
            </a:r>
          </a:p>
        </p:txBody>
      </p:sp>
      <p:sp>
        <p:nvSpPr>
          <p:cNvPr id="5" name="Shape 58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Estimates</a:t>
            </a:r>
          </a:p>
        </p:txBody>
      </p:sp>
      <p:sp>
        <p:nvSpPr>
          <p:cNvPr id="6" name="Shape 58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7" name="Shape 58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8" name="Shape 58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Inference Method</a:t>
            </a:r>
          </a:p>
        </p:txBody>
      </p:sp>
      <p:sp>
        <p:nvSpPr>
          <p:cNvPr id="9" name="Shape 58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10" name="Shape 58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11" name="Shape 5895"/>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8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Statistical Estimation of Phylogeny: An Outline</a:t>
            </a:r>
          </a:p>
        </p:txBody>
      </p:sp>
      <p:sp>
        <p:nvSpPr>
          <p:cNvPr id="13" name="Shape 58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14" name="Shape 589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8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FF9300"/>
                </a:solidFill>
                <a:latin typeface="Arial" pitchFamily="2" charset="0"/>
                <a:ea typeface="Gill Sans" pitchFamily="0" charset="0"/>
                <a:cs typeface="Gill Sans" pitchFamily="0" charset="0"/>
              </a:defRPr>
            </a:lvl1pPr>
          </a:lstStyle>
          <a:p>
            <a:pPr/>
            <a:r>
              <a:t>Model 1</a:t>
            </a:r>
          </a:p>
        </p:txBody>
      </p:sp>
      <p:sp>
        <p:nvSpPr>
          <p:cNvPr id="16" name="Shape 59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17" name="Shape 59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18" name="Shape 59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19" name="Shape 59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20" name="Shape 59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21" name="Shape 59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22" name="Shape 5906"/>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FF9300"/>
                </a:solidFill>
                <a:latin typeface="Arial" pitchFamily="2" charset="0"/>
                <a:ea typeface="Gill Sans" pitchFamily="0" charset="0"/>
                <a:cs typeface="Gill Sans" pitchFamily="0" charset="0"/>
              </a:defRPr>
            </a:lvl1pPr>
          </a:lstStyle>
          <a:p>
            <a:pPr/>
            <a:r>
              <a:t>Model 2</a:t>
            </a:r>
          </a:p>
        </p:txBody>
      </p:sp>
      <p:sp>
        <p:nvSpPr>
          <p:cNvPr id="24" name="Shape 5909"/>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val="nYDcXAIAAAAFAAAA/f///wEAAAAJAAAAAAAAAAAAAAAAAAAAAAAAAAkAAAD9////AwAAACAAAAAAAAAAAAAAAAAAAAAAAAAA"/>
      </p:ext>
    </p:extLst>
  </p:timing>
</p:sld>
</file>

<file path=ppt/slides/slide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6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67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hD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qv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sp>
        <p:nvSpPr>
          <p:cNvPr id="6" name="Shape 67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QaQ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7" name="Group 678"/>
          <p:cNvGrpSpPr>
            <a:extLst>
              <a:ext uri="smNativeData">
                <pr:smNativeData xmlns:pr="smNativeData" val="SMDATA_7_nYDcXBMAAAAlAAAAAQAAAA8BAAAAkAAAAEgAAACQAAAASAAAAAAAAAAAAAAAAAAAABcAAAAUAAAAAAAAAAAAAAD/fwAA/38AAAAAAAAJAAAABAAAAP////8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10" name="Shape 67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6Fnq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9" name="Shape 6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D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8" name="Shape 67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EI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2" name="Group 68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67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k5JU4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5" name="Shape 6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4" name="Shape 6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3" name="Shape 6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17" name="Group 688"/>
          <p:cNvGrpSpPr>
            <a:extLst>
              <a:ext uri="smNativeData">
                <pr:smNativeData xmlns:pr="smNativeData" val="SMDATA_7_nYDcXBMAAAAlAAAAAQAAAA8BAAAAkAAAAEgAAACQAAAASAAAAAAAAAAAAAAAAAAAABcAAAAUAAAAAAAAAAAAAAD/fwAA/38AAAAAAAAJAAAABAAAAP////8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6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8xt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20" name="Shape 6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G0Az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19" name="Shape 6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18" name="Shape 6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0I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2" name="Shape 68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PIgAAUBYAAGEkAABQFgAAEAAAACYAAAAIAAAA//////////8="/>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6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JAAAZBUAAMc0AAA7FwAAECAAACYAAAAIAAAA//////////8="/>
              </a:ext>
            </a:extLst>
          </p:cNvSpPr>
          <p:nvPr/>
        </p:nvSpPr>
        <p:spPr>
          <a:xfrm>
            <a:off x="5987415" y="3477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lvl1pPr algn="l" defTabSz="457200">
              <a:lnSpc>
                <a:spcPts val="1600"/>
              </a:lnSpc>
              <a:tabLst>
                <a:tab pos="838200" algn="l"/>
              </a:tabLst>
              <a:defRPr sz="1400">
                <a:solidFill>
                  <a:srgbClr val="424242"/>
                </a:solidFill>
                <a:latin typeface="Arial" pitchFamily="2" charset="0"/>
                <a:ea typeface="Gill Sans" pitchFamily="0" charset="0"/>
                <a:cs typeface="Gill Sans" pitchFamily="0" charset="0"/>
              </a:defRPr>
            </a:lvl1pPr>
          </a:lstStyle>
          <a:p>
            <a:pPr/>
            <a:r>
              <a:t>sum of terms for all states</a:t>
            </a:r>
          </a:p>
        </p:txBody>
      </p:sp>
      <p:sp>
        <p:nvSpPr>
          <p:cNvPr id="24" name="Shape 69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HQAAshUAAI8iAAB5GAAAEAAAACYAAAAIAAAA//////////8="/>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6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HgAASxUAAKoiAACmFwAAECAAACYAAAAIAAAA//////////8="/>
              </a:ext>
            </a:extLst>
          </p:cNvSpPr>
          <p:nvPr/>
        </p:nvSpPr>
        <p:spPr>
          <a:xfrm>
            <a:off x="4949190" y="34613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0.500</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9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Data</a:t>
            </a:r>
          </a:p>
        </p:txBody>
      </p:sp>
      <p:sp>
        <p:nvSpPr>
          <p:cNvPr id="3" name="Shape 59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4" name="Shape 59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Model</a:t>
            </a:r>
          </a:p>
        </p:txBody>
      </p:sp>
      <p:sp>
        <p:nvSpPr>
          <p:cNvPr id="5" name="Shape 59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Arial" pitchFamily="2" charset="0"/>
                <a:cs typeface="Arial" pitchFamily="2" charset="0"/>
              </a:defRPr>
            </a:pPr>
            <a:r>
              <a:t>Estimates</a:t>
            </a:r>
          </a:p>
        </p:txBody>
      </p:sp>
      <p:sp>
        <p:nvSpPr>
          <p:cNvPr id="6" name="Shape 59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7" name="Shape 59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8" name="Shape 59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lvl1pPr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lvl1pPr>
          </a:lstStyle>
          <a:p>
            <a:pPr/>
            <a:r>
              <a:t>Inference Method</a:t>
            </a:r>
          </a:p>
        </p:txBody>
      </p:sp>
      <p:sp>
        <p:nvSpPr>
          <p:cNvPr id="9" name="Shape 59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10" name="Shape 59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11" name="Shape 5920"/>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92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Statistical Estimation of Phylogeny: An Outline</a:t>
            </a:r>
          </a:p>
        </p:txBody>
      </p:sp>
      <p:sp>
        <p:nvSpPr>
          <p:cNvPr id="13" name="Shape 59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14" name="Shape 5923"/>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9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FF9300"/>
                </a:solidFill>
                <a:latin typeface="Arial" pitchFamily="2" charset="0"/>
                <a:ea typeface="Gill Sans" pitchFamily="0" charset="0"/>
                <a:cs typeface="Gill Sans" pitchFamily="0" charset="0"/>
              </a:defRPr>
            </a:lvl1pPr>
          </a:lstStyle>
          <a:p>
            <a:pPr/>
            <a:r>
              <a:t>Model 1</a:t>
            </a:r>
          </a:p>
        </p:txBody>
      </p:sp>
      <p:sp>
        <p:nvSpPr>
          <p:cNvPr id="16" name="Shape 59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alignment</a:t>
            </a:r>
          </a:p>
        </p:txBody>
      </p:sp>
      <p:sp>
        <p:nvSpPr>
          <p:cNvPr id="17" name="Shape 59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branch lengths</a:t>
            </a:r>
          </a:p>
        </p:txBody>
      </p:sp>
      <p:sp>
        <p:nvSpPr>
          <p:cNvPr id="18" name="Shape 59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Arial" pitchFamily="2" charset="0"/>
                <a:cs typeface="Arial" pitchFamily="2" charset="0"/>
              </a:defRPr>
            </a:pPr>
            <a:r>
              <a:t>model</a:t>
            </a:r>
          </a:p>
        </p:txBody>
      </p:sp>
      <p:sp>
        <p:nvSpPr>
          <p:cNvPr id="19" name="Shape 59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lvl1pPr defTabSz="457200">
              <a:lnSpc>
                <a:spcPts val="18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maximum likelihood</a:t>
            </a:r>
          </a:p>
        </p:txBody>
      </p:sp>
      <p:sp>
        <p:nvSpPr>
          <p:cNvPr id="20" name="Shape 59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lvl1pPr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Bayesian inference</a:t>
            </a:r>
          </a:p>
        </p:txBody>
      </p:sp>
      <p:sp>
        <p:nvSpPr>
          <p:cNvPr id="21" name="Shape 59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lvl1pPr algn="l" defTabSz="457200">
              <a:lnSpc>
                <a:spcPct val="900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lvl1pPr>
          </a:lstStyle>
          <a:p>
            <a:pPr/>
            <a:r>
              <a:t>phylogeny &amp; other model parameters</a:t>
            </a:r>
          </a:p>
        </p:txBody>
      </p:sp>
      <p:sp>
        <p:nvSpPr>
          <p:cNvPr id="22" name="Shape 5931"/>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lvl1pPr algn="l" defTabSz="457200">
              <a:lnSpc>
                <a:spcPts val="2400"/>
              </a:lnSpc>
              <a:spcBef>
                <a:spcPts val="400"/>
              </a:spcBef>
              <a:tabLst>
                <a:tab pos="838200" algn="l"/>
                <a:tab pos="914400" algn="l"/>
                <a:tab pos="1828800" algn="l"/>
                <a:tab pos="2387600" algn="l"/>
              </a:tabLst>
              <a:defRPr sz="2000">
                <a:solidFill>
                  <a:srgbClr val="FF9300"/>
                </a:solidFill>
                <a:latin typeface="Arial" pitchFamily="2" charset="0"/>
                <a:ea typeface="Gill Sans" pitchFamily="0" charset="0"/>
                <a:cs typeface="Gill Sans" pitchFamily="0" charset="0"/>
              </a:defRPr>
            </a:lvl1pPr>
          </a:lstStyle>
          <a:p>
            <a:pPr/>
            <a:r>
              <a:t>Model 2</a:t>
            </a:r>
          </a:p>
        </p:txBody>
      </p:sp>
      <p:sp>
        <p:nvSpPr>
          <p:cNvPr id="24" name="Shape 5935"/>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
        <p:nvSpPr>
          <p:cNvPr id="25" name="Shape 59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CcAAHQ2AABoKQAAACAAACYAAAAIAAAA//////////8="/>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lvl1pPr algn="l"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Model comparison is critical for obtaining unbiased parameter estimates</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59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6QsAADQNAABIDgAAECAAACYAAAAIAAAA//////////8="/>
              </a:ext>
            </a:extLst>
          </p:cNvSpPr>
          <p:nvPr/>
        </p:nvSpPr>
        <p:spPr>
          <a:xfrm>
            <a:off x="8128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Data</a:t>
            </a:r>
          </a:p>
        </p:txBody>
      </p:sp>
      <p:sp>
        <p:nvSpPr>
          <p:cNvPr id="3" name="Shape 59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PA8AADQNAABgEwAAECAAACYAAAAIAAAA//////////8="/>
              </a:ext>
            </a:extLst>
          </p:cNvSpPr>
          <p:nvPr/>
        </p:nvSpPr>
        <p:spPr>
          <a:xfrm>
            <a:off x="812800" y="247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4" name="Shape 59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6QsAACgZAABIDgAAECAAACYAAAAIAAAA//////////8="/>
              </a:ext>
            </a:extLst>
          </p:cNvSpPr>
          <p:nvPr/>
        </p:nvSpPr>
        <p:spPr>
          <a:xfrm>
            <a:off x="2755900" y="1936115"/>
            <a:ext cx="1333500" cy="385445"/>
          </a:xfrm>
          <a:prstGeom prst="rect">
            <a:avLst/>
          </a:prstGeom>
          <a:noFill/>
          <a:ln>
            <a:noFill/>
          </a:ln>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Model</a:t>
            </a:r>
          </a:p>
        </p:txBody>
      </p:sp>
      <p:sp>
        <p:nvSpPr>
          <p:cNvPr id="5" name="Shape 59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QAsAANU2AAATDwAAECAAACYAAAAIAAAA//////////8="/>
              </a:ext>
            </a:extLst>
          </p:cNvSpPr>
          <p:nvPr/>
        </p:nvSpPr>
        <p:spPr>
          <a:xfrm>
            <a:off x="7289800" y="1828800"/>
            <a:ext cx="1623695" cy="621665"/>
          </a:xfrm>
          <a:prstGeom prst="rect">
            <a:avLst/>
          </a:prstGeom>
          <a:noFill/>
          <a:ln>
            <a:noFill/>
          </a:ln>
          <a:effectLst/>
        </p:spPr>
        <p:txBody>
          <a:bodyPr vert="horz" wrap="square" lIns="50800" tIns="50800" rIns="50800" bIns="50800" numCol="1" anchor="t"/>
          <a:lstStyle/>
          <a:p>
            <a:pPr algn="l" defTabSz="457200">
              <a:lnSpc>
                <a:spcPts val="15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a:solidFill>
                  <a:srgbClr val="0433FF"/>
                </a:solidFill>
                <a:latin typeface="Arial" pitchFamily="2" charset="0"/>
                <a:ea typeface="Gill Sans" pitchFamily="0" charset="0"/>
                <a:cs typeface="Gill Sans" pitchFamily="0" charset="0"/>
              </a:defRPr>
            </a:pPr>
            <a:r>
              <a:t>Estimates</a:t>
            </a:r>
          </a:p>
        </p:txBody>
      </p:sp>
      <p:sp>
        <p:nvSpPr>
          <p:cNvPr id="6" name="Shape 59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PA8AANQcAABgEwAAECAAACYAAAAIAAAA//////////8="/>
              </a:ext>
            </a:extLst>
          </p:cNvSpPr>
          <p:nvPr/>
        </p:nvSpPr>
        <p:spPr>
          <a:xfrm>
            <a:off x="2755900" y="2476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7" name="Shape 59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JBMAACgZAABIFwAAECAAACYAAAAIAAAA//////////8="/>
              </a:ext>
            </a:extLst>
          </p:cNvSpPr>
          <p:nvPr/>
        </p:nvSpPr>
        <p:spPr>
          <a:xfrm>
            <a:off x="2755900" y="311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8" name="Shape 59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qHgAAlAcAAN4mAADLCwAAECAAACYAAAAIAAAA//////////8="/>
              </a:ext>
            </a:extLst>
          </p:cNvSpPr>
          <p:nvPr/>
        </p:nvSpPr>
        <p:spPr>
          <a:xfrm>
            <a:off x="4984750" y="1231900"/>
            <a:ext cx="1333500" cy="68516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Inference Method</a:t>
            </a:r>
          </a:p>
        </p:txBody>
      </p:sp>
      <p:sp>
        <p:nvSpPr>
          <p:cNvPr id="9" name="Shape 59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PA8AALQoAADUEgAAECAAACYAAAAIAAAA//////////8="/>
              </a:ext>
            </a:extLst>
          </p:cNvSpPr>
          <p:nvPr/>
        </p:nvSpPr>
        <p:spPr>
          <a:xfrm>
            <a:off x="4686300" y="2476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10" name="Shape 59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nBMAALQoAAAMFwAAECAAACYAAAAIAAAA//////////8="/>
              </a:ext>
            </a:extLst>
          </p:cNvSpPr>
          <p:nvPr/>
        </p:nvSpPr>
        <p:spPr>
          <a:xfrm>
            <a:off x="4686300" y="3187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11" name="Shape 5946"/>
          <p:cNvSpPr>
            <a:extLst>
              <a:ext uri="smNativeData">
                <pr:smNativeData xmlns:pr="smNativeData" val="SMDATA_13_nYDcXB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MAAAAEAAAAAAAAAAAAAAAAAAAAAAAAAAeAAAAaAAAAAAAAAAAAAAAAAAAAAAAAAAAAAAAECcAABAnAAAAAAAAAAAAAAAAAAAAAAAAAAAAAAAAAAAAAAAAAAAAABQAAAAAAAAAwMD/AAAAAABkAAAAMgAAAAAAAABkAAAAAAAAAH9/fwAKAAAAHwAAAFQAAAD///8A////AQAAAAAAAAAAAAAAAAAAAAAAAAAAAAAAAAAAAAAAAAAA/5MAAH9/fwDc3uADzMzMAMDA/wB/f38AAAAAAAAAAAAAAAAAAAAAAAAAAAAhAAAAGAAAABQAAAAwGwAAWAwAAMArAACcDgAAEAAAACYAAAAIAAAA//////////8="/>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59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UBQAA3AAAACw5AABMBAAAECAAACYAAAAIAAAA//////////8="/>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3800"/>
              </a:lnSpc>
              <a:spcBef>
                <a:spcPts val="0"/>
              </a:spcBef>
              <a:spcAft>
                <a:spcPts val="0"/>
              </a:spcAft>
              <a:buNone/>
              <a:tabLst>
                <a:tab pos="838200" algn="l"/>
              </a:tabLst>
              <a:defRPr sz="3200" b="0" i="0" u="none" strike="noStrike" kern="1" spc="0" baseline="0">
                <a:solidFill>
                  <a:srgbClr val="0433FF"/>
                </a:solidFill>
                <a:effectLst/>
                <a:txBgFill val="auto"/>
                <a:latin typeface="Arial" pitchFamily="2" charset="0"/>
                <a:ea typeface="Arial" pitchFamily="2" charset="0"/>
                <a:cs typeface="Arial" pitchFamily="2" charset="0"/>
              </a:defRPr>
            </a:pPr>
            <a:r>
              <a:t>Statistical Estimation of Phylogeny: An Outline</a:t>
            </a:r>
          </a:p>
        </p:txBody>
      </p:sp>
      <p:sp>
        <p:nvSpPr>
          <p:cNvPr id="13" name="Shape 59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PA8AALg4AAC0FAAAECAAACYAAAAIAAAA//////////8="/>
              </a:ext>
            </a:extLst>
          </p:cNvSpPr>
          <p:nvPr/>
        </p:nvSpPr>
        <p:spPr>
          <a:xfrm>
            <a:off x="7289800" y="2476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14" name="Shape 5949"/>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UA8AALwbAABkGQAAEAAAACYAAAAIAAAA//////////8="/>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59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BYAAGAYAAB4GQAAECAAACYAAAAIAAAA//////////8="/>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1</a:t>
            </a:r>
          </a:p>
        </p:txBody>
      </p:sp>
      <p:sp>
        <p:nvSpPr>
          <p:cNvPr id="16" name="Shape 59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BQAA9BoAADQNAAAYHwAAECAAACYAAAAIAAAA//////////8="/>
              </a:ext>
            </a:extLst>
          </p:cNvSpPr>
          <p:nvPr/>
        </p:nvSpPr>
        <p:spPr>
          <a:xfrm>
            <a:off x="812800" y="4381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alignment</a:t>
            </a:r>
          </a:p>
        </p:txBody>
      </p:sp>
      <p:sp>
        <p:nvSpPr>
          <p:cNvPr id="17" name="Shape 59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9BoAANQcAAAYHwAAECAAACYAAAAIAAAA//////////8="/>
              </a:ext>
            </a:extLst>
          </p:cNvSpPr>
          <p:nvPr/>
        </p:nvSpPr>
        <p:spPr>
          <a:xfrm>
            <a:off x="2755900" y="4381500"/>
            <a:ext cx="19304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branch lengths</a:t>
            </a:r>
          </a:p>
        </p:txBody>
      </p:sp>
      <p:sp>
        <p:nvSpPr>
          <p:cNvPr id="18" name="Shape 59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0EAAA3B4AACgZAAAAIwAAECAAACYAAAAIAAAA//////////8="/>
              </a:ext>
            </a:extLst>
          </p:cNvSpPr>
          <p:nvPr/>
        </p:nvSpPr>
        <p:spPr>
          <a:xfrm>
            <a:off x="2755900" y="5016500"/>
            <a:ext cx="1333500" cy="673100"/>
          </a:xfrm>
          <a:prstGeom prst="rect">
            <a:avLst/>
          </a:prstGeom>
          <a:noFill/>
          <a:ln>
            <a:noFill/>
          </a:ln>
          <a:effectLst/>
        </p:spPr>
        <p:txBody>
          <a:bodyPr vert="horz" wrap="square" lIns="50800" tIns="50800" rIns="50800" bIns="50800" numCol="1" anchor="t"/>
          <a:lstStyle/>
          <a:p>
            <a:pPr algn="l" defTabSz="457200">
              <a:lnSpc>
                <a:spcPts val="14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a:solidFill>
                  <a:srgbClr val="424242"/>
                </a:solidFill>
                <a:latin typeface="Arial" pitchFamily="2" charset="0"/>
                <a:ea typeface="Gill Sans" pitchFamily="0" charset="0"/>
                <a:cs typeface="Gill Sans" pitchFamily="0" charset="0"/>
              </a:defRPr>
            </a:pPr>
            <a:r>
              <a:t>model</a:t>
            </a:r>
          </a:p>
        </p:txBody>
      </p:sp>
      <p:sp>
        <p:nvSpPr>
          <p:cNvPr id="19" name="Shape 59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9BoAALQoAACMHgAAECAAACYAAAAIAAAA//////////8="/>
              </a:ext>
            </a:extLst>
          </p:cNvSpPr>
          <p:nvPr/>
        </p:nvSpPr>
        <p:spPr>
          <a:xfrm>
            <a:off x="4686300" y="4381500"/>
            <a:ext cx="1930400" cy="584200"/>
          </a:xfrm>
          <a:prstGeom prst="rect">
            <a:avLst/>
          </a:prstGeom>
          <a:noFill/>
          <a:ln>
            <a:noFill/>
          </a:ln>
          <a:effectLst/>
        </p:spPr>
        <p:txBody>
          <a:bodyPr vert="horz" wrap="square" lIns="50800" tIns="50800" rIns="50800" bIns="50800" numCol="1"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maximum likelihood</a:t>
            </a:r>
          </a:p>
        </p:txBody>
      </p:sp>
      <p:sp>
        <p:nvSpPr>
          <p:cNvPr id="20" name="Shape 59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UHAAAVB8AALQoAADEIgAAECAAACYAAAAIAAAA//////////8="/>
              </a:ext>
            </a:extLst>
          </p:cNvSpPr>
          <p:nvPr/>
        </p:nvSpPr>
        <p:spPr>
          <a:xfrm>
            <a:off x="4686300" y="5092700"/>
            <a:ext cx="1930400" cy="558800"/>
          </a:xfrm>
          <a:prstGeom prst="rect">
            <a:avLst/>
          </a:prstGeom>
          <a:noFill/>
          <a:ln>
            <a:noFill/>
          </a:ln>
          <a:effectLst/>
        </p:spPr>
        <p:txBody>
          <a:bodyPr vert="horz" wrap="square" lIns="50800" tIns="50800" rIns="50800" bIns="50800" numCol="1"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Bayesian inference</a:t>
            </a:r>
          </a:p>
        </p:txBody>
      </p:sp>
      <p:sp>
        <p:nvSpPr>
          <p:cNvPr id="21" name="Shape 59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LAAA9BoAALg4AABsIAAAECAAACYAAAAIAAAA//////////8="/>
              </a:ext>
            </a:extLst>
          </p:cNvSpPr>
          <p:nvPr/>
        </p:nvSpPr>
        <p:spPr>
          <a:xfrm>
            <a:off x="7289800" y="4381500"/>
            <a:ext cx="1930400" cy="889000"/>
          </a:xfrm>
          <a:prstGeom prst="rect">
            <a:avLst/>
          </a:prstGeom>
          <a:noFill/>
          <a:ln>
            <a:noFill/>
          </a:ln>
          <a:effectLst/>
        </p:spPr>
        <p:txBody>
          <a:bodyPr vert="horz" wrap="square" lIns="50800" tIns="50800" rIns="50800" bIns="50800" numCol="1"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Arial" pitchFamily="2" charset="0"/>
                <a:ea typeface="Arial" pitchFamily="2" charset="0"/>
                <a:cs typeface="Arial" pitchFamily="2" charset="0"/>
              </a:defRPr>
            </a:pPr>
            <a:r>
              <a:t>phylogeny &amp; other model parameters</a:t>
            </a:r>
          </a:p>
        </p:txBody>
      </p:sp>
      <p:sp>
        <p:nvSpPr>
          <p:cNvPr id="22" name="Shape 5957"/>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MAAAAEAAAAAAAAAAAAAAAAAAAAAAAAAAeAAAAaAAAAAAAAAAAAAAAAAAAAAAAAAAAAAAAECcAABAnAAAAAAAAAAAAAAAAAAAAAAAAAAAAAAAAAAAAAAAAAAAAAMgAAAAAAAAAwMD/AAAAAABkAAAAMgAAAAAAAABkAAAAAAAAAH9/fwAKAAAAHwAAAFQAAAD///8A////AQAAAAAAAAAAAAAAAAAAAAAAAAAAAAAAAAAAAAAAAAAA/5MAAH9/fwAAAAAAy8vLAMDA/wB/f38AAAAAAAAAAAAAAAAAAAAAAAAAAAAhAAAAGAAAABQAAAAEEAAACBsAALwbAAAcJQAAEAAAACYAAAAIAAAA//////////8="/>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59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EAAAsCIAAGAYAAAwJQAAECAAACYAAAAIAAAA//////////8="/>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0" i="0" u="none" strike="noStrike" kern="1" spc="0" baseline="0">
                <a:solidFill>
                  <a:srgbClr val="FF9300"/>
                </a:solidFill>
                <a:effectLst/>
                <a:txBgFill val="auto"/>
                <a:latin typeface="Arial" pitchFamily="2" charset="0"/>
                <a:ea typeface="Arial" pitchFamily="2" charset="0"/>
                <a:cs typeface="Arial" pitchFamily="2" charset="0"/>
              </a:defRPr>
            </a:pPr>
            <a:r>
              <a:t>Model 2</a:t>
            </a:r>
          </a:p>
        </p:txBody>
      </p:sp>
      <p:sp>
        <p:nvSpPr>
          <p:cNvPr id="24" name="Shape 5963"/>
          <p:cNvSpPr>
            <a:extLst>
              <a:ext uri="smNativeData">
                <pr:smNativeData xmlns:pr="smNativeData" val="SMDATA_13_nYDcX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VNgAAnxEAABk6AACkHwAAEAAAACYAAAAIAAAA//////////8="/>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anchor="t"/>
          <a:lstStyle/>
          <a:p>
            <a:pPr/>
          </a:p>
        </p:txBody>
      </p:sp>
      <p:sp>
        <p:nvSpPr>
          <p:cNvPr id="25" name="Shape 59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CkAAIQ6AACgKwAAECAAACYAAAAIAAAA//////////8="/>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0433FF"/>
                </a:solidFill>
                <a:effectLst/>
                <a:txBgFill val="auto"/>
                <a:latin typeface="Arial" pitchFamily="2" charset="0"/>
                <a:ea typeface="Arial" pitchFamily="2" charset="0"/>
                <a:cs typeface="Arial" pitchFamily="2" charset="0"/>
              </a:defRPr>
            </a:pPr>
            <a:r>
              <a:t>Model comparison is the means by which we test hypotheses about our data</a:t>
            </a:r>
          </a:p>
        </p:txBody>
      </p:sp>
      <p:sp>
        <p:nvSpPr>
          <p:cNvPr id="26" name="Shape 59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CcAAHQ2AABoKQAAACAAACYAAAAIAAAA//////////8="/>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0433FF"/>
                </a:solidFill>
                <a:effectLst/>
                <a:txBgFill val="auto"/>
                <a:latin typeface="Arial" pitchFamily="2" charset="0"/>
                <a:ea typeface="Arial" pitchFamily="2" charset="0"/>
                <a:cs typeface="Arial" pitchFamily="2" charset="0"/>
              </a:defRPr>
            </a:pPr>
            <a:r>
              <a:t>Model comparison is critical for obtaining unbiased parameter estimates</a:t>
            </a:r>
          </a:p>
        </p:txBody>
      </p:sp>
      <p:sp>
        <p:nvSpPr>
          <p:cNvPr id="27" name="Shape 59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wLwAAGRcAAIQ6AAB4GQAAECAAACYAAAAIAAAA//////////8="/>
              </a:ext>
            </a:extLst>
          </p:cNvSpPr>
          <p:nvPr/>
        </p:nvSpPr>
        <p:spPr>
          <a:xfrm>
            <a:off x="7670800" y="3754755"/>
            <a:ext cx="1841500" cy="385445"/>
          </a:xfrm>
          <a:prstGeom prst="rect">
            <a:avLst/>
          </a:prstGeom>
          <a:noFill/>
          <a:ln>
            <a:noFill/>
          </a:ln>
          <a:effectLst/>
        </p:spPr>
        <p:txBody>
          <a:bodyPr vert="horz" wrap="square" lIns="50800" tIns="50800" rIns="50800" bIns="50800" numCol="1"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i="0" u="none" strike="noStrike" kern="1" spc="0" baseline="0">
                <a:solidFill>
                  <a:srgbClr val="0433FF"/>
                </a:solidFill>
                <a:effectLst/>
                <a:txBgFill val="auto"/>
                <a:latin typeface="Arial" pitchFamily="2" charset="0"/>
                <a:ea typeface="Arial" pitchFamily="2" charset="0"/>
                <a:cs typeface="Arial" pitchFamily="2" charset="0"/>
              </a:defRPr>
            </a:pPr>
            <a:r>
              <a:t>Next time!!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Hg9AAB0CQAAECAAACYAAAAIAAAA//////////8="/>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3" name="Shape 40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NU7AACQDQAAECAAACYAAAAIAAAA//////////8="/>
              </a:ext>
            </a:extLst>
          </p:cNvSpPr>
          <p:nvPr/>
        </p:nvSpPr>
        <p:spPr>
          <a:xfrm>
            <a:off x="1003300" y="1524000"/>
            <a:ext cx="8722995"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total number of partition schemes (mixed models) for </a:t>
            </a:r>
            <a:r>
              <a:rPr sz="1800" i="1">
                <a:latin typeface="Times New Roman" pitchFamily="1" charset="0"/>
                <a:ea typeface="Gill Sans" pitchFamily="0" charset="0"/>
                <a:cs typeface="Gill Sans" pitchFamily="0" charset="0"/>
              </a:rPr>
              <a:t>k</a:t>
            </a:r>
            <a:r>
              <a:t> data subsets is described by Bell numbers:</a:t>
            </a:r>
          </a:p>
        </p:txBody>
      </p:sp>
      <p:sp>
        <p:nvSpPr>
          <p:cNvPr id="4" name="Shape 40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UAAHw4AABwFwAAECAAACYAAAAIAAAA//////////8="/>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which is the sum of the Sterling numbers of the second kind:</a:t>
            </a:r>
          </a:p>
        </p:txBody>
      </p:sp>
      <p:pic>
        <p:nvPicPr>
          <p:cNvPr id="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ZhAAADwZAACeLAAAtB4AABAAAAAmAAAACAAAAP//////////"/>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0cy5v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BYAABAOAACsJgAAiBMAABAAAAAmAAAACAAAAP//////////"/>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7" name="Shape 40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0CAAAJQ6AADsJAAAECAAACYAAAAIAAAA//////////8="/>
              </a:ext>
            </a:extLst>
          </p:cNvSpPr>
          <p:nvPr/>
        </p:nvSpPr>
        <p:spPr>
          <a:xfrm>
            <a:off x="1003300" y="5334000"/>
            <a:ext cx="8519160" cy="668020"/>
          </a:xfrm>
          <a:prstGeom prst="rect">
            <a:avLst/>
          </a:prstGeom>
          <a:noFill/>
          <a:ln>
            <a:noFill/>
          </a:ln>
          <a:effectLst>
            <a:outerShdw blurRad="63500" dist="63760" dir="2700000">
              <a:srgbClr val="000000">
                <a:alpha val="5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number of candidate mixed models for 10 data subsets is 115,975, each of which would require a full MCMC analysis to estimate the marginal likelihood.</a:t>
            </a:r>
          </a:p>
        </p:txBody>
      </p:sp>
      <p:sp>
        <p:nvSpPr>
          <p:cNvPr id="8" name="Shape 402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wMC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BAAA3AAAAJE5AABMBAAAECAAACYAAAAIAAAA//////////8="/>
              </a:ext>
            </a:extLst>
          </p:cNvSpPr>
          <p:nvPr/>
        </p:nvSpPr>
        <p:spPr>
          <a:xfrm>
            <a:off x="802005" y="139700"/>
            <a:ext cx="85559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Accommodating Among Site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3.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9//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4CwAAECAAACYAAAAIAAAA//////////8="/>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Efficient estimators such as the harmonic mean are strongly biased</a:t>
            </a:r>
          </a:p>
        </p:txBody>
      </p:sp>
      <p:sp>
        <p:nvSpPr>
          <p:cNvPr id="3" name="Shape 40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AwAAPg5AABwEgAAECAAACYAAAAIAAAA//////////8="/>
              </a:ext>
            </a:extLst>
          </p:cNvSpPr>
          <p:nvPr/>
        </p:nvSpPr>
        <p:spPr>
          <a:xfrm>
            <a:off x="1003300" y="2032000"/>
            <a:ext cx="8420100" cy="965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Every published use of this approach has found very strong support for the most complex partition scheme considered, which may lead to inflated error variance of parameter estimates and problems for MCMC performance</a:t>
            </a:r>
          </a:p>
        </p:txBody>
      </p:sp>
      <p:pic>
        <p:nvPicPr>
          <p:cNvPr id="4" name="BiasVarianc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H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dBMAAMQTAAAOKwAA/CEAABAAAAAmAAAACAAAAP//////////"/>
              </a:ext>
            </a:extLst>
          </p:cNvPicPr>
          <p:nvPr/>
        </p:nvPicPr>
        <p:blipFill>
          <a:blip r:embed="rId2"/>
          <a:stretch>
            <a:fillRect/>
          </a:stretch>
        </p:blipFill>
        <p:spPr>
          <a:xfrm>
            <a:off x="3162300" y="3213100"/>
            <a:ext cx="3836670" cy="2311400"/>
          </a:xfrm>
          <a:prstGeom prst="rect">
            <a:avLst/>
          </a:prstGeom>
          <a:noFill/>
          <a:ln>
            <a:noFill/>
          </a:ln>
          <a:effectLst/>
        </p:spPr>
      </p:pic>
      <p:sp>
        <p:nvSpPr>
          <p:cNvPr id="5" name="Shape 40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Hg9AAB0CQAAECAAACYAAAAIAAAA//////////8="/>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6" name="Shape 40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KCMAACQ7AABMJwAAECAAACYAAAAIAAAA//////////8="/>
              </a:ext>
            </a:extLst>
          </p:cNvSpPr>
          <p:nvPr/>
        </p:nvSpPr>
        <p:spPr>
          <a:xfrm>
            <a:off x="1003300" y="5715000"/>
            <a:ext cx="86106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More reliable marginal-likelihood estimators are available, but are computationally expensive.</a:t>
            </a:r>
          </a:p>
        </p:txBody>
      </p:sp>
      <p:sp>
        <p:nvSpPr>
          <p:cNvPr id="7" name="Shape 40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CgAA3AAAADE0AABMBAAAECAAACYAAAAIAAAA//////////8="/>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EL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4CwAAECAAACYAAAAIAAAA//////////8="/>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AwAAPg5AACkEAAAECAAACYAAAAIAAAA//////////8="/>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3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UO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0DwAAXBIAALQPAADlJQAAEAAAACYAAAAIAAAA//////////8="/>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sp>
        <p:nvSpPr>
          <p:cNvPr id="5" name="Shape 403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o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fDwAA0SUAACkjAADRJQAAEAAAACYAAAAIAAAA//////////8="/>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sp>
        <p:nvSpPr>
          <p:cNvPr id="6" name="Shape 40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UCAAAUBkAAAMQAABcHAAAECAAACYAAAAIAAAA//////////8="/>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P</a:t>
            </a:r>
            <a:r>
              <a:rPr i="0"/>
              <a:t>(</a:t>
            </a:r>
            <a:r>
              <a:rPr b="1" i="0"/>
              <a:t>X</a:t>
            </a:r>
            <a:r>
              <a:rPr i="0"/>
              <a:t>)</a:t>
            </a:r>
            <a:endParaRPr i="0"/>
          </a:p>
        </p:txBody>
      </p:sp>
      <p:sp>
        <p:nvSpPr>
          <p:cNvPr id="7" name="Shape 40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4IAAAZBQAADg2AACQHwAAECAAACYAAAAIAAAA//////////8="/>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If the fit of the data to the selected mixed model is vastly better than other candidate mixed models, conditioning on the best mixed model may be justified</a:t>
            </a:r>
          </a:p>
        </p:txBody>
      </p:sp>
      <p:sp>
        <p:nvSpPr>
          <p:cNvPr id="8" name="Shape 4040"/>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gEAAAcBIAANwUAADgFQAAEAAAACYAAAAIAAAA//////////8="/>
              </a:ext>
            </a:extLst>
          </p:cNvSpPr>
          <p:nvPr/>
        </p:nvSpPr>
        <p:spPr>
          <a:xfrm>
            <a:off x="2743200" y="2997200"/>
            <a:ext cx="647700" cy="5588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0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A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Hg9AAB0CQAAECAAACYAAAAIAAAA//////////8="/>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number of candidate partition schemes (mixed models) quickly becomes vast</a:t>
            </a:r>
          </a:p>
        </p:txBody>
      </p:sp>
      <p:grpSp>
        <p:nvGrpSpPr>
          <p:cNvPr id="10" name="Group 404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12" name="Shape 40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eg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YDgAAXBIAAHoTAABkFQAAACAAACYAAAAIAAAA//////////8="/>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1" name="Shape 40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MEAAAxBMAACgUAACYFQAAACAAACYAAAAIAAAA//////////8="/>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1</a:t>
              </a:r>
            </a:p>
          </p:txBody>
        </p:sp>
      </p:grpSp>
      <p:grpSp>
        <p:nvGrpSpPr>
          <p:cNvPr id="13" name="Group 404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NARAAAIIAAAIBcAAEQjAAAQAAAAJgAAAAgAAAD/////AAAAAA=="/>
              </a:ext>
            </a:extLst>
          </p:cNvGrpSpPr>
          <p:nvPr/>
        </p:nvGrpSpPr>
        <p:grpSpPr>
          <a:xfrm>
            <a:off x="2895600" y="5207000"/>
            <a:ext cx="863600" cy="525780"/>
            <a:chOff x="2895600" y="5207000"/>
            <a:chExt cx="863600" cy="525780"/>
          </a:xfrm>
        </p:grpSpPr>
        <p:sp>
          <p:nvSpPr>
            <p:cNvPr id="15" name="Shape 40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QEQAACCAAAHIWAAAQIwAAACAAACYAAAAIAAAA//////////8="/>
                </a:ext>
              </a:extLst>
            </p:cNvSpPr>
            <p:nvPr/>
          </p:nvSpPr>
          <p:spPr>
            <a:xfrm>
              <a:off x="2895600" y="5207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4" name="Shape 40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wDAS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EEwAAcCEAACAXAABEIwAAACAAACYAAAAIAAAA//////////8="/>
                </a:ext>
              </a:extLst>
            </p:cNvSpPr>
            <p:nvPr/>
          </p:nvSpPr>
          <p:spPr>
            <a:xfrm>
              <a:off x="3213100" y="5435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2</a:t>
              </a:r>
            </a:p>
          </p:txBody>
        </p:sp>
      </p:grpSp>
      <p:grpSp>
        <p:nvGrpSpPr>
          <p:cNvPr id="16" name="Group 4050"/>
          <p:cNvGrpSpPr>
            <a:extLst>
              <a:ext uri="smNativeData">
                <pr:smNativeData xmlns:pr="smNativeData" val="SMDATA_7_nYDcXBMAAAAlAAAAAQAAAA8BAAAAkAAAAEgAAACQAAAASAAAAAAAAAAAAAAAAAAAABcAAAAUAAAAAAAAAAAAAAD/fwAA/38AAAAAAAAJAAAABAAAANACfRAMAAAAEAAAAAAAAAAAAAAAAAAAAAAAAAAfAAAAVAAAAAAAAAAAAAAAAAAAAAAAAAAAAAAAAAAAAAAAAAAAAAAAAAAAAAAAAAAAAAAAAAAAAAAAAAAAAAAAAAAAAAAAAAAAAAAAAAAAAAAAAAAAAAAAAAAAACEAAAAYAAAAFAAAAMgUAACoIAAAGBoAAOQjAAAQAAAAJgAAAAgAAAD/////AAAAAA=="/>
              </a:ext>
            </a:extLst>
          </p:cNvGrpSpPr>
          <p:nvPr/>
        </p:nvGrpSpPr>
        <p:grpSpPr>
          <a:xfrm>
            <a:off x="3378200" y="5308600"/>
            <a:ext cx="863600" cy="525780"/>
            <a:chOff x="3378200" y="5308600"/>
            <a:chExt cx="863600" cy="525780"/>
          </a:xfrm>
        </p:grpSpPr>
        <p:sp>
          <p:nvSpPr>
            <p:cNvPr id="18" name="Shape 40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FAAAqCAAAGoZAACwIwAAACAAACYAAAAIAAAA//////////8="/>
                </a:ext>
              </a:extLst>
            </p:cNvSpPr>
            <p:nvPr/>
          </p:nvSpPr>
          <p:spPr>
            <a:xfrm>
              <a:off x="3378200" y="53086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7" name="Shape 40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8FgAAECIAABgaAADkIwAAACAAACYAAAAIAAAA//////////8="/>
                </a:ext>
              </a:extLst>
            </p:cNvSpPr>
            <p:nvPr/>
          </p:nvSpPr>
          <p:spPr>
            <a:xfrm>
              <a:off x="3695700" y="55372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3</a:t>
              </a:r>
            </a:p>
          </p:txBody>
        </p:sp>
      </p:grpSp>
      <p:grpSp>
        <p:nvGrpSpPr>
          <p:cNvPr id="19" name="Group 405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21" name="Shape 40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AFwAANCEAAGIcAAA8JAAAACAAACYAAAAIAAAA//////////8="/>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20" name="Shape 40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BBMD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0GQAAnCIAABAdAABwJAAAACAAACYAAAAIAAAA//////////8="/>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4</a:t>
              </a:r>
            </a:p>
          </p:txBody>
        </p:sp>
      </p:grpSp>
      <p:grpSp>
        <p:nvGrpSpPr>
          <p:cNvPr id="22" name="Group 4056"/>
          <p:cNvGrpSpPr>
            <a:extLst>
              <a:ext uri="smNativeData">
                <pr:smNativeData xmlns:pr="smNativeData" val="SMDATA_7_nYDcXBMAAAAlAAAAAQAAAA8BAAAAkAAAAEgAAACQAAAASAAAAAAAAAAAAAAAAAAAABcAAAAUAAAAAAAAAAAAAAD/fwAA/38AAAAAAAAJAAAABAAAAGgNAAAMAAAAEAAAAAAAAAAAAAAAAAAAAAAAAAAfAAAAVAAAAAAAAAAAAAAAAAAAAAAAAAAAAAAAAAAAAAAAAAAAAAAAAAAAAAAAAAAAAAAAAAAAAAAAAAAAAAAAAAAAAAAAAAAAAAAAAAAAAAAAAAAAAAAAAAAAACEAAAAYAAAAFAAAALgaAADAIQAACCAAAPwkAAAQAAAAJgAAAAgAAAD/////AAAAAA=="/>
              </a:ext>
            </a:extLst>
          </p:cNvGrpSpPr>
          <p:nvPr/>
        </p:nvGrpSpPr>
        <p:grpSpPr>
          <a:xfrm>
            <a:off x="4343400" y="5486400"/>
            <a:ext cx="863600" cy="525780"/>
            <a:chOff x="4343400" y="5486400"/>
            <a:chExt cx="863600" cy="525780"/>
          </a:xfrm>
        </p:grpSpPr>
        <p:sp>
          <p:nvSpPr>
            <p:cNvPr id="24" name="Shape 40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Y04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4GgAAwCEAAFofAADIJAAAACAAACYAAAAIAAAA//////////8="/>
                </a:ext>
              </a:extLst>
            </p:cNvSpPr>
            <p:nvPr/>
          </p:nvSpPr>
          <p:spPr>
            <a:xfrm>
              <a:off x="4343400" y="54864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23" name="Shape 40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bC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sHAAAKCMAAAggAAD8JAAAACAAACYAAAAIAAAA//////////8="/>
                </a:ext>
              </a:extLst>
            </p:cNvSpPr>
            <p:nvPr/>
          </p:nvSpPr>
          <p:spPr>
            <a:xfrm>
              <a:off x="4660900" y="57150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5</a:t>
              </a:r>
            </a:p>
          </p:txBody>
        </p:sp>
      </p:grpSp>
      <p:grpSp>
        <p:nvGrpSpPr>
          <p:cNvPr id="25" name="Group 405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7" name="Shape 40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vZHk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wHQAAYCIAAFIiAABoJQAAACAAACYAAAAIAAAA//////////8="/>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26" name="Shape 40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a3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kHwAAyCMAAAAjAACcJQAAACAAACYAAAAIAAAA//////////8="/>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6</a:t>
              </a:r>
            </a:p>
          </p:txBody>
        </p:sp>
      </p:grpSp>
      <p:sp>
        <p:nvSpPr>
          <p:cNvPr id="28" name="Shape 40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5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CgAA3AAAADE0AABMBAAAECAAACYAAAAIAAAA//////////8="/>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YAR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YAkAAHw4AAC4CwAAECAAACYAAAAIAAAA//////////8="/>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cN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AwAAPg5AACkEAAAECAAACYAAAAIAAAA//////////8="/>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6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0DwAAXBIAALQPAADlJQAAEAAAACYAAAAIAAAA//////////8="/>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sp>
        <p:nvSpPr>
          <p:cNvPr id="5" name="Shape 40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c8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fDwAA0SUAACkjAADRJQAAEAAAACYAAAAIAAAA//////////8="/>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grpSp>
        <p:nvGrpSpPr>
          <p:cNvPr id="6" name="Group 4068"/>
          <p:cNvGrpSpPr>
            <a:extLst>
              <a:ext uri="smNativeData">
                <pr:smNativeData xmlns:pr="smNativeData" val="SMDATA_7_nYDcXBMAAAAlAAAAAQAAAA8BAAAAkAAAAEgAAACQAAAASAAAAAAAAAAAAAAAAAAAABcAAAAUAAAAAAAAAAAAAAD/fwAA/38AAAAAAAAJAAAABAAAAA/DBbQMAAAAEAAAAAAAAAAAAAAAAAAAAAAAAAA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8" name="Shape 40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Eq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YDgAAXBIAAHoTAABkFQAAACAAACYAAAAIAAAA//////////8="/>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7" name="Shape 40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MEAAAxBMAACgUAACYFQAAACAAACYAAAAIAAAA//////////8="/>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1</a:t>
              </a:r>
            </a:p>
          </p:txBody>
        </p:sp>
      </p:grpSp>
      <p:sp>
        <p:nvSpPr>
          <p:cNvPr id="9" name="Shape 40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UCAAAUBkAAAMQAABcHAAAECAAACYAAAAIAAAA//////////8="/>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P</a:t>
            </a:r>
            <a:r>
              <a:rPr i="0"/>
              <a:t>(</a:t>
            </a:r>
            <a:r>
              <a:rPr b="1" i="0"/>
              <a:t>X</a:t>
            </a:r>
            <a:r>
              <a:rPr i="0"/>
              <a:t>)</a:t>
            </a:r>
            <a:endParaRPr i="0"/>
          </a:p>
        </p:txBody>
      </p:sp>
      <p:grpSp>
        <p:nvGrpSpPr>
          <p:cNvPr id="10" name="Group 4072"/>
          <p:cNvGrpSpPr>
            <a:extLst>
              <a:ext uri="smNativeData">
                <pr:smNativeData xmlns:pr="smNativeData" val="SMDATA_7_nYDcXBMAAAAlAAAAAQAAAA8BAAAAkAAAAEgAAACQAAAASAAAAAAAAAAAAAAAAAAAABcAAAAUAAAAAAAAAAAAAAD/fwAA/38AAAAAAAAJAAAABAAAAI8YAAAMAAAAEAAAAAAAAAAAAAAAAAAAAAAAAAAfAAAAVAAAAAAAAAAAAAAAAAAAAAAAAAAAAAAAAAAAAAAAAAAAAAAAAAAAAAAAAAAAAAAAAAAAAAAAAAAAAAAAAAAAAAAAAAAAAAAAAAAAAAAAAAAAAAAAAAAAACEAAAAYAAAAFAAAANARAAAkEwAAIBcAAGAWAAAQAAAAJgAAAAgAAAD/////AAAAAA=="/>
              </a:ext>
            </a:extLst>
          </p:cNvGrpSpPr>
          <p:nvPr/>
        </p:nvGrpSpPr>
        <p:grpSpPr>
          <a:xfrm>
            <a:off x="2895600" y="3111500"/>
            <a:ext cx="863600" cy="525780"/>
            <a:chOff x="2895600" y="3111500"/>
            <a:chExt cx="863600" cy="525780"/>
          </a:xfrm>
        </p:grpSpPr>
        <p:sp>
          <p:nvSpPr>
            <p:cNvPr id="12" name="Shape 40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QEQAAJBMAAHIWAAAsFgAAACAAACYAAAAIAAAA//////////8="/>
                </a:ext>
              </a:extLst>
            </p:cNvSpPr>
            <p:nvPr/>
          </p:nvSpPr>
          <p:spPr>
            <a:xfrm>
              <a:off x="2895600" y="3111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1" name="Shape 40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EEwAAjBQAACAXAABgFgAAACAAACYAAAAIAAAA//////////8="/>
                </a:ext>
              </a:extLst>
            </p:cNvSpPr>
            <p:nvPr/>
          </p:nvSpPr>
          <p:spPr>
            <a:xfrm>
              <a:off x="3213100" y="3340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2</a:t>
              </a:r>
            </a:p>
          </p:txBody>
        </p:sp>
      </p:grpSp>
      <p:grpSp>
        <p:nvGrpSpPr>
          <p:cNvPr id="13" name="Group 4075"/>
          <p:cNvGrpSpPr>
            <a:extLst>
              <a:ext uri="smNativeData">
                <pr:smNativeData xmlns:pr="smNativeData" val="SMDATA_7_nYDcXBMAAAAlAAAAAQAAAA8BAAAAkAAAAEgAAACQAAAASAAAAAAAAAAAAAAAAAAAABcAAAAUAAAAAAAAAAAAAAD/fwAA/38AAAAAAAAJAAAABAAAAEAAAAAMAAAAEAAAAAAAAAAAAAAAAAAAAAAAAAAfAAAAVAAAAAAAAAAAAAAAAAAAAAAAAAAAAAAAAAAAAAAAAAAAAAAAAAAAAAAAAAAAAAAAAAAAAAAAAAAAAAAAAAAAAAAAAAAAAAAAAAAAAAAAAAAAAAAAAAAAACEAAAAYAAAAFAAAAMgUAADsEwAAGBoAACgXAAAQAAAAJgAAAAgAAAD/////AAAAAA=="/>
              </a:ext>
            </a:extLst>
          </p:cNvGrpSpPr>
          <p:nvPr/>
        </p:nvGrpSpPr>
        <p:grpSpPr>
          <a:xfrm>
            <a:off x="3378200" y="3238500"/>
            <a:ext cx="863600" cy="525780"/>
            <a:chOff x="3378200" y="3238500"/>
            <a:chExt cx="863600" cy="525780"/>
          </a:xfrm>
        </p:grpSpPr>
        <p:sp>
          <p:nvSpPr>
            <p:cNvPr id="15" name="Shape 40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I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IFAAA7BMAAGoZAAD0FgAAACAAACYAAAAIAAAA//////////8="/>
                </a:ext>
              </a:extLst>
            </p:cNvSpPr>
            <p:nvPr/>
          </p:nvSpPr>
          <p:spPr>
            <a:xfrm>
              <a:off x="3378200" y="3238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4" name="Shape 40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8FgAAVBUAABgaAAAoFwAAACAAACYAAAAIAAAA//////////8="/>
                </a:ext>
              </a:extLst>
            </p:cNvSpPr>
            <p:nvPr/>
          </p:nvSpPr>
          <p:spPr>
            <a:xfrm>
              <a:off x="3695700" y="3467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3</a:t>
              </a:r>
            </a:p>
          </p:txBody>
        </p:sp>
      </p:grpSp>
      <p:grpSp>
        <p:nvGrpSpPr>
          <p:cNvPr id="16" name="Group 4078"/>
          <p:cNvGrpSpPr>
            <a:extLst>
              <a:ext uri="smNativeData">
                <pr:smNativeData xmlns:pr="smNativeData" val="SMDATA_7_nYDcXBMAAAAlAAAAAQAAAA8BAAAAkAAAAEgAAACQAAAASAAAAAAAAAAAAAAAAAAAABcAAAAUAAAAAAAAAAAAAAD/fwAA/38AAAAAAAAJAAAABAAAAEBGAAAMAAAAEAAAAAAAAAAAAAAAA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18" name="Shape 40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AFwAANCEAAGIcAAA8JAAAACAAACYAAAAIAAAA//////////8="/>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17" name="Shape 40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vbQ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0GQAAnCIAABAdAABwJAAAACAAACYAAAAIAAAA//////////8="/>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4</a:t>
              </a:r>
            </a:p>
          </p:txBody>
        </p:sp>
      </p:grpSp>
      <p:grpSp>
        <p:nvGrpSpPr>
          <p:cNvPr id="19" name="Group 408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gaAAD8IQAACCAAADglAAAQAAAAJgAAAAgAAAD/////AAAAAA=="/>
              </a:ext>
            </a:extLst>
          </p:cNvGrpSpPr>
          <p:nvPr/>
        </p:nvGrpSpPr>
        <p:grpSpPr>
          <a:xfrm>
            <a:off x="4343400" y="5524500"/>
            <a:ext cx="863600" cy="525780"/>
            <a:chOff x="4343400" y="5524500"/>
            <a:chExt cx="863600" cy="525780"/>
          </a:xfrm>
        </p:grpSpPr>
        <p:sp>
          <p:nvSpPr>
            <p:cNvPr id="21" name="Shape 40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4GgAA/CEAAFofAAAEJQAAACAAACYAAAAIAAAA//////////8="/>
                </a:ext>
              </a:extLst>
            </p:cNvSpPr>
            <p:nvPr/>
          </p:nvSpPr>
          <p:spPr>
            <a:xfrm>
              <a:off x="4343400" y="552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20" name="Shape 40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BYw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sHAAAZCMAAAggAAA4JQAAACAAACYAAAAIAAAA//////////8="/>
                </a:ext>
              </a:extLst>
            </p:cNvSpPr>
            <p:nvPr/>
          </p:nvSpPr>
          <p:spPr>
            <a:xfrm>
              <a:off x="4660900" y="575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5</a:t>
              </a:r>
            </a:p>
          </p:txBody>
        </p:sp>
      </p:grpSp>
      <p:grpSp>
        <p:nvGrpSpPr>
          <p:cNvPr id="22" name="Group 4084"/>
          <p:cNvGrpSpPr>
            <a:extLst>
              <a:ext uri="smNativeData">
                <pr:smNativeData xmlns:pr="smNativeData" val="SMDATA_7_nYDcXBMAAAAlAAAAAQAAAA8BAAAAkAAAAEgAAACQAAAASAAAAAAAAAAAAAAAAAAAABcAAAAUAAAAAAAAAAAAAAD/fwAA/38AAAAAAAAJAAAABAAAAIAFAAAMAAAAEAAAAAAAAAAAAAAAA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4" name="Shape 40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K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wHQAAYCIAAFIiAABoJQAAACAAACYAAAAIAAAA//////////8="/>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i="1">
                  <a:latin typeface="Times New Roman" pitchFamily="1" charset="0"/>
                  <a:ea typeface="Gill Sans" pitchFamily="0" charset="0"/>
                  <a:cs typeface="Gill Sans" pitchFamily="0" charset="0"/>
                </a:defRPr>
              </a:pPr>
              <a:r>
                <a:t>M</a:t>
              </a:r>
            </a:p>
          </p:txBody>
        </p:sp>
        <p:sp>
          <p:nvSpPr>
            <p:cNvPr id="23" name="Shape 40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u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kHwAAyCMAAAAjAACcJQAAACAAACYAAAAIAAAA//////////8="/>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6</a:t>
              </a:r>
            </a:p>
          </p:txBody>
        </p:sp>
      </p:grpSp>
      <p:sp>
        <p:nvSpPr>
          <p:cNvPr id="25" name="Shape 40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Hg9AAB0CQAAECAAACYAAAAIAAAA//////////8="/>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26" name="Shape 4086"/>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pY2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gEAAAcBIAANwZAAD4FgAAEAAAACYAAAAIAAAA//////////8="/>
              </a:ext>
            </a:extLst>
          </p:cNvSpPr>
          <p:nvPr/>
        </p:nvSpPr>
        <p:spPr>
          <a:xfrm>
            <a:off x="2743200" y="2997200"/>
            <a:ext cx="1460500" cy="7366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7" name="Shape 40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hhcG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4IAAAZBQAADg2AACQHwAAECAAACYAAAAIAAAA//////////8="/>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Conversely, if the fit of the data to the selected mixed model is only marginally better than other candidate mixed models, conditioning on the best mixed model is not justifiable</a:t>
            </a:r>
          </a:p>
        </p:txBody>
      </p:sp>
      <p:sp>
        <p:nvSpPr>
          <p:cNvPr id="28" name="Shape 408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52R3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PCgAA3AAAADE0AABMBAAAECAAACYAAAAIAAAA//////////8="/>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6.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FY4z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CQAAyAAAAGE1AAAIBwAAECAAACYAAAAIAAAA//////////8="/>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FpBtF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9AYAAPg5AABgCwAAECAAACYAAAAIAAAA//////////8="/>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CQAAyAAAAGE1AAAIBwAAECAAACYAAAAIAAAA//////////8="/>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D48AADUDwAAECAAACYAAAAIAAAA//////////8="/>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9AYAAPg5AABgCwAAECAAACYAAAAIAAAA//////////8="/>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8.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0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CQAAyAAAAGE1AAAIBwAAECAAACYAAAAIAAAA//////////8="/>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D48AADUDwAAECAAACYAAAAIAAAA//////////8="/>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9AYAAPg5AABgCwAAECAAACYAAAAIAAAA//////////8="/>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SBIAAKQ4AABQFAAAECAAACYAAAAIAAAA//////////8="/>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codon positions of protein-coding genes</a:t>
            </a:r>
          </a:p>
        </p:txBody>
      </p:sp>
      <p:sp>
        <p:nvSpPr>
          <p:cNvPr id="6" name="Shape 41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2BMAAKQ4AADgFQAAECAAACYAAAAIAAAA//////////8="/>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individual gene/omic regions</a:t>
            </a:r>
          </a:p>
        </p:txBody>
      </p:sp>
      <p:sp>
        <p:nvSpPr>
          <p:cNvPr id="7" name="Shape 41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aBUAAKQ4AABwFwAAECAAACYAAAAIAAAA//////////8="/>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stem/loop regions of ribosomal genes</a:t>
            </a:r>
          </a:p>
        </p:txBody>
      </p:sp>
      <p:sp>
        <p:nvSpPr>
          <p:cNvPr id="8" name="Shape 41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dtb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AAAD48AABwEgAAECAAACYAAAAIAAAA//////////8="/>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89.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CQAAyAAAAGE1AAAIBwAAECAAACYAAAAIAAAA//////////8="/>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w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D48AADUDwAAECAAACYAAAAIAAAA//////////8="/>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kABw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9AYAAPg5AABgCwAAECAAACYAAAAIAAAA//////////8="/>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7BgAAPg5AABYHQAAECAAACYAAAAIAAAA//////////8="/>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6" name="Shape 41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SBIAAKQ4AABQFAAAECAAACYAAAAIAAAA//////////8="/>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codon positions of protein-coding genes</a:t>
            </a:r>
          </a:p>
        </p:txBody>
      </p:sp>
      <p:sp>
        <p:nvSpPr>
          <p:cNvPr id="7" name="Shape 41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2BMAAKQ4AADgFQAAECAAACYAAAAIAAAA//////////8="/>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individual gene/omic regions</a:t>
            </a:r>
          </a:p>
        </p:txBody>
      </p:sp>
      <p:sp>
        <p:nvSpPr>
          <p:cNvPr id="8" name="Shape 41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aBUAAKQ4AABwFwAAECAAACYAAAAIAAAA//////////8="/>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stem/loop regions of ribosomal genes</a:t>
            </a:r>
          </a:p>
        </p:txBody>
      </p:sp>
      <p:sp>
        <p:nvSpPr>
          <p:cNvPr id="9" name="Shape 41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AAAD48AABwEgAAECAAACYAAAAIAAAA//////////8="/>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6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Sb2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6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ZhbD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mh0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sp>
        <p:nvSpPr>
          <p:cNvPr id="6" name="Shape 69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7" name="Group 70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9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10" name="Shape 70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9" name="Shape 7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8" name="Shape 70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2" name="Group 70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7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5" name="Shape 7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4" name="Shape 70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3" name="Shape 7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17" name="Group 71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7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20" name="Shape 7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19" name="Shape 71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18" name="Shape 71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2" name="Shape 714"/>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gFDQ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PIgAAUBYAAGEkAABQFgAAEAAAACYAAAAIAAAA//////////8="/>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71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JAAAxBQAANk7AADbFwAAECAAACYAAAAIAAAA//////////8="/>
              </a:ext>
            </a:extLst>
          </p:cNvSpPr>
          <p:nvPr/>
        </p:nvSpPr>
        <p:spPr>
          <a:xfrm>
            <a:off x="5987415" y="3375660"/>
            <a:ext cx="374142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algn="l" defTabSz="457200">
              <a:lnSpc>
                <a:spcPts val="1600"/>
              </a:lnSpc>
              <a:tabLst>
                <a:tab pos="838200" algn="l"/>
              </a:tabLst>
              <a:defRPr sz="1400">
                <a:solidFill>
                  <a:srgbClr val="424242"/>
                </a:solidFill>
                <a:latin typeface="Arial" pitchFamily="2" charset="0"/>
                <a:ea typeface="Arial" pitchFamily="2" charset="0"/>
                <a:cs typeface="Arial" pitchFamily="2" charset="0"/>
              </a:defRPr>
            </a:pPr>
            <a:r>
              <a:rPr i="1"/>
              <a:t>i.e.</a:t>
            </a:r>
            <a:r>
              <a:t>, the true branch length, in units expected (average) number of substitutions per site!</a:t>
            </a:r>
          </a:p>
        </p:txBody>
      </p:sp>
      <p:sp>
        <p:nvSpPr>
          <p:cNvPr id="24" name="Shape 716"/>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HQAAshUAAI8iAAB5GAAAEAAAACYAAAAIAAAA//////////8="/>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71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HgAASxUAAKoiAACmFwAAECAAACYAAAAIAAAA//////////8="/>
              </a:ext>
            </a:extLst>
          </p:cNvSpPr>
          <p:nvPr/>
        </p:nvSpPr>
        <p:spPr>
          <a:xfrm>
            <a:off x="4949190" y="34613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0.500</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0.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1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fCQAAyAAAAGE1AAAIBwAAECAAACYAAAAIAAAA//////////8="/>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P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D48AADUDwAAECAAACYAAAAIAAAA//////////8="/>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9AYAAPg5AABgCwAAECAAACYAAAAIAAAA//////////8="/>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sB0AAMQ7AADMIQAAECAAACYAAAAIAAAA//////////8="/>
              </a:ext>
            </a:extLst>
          </p:cNvSpPr>
          <p:nvPr/>
        </p:nvSpPr>
        <p:spPr>
          <a:xfrm>
            <a:off x="1003300" y="4826000"/>
            <a:ext cx="871220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The number of process partitions and the assignment of data subsets (sites or subsets</a:t>
            </a:r>
            <a:br/>
            <a:r>
              <a:t>    of sites) to those partitions are treated as random variables</a:t>
            </a:r>
          </a:p>
        </p:txBody>
      </p:sp>
      <p:sp>
        <p:nvSpPr>
          <p:cNvPr id="6" name="Shape 41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EM/8Ay8vLAMDA/wB/f38AAAAAAAAAAAAAAAAAAAAAAAAAAAAhAAAAGAAAABQAAABIAwAA7BgAAPg5AABYHQAAECAAACYAAAAIAAAA//////////8="/>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7" name="Shape 41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SBIAAKQ4AABQFAAAECAAACYAAAAIAAAA//////////8="/>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codon positions of protein-coding genes</a:t>
            </a:r>
          </a:p>
        </p:txBody>
      </p:sp>
      <p:sp>
        <p:nvSpPr>
          <p:cNvPr id="8" name="Shape 41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2BMAAKQ4AADgFQAAECAAACYAAAAIAAAA//////////8="/>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individual gene/omic regions</a:t>
            </a:r>
          </a:p>
        </p:txBody>
      </p:sp>
      <p:sp>
        <p:nvSpPr>
          <p:cNvPr id="9" name="Shape 41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MCQAAaBUAAKQ4AABwFwAAECAAACYAAAAIAAAA//////////8="/>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stem/loop regions of ribosomal genes</a:t>
            </a:r>
          </a:p>
        </p:txBody>
      </p:sp>
      <p:sp>
        <p:nvSpPr>
          <p:cNvPr id="10" name="Shape 41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GBAAAD48AABwEgAAECAAACYAAAAIAAAA//////////8="/>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1.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2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
        <p:nvSpPr>
          <p:cNvPr id="3" name="Shape 41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Pg5AAAQDgAAECAAACYAAAAIAAAA//////////8="/>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oCwAAECAAACYAAAAIAAAA//////////8="/>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A4AAPg5AABoEAAAECAAACYAAAAIAAAA//////////8="/>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not equivalent to the Dirichlet distribution</a:t>
            </a:r>
          </a:p>
        </p:txBody>
      </p:sp>
      <p:grpSp>
        <p:nvGrpSpPr>
          <p:cNvPr id="6" name="Group 4130"/>
          <p:cNvGrpSpPr>
            <a:extLst>
              <a:ext uri="smNativeData">
                <pr:smNativeData xmlns:pr="smNativeData" val="SMDATA_7_nYDcXBMAAAAlAAAAAQAAAA8BAAAAkAAAAEgAAACQAAAASAAAAAAAAAAAAAAAAAAAABcAAAAUAAAAAAAAAAAAAAD/fwAA/38AAAAAAAAJAAAABAAAAHkBAAAMAAAAEAAAAAAAAAAAAAAAAAAAAAAAAAAfAAAAVAAAAAAAAAAAAAAAAAAAAAAAAAAAAAAAAAAAAAAAAAAAAAAAAAAAAAAAAAAAAAAAAAAAAAAAAAAAAAAAAAAAAAAAAAAAAAAAAAAAAAAAAAAAAAAAAAAAACEAAAAYAAAAFAAAAEAfAADoEgAAMDYAAHkpAAAQAAAAJgAAAAgAAAD/////AAAAAA=="/>
              </a:ext>
            </a:extLst>
          </p:cNvGrpSpPr>
          <p:nvPr/>
        </p:nvGrpSpPr>
        <p:grpSpPr>
          <a:xfrm>
            <a:off x="5080000" y="3073400"/>
            <a:ext cx="3728720" cy="3668395"/>
            <a:chOff x="5080000" y="3073400"/>
            <a:chExt cx="3728720" cy="3668395"/>
          </a:xfrm>
        </p:grpSpPr>
        <p:pic>
          <p:nvPicPr>
            <p:cNvPr id="8" name="pasted-image.png"/>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YB8AAOgSAAAALwAAXCYAAAAAAAAmAAAACAAAAP//////////"/>
                </a:ext>
              </a:extLst>
            </p:cNvPicPr>
            <p:nvPr/>
          </p:nvPicPr>
          <p:blipFill>
            <a:blip r:embed="rId2"/>
            <a:stretch>
              <a:fillRect/>
            </a:stretch>
          </p:blipFill>
          <p:spPr>
            <a:xfrm>
              <a:off x="5100320" y="3073400"/>
              <a:ext cx="2540000" cy="3162300"/>
            </a:xfrm>
            <a:prstGeom prst="rect">
              <a:avLst/>
            </a:prstGeom>
            <a:noFill/>
            <a:ln>
              <a:noFill/>
            </a:ln>
            <a:effectLst/>
          </p:spPr>
        </p:pic>
        <p:sp>
          <p:nvSpPr>
            <p:cNvPr id="7" name="Shape 41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AHwAAXScAADA2AAB5KQAAACAAACYAAAAIAAAA//////////8="/>
                </a:ext>
              </a:extLst>
            </p:cNvSpPr>
            <p:nvPr/>
          </p:nvSpPr>
          <p:spPr>
            <a:xfrm>
              <a:off x="5080000" y="6398895"/>
              <a:ext cx="3728720" cy="342900"/>
            </a:xfrm>
            <a:prstGeom prst="rect">
              <a:avLst/>
            </a:prstGeom>
            <a:noFill/>
            <a:ln>
              <a:noFill/>
            </a:ln>
            <a:effectLst/>
          </p:spPr>
          <p:txBody>
            <a:bodyPr vert="horz" wrap="none" lIns="50800" tIns="50800" rIns="50800" bIns="50800" numCol="1" anchor="ctr"/>
            <a:lstStyle/>
            <a:p>
              <a:pPr algn="l" defTabSz="457200">
                <a:lnSpc>
                  <a:spcPts val="1900"/>
                </a:lnSpc>
                <a:tabLst>
                  <a:tab pos="838200" algn="l"/>
                </a:tabLst>
                <a:defRPr sz="1600" i="1">
                  <a:latin typeface="Helvetica" pitchFamily="0" charset="0"/>
                  <a:ea typeface="Gill Sans" pitchFamily="0" charset="0"/>
                  <a:cs typeface="Gill Sans" pitchFamily="0" charset="0"/>
                </a:defRPr>
              </a:pPr>
              <a:r>
                <a:rPr i="0">
                  <a:solidFill>
                    <a:srgbClr val="424242"/>
                  </a:solidFill>
                </a:rPr>
                <a:t>Peter Gustav Lejeune Dirichlet (c.1840)</a:t>
              </a:r>
              <a:r>
                <a:rPr>
                  <a:solidFill>
                    <a:srgbClr val="424242"/>
                  </a:solidFill>
                </a:rPr>
                <a:t> </a:t>
              </a:r>
              <a:endParaRPr>
                <a:solidFill>
                  <a:srgbClr val="424242"/>
                </a:solidFill>
              </a:endParaRPr>
            </a:p>
          </p:txBody>
        </p:sp>
      </p:grpSp>
      <p:grpSp>
        <p:nvGrpSpPr>
          <p:cNvPr id="9" name="Group 4133"/>
          <p:cNvGrpSpPr>
            <a:extLst>
              <a:ext uri="smNativeData">
                <pr:smNativeData xmlns:pr="smNativeData" val="SMDATA_7_nYDcXBMAAAAlAAAAAQAAAA8BAAAAkAAAAEgAAACQAAAASAAAAAAAAAAAAAAAAAAAABcAAAAUAAAAAAAAAAAAAAD/fwAA/38AAAAAAAAJAAAABAAAAAAHG2wMAAAAEAAAAAAAAAAAAAAAAAAAAAAAAAAfAAAAVAAAAAAAAAAAAAAAAAAAAAAAAAAAAAAAAAAAAAAAAAAAAAAAAAAAAAAAAAAAAAAAAAAAAAAAAAAAAAAAAAAAAAAAAAAAAAAAAAAAAAAAAAAAAAAAAAAAACEAAAAYAAAAFAAAAKYJAADAEgAARhkAAHkpAAAQAAAAJgAAAAgAAAD/////AAAAAA=="/>
              </a:ext>
            </a:extLst>
          </p:cNvGrpSpPr>
          <p:nvPr/>
        </p:nvGrpSpPr>
        <p:grpSpPr>
          <a:xfrm>
            <a:off x="1568450" y="3048000"/>
            <a:ext cx="2540000" cy="3693795"/>
            <a:chOff x="1568450" y="3048000"/>
            <a:chExt cx="2540000" cy="3693795"/>
          </a:xfrm>
        </p:grpSpPr>
        <p:sp>
          <p:nvSpPr>
            <p:cNvPr id="11" name="Shape 41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KDAAAXScAAOIWAAB5KQAAACAAACYAAAAIAAAA//////////8="/>
                </a:ext>
              </a:extLst>
            </p:cNvSpPr>
            <p:nvPr/>
          </p:nvSpPr>
          <p:spPr>
            <a:xfrm>
              <a:off x="1957070" y="6398895"/>
              <a:ext cx="1762760" cy="342900"/>
            </a:xfrm>
            <a:prstGeom prst="rect">
              <a:avLst/>
            </a:prstGeom>
            <a:noFill/>
            <a:ln>
              <a:noFill/>
            </a:ln>
            <a:effectLst/>
          </p:spPr>
          <p:txBody>
            <a:bodyPr vert="horz" wrap="none" lIns="50800" tIns="50800" rIns="50800" bIns="50800" numCol="1" anchor="ctr"/>
            <a:lstStyle/>
            <a:p>
              <a:pPr marL="0" marR="0" indent="0" algn="l" defTabSz="457200">
                <a:lnSpc>
                  <a:spcPts val="1900"/>
                </a:lnSpc>
                <a:spcBef>
                  <a:spcPts val="0"/>
                </a:spcBef>
                <a:spcAft>
                  <a:spcPts val="0"/>
                </a:spcAft>
                <a:buNone/>
                <a:tabLst>
                  <a:tab pos="838200" algn="l"/>
                </a:tabLst>
                <a:defRPr sz="1600" b="0" i="1" u="none" strike="noStrike" kern="1" spc="0" baseline="0">
                  <a:solidFill>
                    <a:srgbClr val="000000"/>
                  </a:solidFill>
                  <a:effectLst/>
                  <a:txBgFill val="auto"/>
                  <a:latin typeface="Helvetica" pitchFamily="0" charset="0"/>
                  <a:ea typeface="Helvetica" pitchFamily="0" charset="0"/>
                  <a:cs typeface="Helvetica" pitchFamily="0" charset="0"/>
                </a:defRPr>
              </a:pPr>
              <a:r>
                <a:rPr i="0">
                  <a:solidFill>
                    <a:srgbClr val="424242"/>
                  </a:solidFill>
                </a:rPr>
                <a:t>Thomas Ferguson</a:t>
              </a:r>
              <a:endParaRPr i="0">
                <a:solidFill>
                  <a:srgbClr val="424242"/>
                </a:solidFill>
              </a:endParaRPr>
            </a:p>
          </p:txBody>
        </p:sp>
        <p:pic>
          <p:nvPicPr>
            <p:cNvPr id="10"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Dg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gkAAMASAABGGQAANCYAAAAAAAAmAAAACAAAAP//////////"/>
                </a:ext>
              </a:extLst>
            </p:cNvPicPr>
            <p:nvPr/>
          </p:nvPicPr>
          <p:blipFill>
            <a:blip r:embed="rId3"/>
            <a:stretch>
              <a:fillRect/>
            </a:stretch>
          </p:blipFill>
          <p:spPr>
            <a:xfrm>
              <a:off x="1568450" y="3048000"/>
              <a:ext cx="2540000" cy="3162300"/>
            </a:xfrm>
            <a:prstGeom prst="rect">
              <a:avLst/>
            </a:prstGeom>
            <a:noFill/>
            <a:ln>
              <a:noFill/>
            </a:ln>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w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
        <p:nvSpPr>
          <p:cNvPr id="3" name="Shape 41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Pg5AAAQDgAAECAAACYAAAAIAAAA//////////8="/>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oCwAAECAAACYAAAAIAAAA//////////8="/>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RU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A4AAPg5AABoEAAAECAAACYAAAAIAAAA//////////8="/>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not equivalent to the Dirichlet distribution</a:t>
            </a:r>
          </a:p>
        </p:txBody>
      </p:sp>
      <p:sp>
        <p:nvSpPr>
          <p:cNvPr id="6" name="Shape 41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0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Pg5AADAEgAAECAAACYAAAAIAAAA//////////8="/>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BsAAAgRAAB4HAAASBIAABAAAAAmAAAACAAAAP//////////"/>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3.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4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lW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
        <p:nvSpPr>
          <p:cNvPr id="3" name="Shape 41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Pg5AAAQDgAAECAAACYAAAAIAAAA//////////8="/>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tvpL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oCwAAECAAACYAAAAIAAAA//////////8="/>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900"/>
              </a:lnSpc>
              <a:spcBef>
                <a:spcPts val="400"/>
              </a:spcBef>
              <a:tabLst>
                <a:tab pos="838200" algn="l"/>
                <a:tab pos="914400" algn="l"/>
                <a:tab pos="1828800" algn="l"/>
                <a:tab pos="2387600" algn="l"/>
              </a:tabLst>
              <a:defRPr sz="2400">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IdY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HBYAAPg5AAB0GAAAECAAACYAAAAIAAAA//////////8="/>
              </a:ext>
            </a:extLst>
          </p:cNvSpPr>
          <p:nvPr/>
        </p:nvSpPr>
        <p:spPr>
          <a:xfrm>
            <a:off x="1003300" y="3594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Broken-stick construction</a:t>
            </a:r>
          </a:p>
        </p:txBody>
      </p:sp>
      <p:sp>
        <p:nvSpPr>
          <p:cNvPr id="6" name="Shape 41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dBMAAOc7AAD0FQAAECAAACYAAAAIAAAA//////////8="/>
              </a:ext>
            </a:extLst>
          </p:cNvSpPr>
          <p:nvPr/>
        </p:nvSpPr>
        <p:spPr>
          <a:xfrm>
            <a:off x="533400" y="3162300"/>
            <a:ext cx="920432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There are several approaches used to introduce this complex nonparametric model</a:t>
            </a:r>
          </a:p>
        </p:txBody>
      </p:sp>
      <p:sp>
        <p:nvSpPr>
          <p:cNvPr id="7" name="Shape 41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JkF6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EA4AAPg5AABoEAAAECAAACYAAAAIAAAA//////////8="/>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not equivalent to the Dirichlet distribution</a:t>
            </a:r>
          </a:p>
        </p:txBody>
      </p:sp>
      <p:sp>
        <p:nvSpPr>
          <p:cNvPr id="8" name="Shape 41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SU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dBgAAPg5AADgGgAAECAAACYAAAAIAAAA//////////8="/>
              </a:ext>
            </a:extLst>
          </p:cNvSpPr>
          <p:nvPr/>
        </p:nvSpPr>
        <p:spPr>
          <a:xfrm>
            <a:off x="1003300" y="3975100"/>
            <a:ext cx="842010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Poyla</a:t>
            </a:r>
            <a:r>
              <a:rPr sz="1800">
                <a:latin typeface="Times New Roman" pitchFamily="1" charset="0"/>
                <a:ea typeface="Gill Sans" pitchFamily="0" charset="0"/>
                <a:cs typeface="Gill Sans" pitchFamily="0" charset="0"/>
              </a:rPr>
              <a:t>’</a:t>
            </a:r>
            <a:r>
              <a:t>s Urn construction</a:t>
            </a:r>
          </a:p>
        </p:txBody>
      </p:sp>
      <p:sp>
        <p:nvSpPr>
          <p:cNvPr id="9" name="Shape 41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hPi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zBoAAPg5AAAkHQAAECAAACYAAAAIAAAA//////////8="/>
              </a:ext>
            </a:extLst>
          </p:cNvSpPr>
          <p:nvPr/>
        </p:nvSpPr>
        <p:spPr>
          <a:xfrm>
            <a:off x="1003300" y="4356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Chinese Restaurant construction</a:t>
            </a:r>
          </a:p>
        </p:txBody>
      </p:sp>
      <p:sp>
        <p:nvSpPr>
          <p:cNvPr id="10" name="Shape 41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aGh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aBAAAPg5AADAEgAAECAAACYAAAAIAAAA//////////8="/>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11"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yMict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BsAAAgRAAB4HAAASBIAABAAAAAmAAAACAAAAP//////////"/>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CMAAPg5AAAUKAAAECAAACYAAAAIAAAA//////////8="/>
              </a:ext>
            </a:extLst>
          </p:cNvSpPr>
          <p:nvPr/>
        </p:nvSpPr>
        <p:spPr>
          <a:xfrm>
            <a:off x="1003300" y="584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A restaurant with a countably infinite number of tables, each of which can seat a countably infinite number of patrons.</a:t>
            </a:r>
          </a:p>
        </p:txBody>
      </p:sp>
      <p:sp>
        <p:nvSpPr>
          <p:cNvPr id="3" name="Shape 41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4" name="Shape 415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15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sAC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15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15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1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Mg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16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o4VF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1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4J0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1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gxNg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1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FsPS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16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aG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165"/>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OD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16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t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5BYAAAAUAADkGgAAEAAAACYAAAAIAAAA//////////8="/>
              </a:ext>
            </a:extLst>
          </p:cNvSpPr>
          <p:nvPr/>
        </p:nvSpPr>
        <p:spPr>
          <a:xfrm>
            <a:off x="3251200" y="3721100"/>
            <a:ext cx="0" cy="650240"/>
          </a:xfrm>
          <a:prstGeom prst="line">
            <a:avLst/>
          </a:prstGeom>
          <a:noFill/>
          <a:ln w="25400" cap="flat" cmpd="sng" algn="ctr">
            <a:solidFill>
              <a:srgbClr val="000000"/>
            </a:solidFill>
            <a:prstDash val="solid"/>
            <a:headEnd type="none"/>
            <a:tailEnd type="none"/>
          </a:ln>
          <a:effectLst/>
        </p:spPr>
        <p:txBody>
          <a:bodyPr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sp>
        <p:nvSpPr>
          <p:cNvPr id="16" name="Shape 416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JjdHI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UEAAA1BcAAHASAAAsGgAAEAAAACYAAAAIAAAA//////////8="/>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16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pwPjw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8DQAA1BcAABgQAAAsGgAAEAAAACYAAAAIAAAA//////////8="/>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8" name="Shape 416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kCwAA1BcAAMANAAAsGgAAEAAAACYAAAAIAAAA//////////8="/>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417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nM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MCQAA1BcAAGgLAAAsGgAAEAAAACYAAAAIAAAA//////////8="/>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17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jdCI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0BgAA1BcAABAJAAAsGgAAEAAAACYAAAAIAAAA//////////8="/>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1" name="Shape 41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250" fill="hold"/>
                                        <p:tgtEl>
                                          <p:spTgt spid="16"/>
                                        </p:tgtEl>
                                        <p:attrNameLst>
                                          <p:attrName>ppt_x</p:attrName>
                                        </p:attrNameLst>
                                      </p:cBhvr>
                                      <p:tavLst>
                                        <p:tav tm="0">
                                          <p:val>
                                            <p:strVal val="0-#ppt_w/2"/>
                                          </p:val>
                                        </p:tav>
                                        <p:tav tm="100000">
                                          <p:val>
                                            <p:strVal val="#ppt_x"/>
                                          </p:val>
                                        </p:tav>
                                      </p:tavLst>
                                    </p:anim>
                                    <p:anim calcmode="lin" valueType="num">
                                      <p:cBhvr>
                                        <p:cTn id="45" dur="25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2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ppt_x</p:attrName>
                                        </p:attrNameLst>
                                      </p:cBhvr>
                                      <p:tavLst>
                                        <p:tav tm="0">
                                          <p:val>
                                            <p:strVal val="0-#ppt_w/2"/>
                                          </p:val>
                                        </p:tav>
                                        <p:tav tm="100000">
                                          <p:val>
                                            <p:strVal val="#ppt_x"/>
                                          </p:val>
                                        </p:tav>
                                      </p:tavLst>
                                    </p:anim>
                                    <p:anim calcmode="lin" valueType="num">
                                      <p:cBhvr>
                                        <p:cTn id="50" dur="25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250" fill="hold"/>
                                        <p:tgtEl>
                                          <p:spTgt spid="18"/>
                                        </p:tgtEl>
                                        <p:attrNameLst>
                                          <p:attrName>ppt_x</p:attrName>
                                        </p:attrNameLst>
                                      </p:cBhvr>
                                      <p:tavLst>
                                        <p:tav tm="0">
                                          <p:val>
                                            <p:strVal val="0-#ppt_w/2"/>
                                          </p:val>
                                        </p:tav>
                                        <p:tav tm="100000">
                                          <p:val>
                                            <p:strVal val="#ppt_x"/>
                                          </p:val>
                                        </p:tav>
                                      </p:tavLst>
                                    </p:anim>
                                    <p:anim calcmode="lin" valueType="num">
                                      <p:cBhvr>
                                        <p:cTn id="55" dur="25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750"/>
                            </p:stCondLst>
                            <p:childTnLst>
                              <p:par>
                                <p:cTn id="57" presetID="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0-#ppt_w/2"/>
                                          </p:val>
                                        </p:tav>
                                        <p:tav tm="100000">
                                          <p:val>
                                            <p:strVal val="#ppt_x"/>
                                          </p:val>
                                        </p:tav>
                                      </p:tavLst>
                                    </p:anim>
                                    <p:anim calcmode="lin" valueType="num">
                                      <p:cBhvr>
                                        <p:cTn id="60" dur="250" fill="hold"/>
                                        <p:tgtEl>
                                          <p:spTgt spid="19"/>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250" fill="hold"/>
                                        <p:tgtEl>
                                          <p:spTgt spid="20"/>
                                        </p:tgtEl>
                                        <p:attrNameLst>
                                          <p:attrName>ppt_x</p:attrName>
                                        </p:attrNameLst>
                                      </p:cBhvr>
                                      <p:tavLst>
                                        <p:tav tm="0">
                                          <p:val>
                                            <p:strVal val="0-#ppt_w/2"/>
                                          </p:val>
                                        </p:tav>
                                        <p:tav tm="100000">
                                          <p:val>
                                            <p:strVal val="#ppt_x"/>
                                          </p:val>
                                        </p:tav>
                                      </p:tavLst>
                                    </p:anim>
                                    <p:anim calcmode="lin" valueType="num">
                                      <p:cBhvr>
                                        <p:cTn id="65"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grpId="0" nodeType="clickEffect">
                                  <p:stCondLst>
                                    <p:cond delay="0"/>
                                  </p:stCondLst>
                                  <p:childTnLst>
                                    <p:animMotion origin="layout" path="M 0.00000 0.00000 L 0.00000 -0.07023" pathEditMode="relative" rAng="0" ptsTypes="">
                                      <p:cBhvr>
                                        <p:cTn id="69" dur="750" fill="hold"/>
                                        <p:tgtEl>
                                          <p:spTgt spid="15"/>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5" grpId="0" animBg="1" advAuto="0"/>
      <p:bldP spid="16" grpId="0" animBg="1" advAuto="0"/>
      <p:bldP spid="17" grpId="0" animBg="1" advAuto="0"/>
      <p:bldP spid="18" grpId="0" animBg="1" advAuto="0"/>
      <p:bldP spid="19" grpId="0" animBg="1" advAuto="0"/>
      <p:bldP spid="20" grpId="0" animBg="1" advAuto="0"/>
    </p:bldLst>
    <p:extLst>
      <p:ext uri="smNativeData">
        <pr:smNativeData xmlns:pr="smNativeData" val="nYDcXA8AAAAFAAAA/f///wEAAAAWAAAACAAAAAAAAAAAAAAAAAAAAAkAAAD9////AQAAABYAAAAIAAAAAAAAAAAAAAAAAAAADQAAAP3///8BAAAAFgAAAAgAAAAAAAAAAAAAAAAAAAARAAAA/f///wEAAAAWAAAACAAAAAAAAAAAAAAAAAAAABUAAAD9////AQAAABYAAAAIAAAAAAAAAAAAAAAAAAAAGQAAAP3///8BAAAAFgAAAAgAAAAAAAAAAAAAAAAAAAAdAAAA/f///wEAAAAWAAAACAAAAAAAAAAAAAAAAAAAACEAAAD9////AQAAABYAAAAIAAAAAAAAAAAAAAAAAAAAJQAAAP3///8BAAAAFgAAAAgAAAAAAAAAAAAAAAAAAAAqAAAA/f///wEAAAACAAAACAAAAAAAAAAAAAAAAAAAAC8AAAD9////AQAAAAIAAAAIAAAAAAAAAAAAAAAAAAAANAAAAP3///8BAAAAAgAAAAgAAAAAAAAAAAAAAAAAAAA5AAAA/f///wEAAAACAAAACAAAAAAAAAAAAAAAAAAAAD4AAAD9////AQAAAAIAAAAIAAAAAAAAAAAAAAAAAAAARAAAAP3///8EAAAA/////wAAAAAAAwAAAAAAAAAAAAA="/>
      </p:ext>
    </p:extLst>
  </p:timing>
</p:sld>
</file>

<file path=ppt/slides/slide39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IB4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CMAAPg5AABIJgAAECAAACYAAAAIAAAA//////////8="/>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patrons cue outside and enter one at a time.</a:t>
            </a:r>
          </a:p>
        </p:txBody>
      </p:sp>
      <p:sp>
        <p:nvSpPr>
          <p:cNvPr id="3" name="Shape 417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Jxg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17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17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17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17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18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z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18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18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18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18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185"/>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18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UEAAA1BcAAHASAAAsGgAAEAAAACYAAAAIAAAA//////////8="/>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18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8DQAA1BcAABgQAAAsGgAAEAAAACYAAAAIAAAA//////////8="/>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18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kCwAA1BcAAMANAAAsGgAAEAAAACYAAAAIAAAA//////////8="/>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18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MCQAA1BcAAGgLAAAsGgAAEAAAACYAAAAIAAAA//////////8="/>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8" name="Shape 419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0BgAA1BcAABAJAAAsGgAAEAAAACYAAAAIAAAA//////////8="/>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41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20" name="Shape 41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396.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1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I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CMAAPg5AABIJgAAECAAACYAAAAIAAAA//////////8="/>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first patron enters and sits at some table with probability 1.</a:t>
            </a:r>
          </a:p>
        </p:txBody>
      </p:sp>
      <p:sp>
        <p:nvSpPr>
          <p:cNvPr id="3" name="Shape 419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1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1cl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1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sbGk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19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19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20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RoU2g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20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20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L3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20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iLz4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20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Y1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205"/>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20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UEAAA1BcAAHASAAAsGgAAEAAAACYAAAAIAAAA//////////8="/>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20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8DQAA1BcAABgQAAAsGgAAEAAAACYAAAAIAAAA//////////8="/>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2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kCwAA1BcAAMANAAAsGgAAEAAAACYAAAAIAAAA//////////8="/>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2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MCQAA1BcAAGgLAAAsGgAAEAAAACYAAAAIAAAA//////////8="/>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8" name="Shape 42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0BgAA1BcAABAJAAAsGgAAEAAAACYAAAAIAAAA//////////8="/>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42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20" name="Shape 421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6677 0.01320 0.05547 0.03384 0.20232 0.04000 C 0.28372 0.04341 0.26435 0.01320 0.29490 0.00000" pathEditMode="relative" rAng="0" ptsTypes="">
                                      <p:cBhvr>
                                        <p:cTn id="6" dur="1000" fill="hold"/>
                                        <p:tgtEl>
                                          <p:spTgt spid="14"/>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Lst>
    <p:extLst>
      <p:ext uri="smNativeData">
        <pr:smNativeData xmlns:pr="smNativeData" val="nYDcXAEAAAAFAAAA/f///wQAAAD/////AAAAAAADAAAAAAAAAAAAAA=="/>
      </p:ext>
    </p:extLst>
  </p:timing>
</p:sld>
</file>

<file path=ppt/slides/slide39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2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2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2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21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21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B/ZR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21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CuZR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22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Cz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22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H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22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ATeA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223"/>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4tA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224"/>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22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MDwAA1BcAAKgRAAAsGgAAEAAAACYAAAAIAAAA//////////8="/>
              </a:ext>
            </a:extLst>
          </p:cNvSpPr>
          <p:nvPr/>
        </p:nvSpPr>
        <p:spPr>
          <a:xfrm>
            <a:off x="2527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22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A0DQAA1BcAAFAPAAAsGgAAEAAAACYAAAAIAAAA//////////8="/>
              </a:ext>
            </a:extLst>
          </p:cNvSpPr>
          <p:nvPr/>
        </p:nvSpPr>
        <p:spPr>
          <a:xfrm>
            <a:off x="2146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22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cCgAA1BcAAPgMAAAsGgAAEAAAACYAAAAIAAAA//////////8="/>
              </a:ext>
            </a:extLst>
          </p:cNvSpPr>
          <p:nvPr/>
        </p:nvSpPr>
        <p:spPr>
          <a:xfrm>
            <a:off x="1765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22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ECAAA1BcAAKAKAAAsGgAAEAAAACYAAAAIAAAA//////////8="/>
              </a:ext>
            </a:extLst>
          </p:cNvSpPr>
          <p:nvPr/>
        </p:nvSpPr>
        <p:spPr>
          <a:xfrm>
            <a:off x="138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22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I+PGE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EIgAA1BcAAOAkAAAsGgAAEAAAACYAAAAIAAAA//////////8="/>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18" name="Group 423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B4IwAA+DkAAFwoAAAQAAAAJgAAAAgAAAD/////AAAAAA=="/>
              </a:ext>
            </a:extLst>
          </p:cNvGrpSpPr>
          <p:nvPr/>
        </p:nvGrpSpPr>
        <p:grpSpPr>
          <a:xfrm>
            <a:off x="1003300" y="5765800"/>
            <a:ext cx="8420100" cy="795020"/>
            <a:chOff x="1003300" y="5765800"/>
            <a:chExt cx="8420100" cy="795020"/>
          </a:xfrm>
        </p:grpSpPr>
        <p:sp>
          <p:nvSpPr>
            <p:cNvPr id="20" name="Shape 42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8CMAAPg5AABcKAAAACAAACYAAAAIAAAA//////////8="/>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second patron enters and sits at the occupied table with </a:t>
              </a:r>
            </a:p>
          </p:txBody>
        </p:sp>
        <p:pic>
          <p:nvPicPr>
            <p:cNvPr id="1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NywAAHgjAAB5MgAATCcAAAAAAAAmAAAACAAAAP//////////"/>
                </a:ext>
              </a:extLst>
            </p:cNvPicPr>
            <p:nvPr/>
          </p:nvPicPr>
          <p:blipFill>
            <a:blip r:embed="rId2"/>
            <a:stretch>
              <a:fillRect/>
            </a:stretch>
          </p:blipFill>
          <p:spPr>
            <a:xfrm>
              <a:off x="7187565" y="5765800"/>
              <a:ext cx="1017270" cy="622300"/>
            </a:xfrm>
            <a:prstGeom prst="rect">
              <a:avLst/>
            </a:prstGeom>
            <a:noFill/>
            <a:ln>
              <a:noFill/>
            </a:ln>
            <a:effectLst>
              <a:outerShdw blurRad="63500" dist="63760" dir="2700000">
                <a:srgbClr val="000000">
                  <a:alpha val="4000"/>
                </a:srgbClr>
              </a:outerShdw>
            </a:effectLst>
          </p:spPr>
        </p:pic>
      </p:grpSp>
      <p:grpSp>
        <p:nvGrpSpPr>
          <p:cNvPr id="21" name="Group 423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CYJgAA+DkAAHwrAAAQAAAAJgAAAAgAAAD/////AAAAAA=="/>
              </a:ext>
            </a:extLst>
          </p:cNvGrpSpPr>
          <p:nvPr/>
        </p:nvGrpSpPr>
        <p:grpSpPr>
          <a:xfrm>
            <a:off x="1003300" y="6273800"/>
            <a:ext cx="8420100" cy="795020"/>
            <a:chOff x="1003300" y="6273800"/>
            <a:chExt cx="8420100" cy="795020"/>
          </a:xfrm>
        </p:grpSpPr>
        <p:sp>
          <p:nvSpPr>
            <p:cNvPr id="23" name="Shape 42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ECcAAPg5AAB8KwAAACAAACYAAAAIAAAA//////////8="/>
                </a:ext>
              </a:extLst>
            </p:cNvSpPr>
            <p:nvPr/>
          </p:nvSpPr>
          <p:spPr>
            <a:xfrm>
              <a:off x="1003300" y="6350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This patron will sit at an unoccupied table with </a:t>
              </a:r>
            </a:p>
          </p:txBody>
        </p:sp>
        <p:pic>
          <p:nvPicPr>
            <p:cNvPr id="22"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CQAAJgmAABZKgAAbCoAAAAAAAAmAAAACAAAAP//////////"/>
                </a:ext>
              </a:extLst>
            </p:cNvPicPr>
            <p:nvPr/>
          </p:nvPicPr>
          <p:blipFill>
            <a:blip r:embed="rId3"/>
            <a:stretch>
              <a:fillRect/>
            </a:stretch>
          </p:blipFill>
          <p:spPr>
            <a:xfrm>
              <a:off x="5867400" y="6273800"/>
              <a:ext cx="1016635" cy="622300"/>
            </a:xfrm>
            <a:prstGeom prst="rect">
              <a:avLst/>
            </a:prstGeom>
            <a:noFill/>
            <a:ln>
              <a:noFill/>
            </a:ln>
            <a:effectLst>
              <a:outerShdw blurRad="63500" dist="63760" dir="2700000">
                <a:srgbClr val="000000">
                  <a:alpha val="4000"/>
                </a:srgbClr>
              </a:outerShdw>
            </a:effectLst>
          </p:spPr>
        </p:pic>
      </p:grpSp>
      <p:sp>
        <p:nvSpPr>
          <p:cNvPr id="24" name="Shape 42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25" name="Shape 423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9591 0.00511 0.05596 -0.16667 0.12500 -0.16667 C 0.19404 -0.16667 0.30812 -0.14547 0.30812 -0.05342" pathEditMode="relative" rAng="0" ptsTypes="">
                                      <p:cBhvr>
                                        <p:cTn id="6" dur="1000" fill="hold"/>
                                        <p:tgtEl>
                                          <p:spTgt spid="13"/>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1" nodeType="clickEffect">
                                  <p:stCondLst>
                                    <p:cond delay="0"/>
                                  </p:stCondLst>
                                  <p:childTnLst>
                                    <p:animMotion origin="layout" path="M 0.30812 -0.05342 C 0.40397 -0.05767 0.39784 -0.06512 0.46688 -0.06512 C 0.53591 -0.06512 0.55813 -0.14547 0.55813 -0.05342" pathEditMode="relative" rAng="0" ptsTypes="">
                                      <p:cBhvr>
                                        <p:cTn id="14" dur="1000" fill="hold"/>
                                        <p:tgtEl>
                                          <p:spTgt spid="13"/>
                                        </p:tgtEl>
                                        <p:attrNameLst>
                                          <p:attrName>ppt_x</p:attrName>
                                          <p:attrName>ppt_y</p:attrName>
                                        </p:attrNameLst>
                                      </p:cBhvr>
                                      <p:rCtr x="0" y="0"/>
                                    </p:animMotion>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3" grpId="1" animBg="1" advAuto="0"/>
      <p:bldP spid="18" grpId="0" animBg="1" advAuto="0"/>
      <p:bldP spid="21" grpId="0" animBg="1" advAuto="0"/>
    </p:bldLst>
    <p:extLst>
      <p:ext uri="smNativeData">
        <pr:smNativeData xmlns:pr="smNativeData" val="nYDcXAQAAAAFAAAA/f///wQAAAD/////AAAAAAADAAAAAAAAAAAAAAgAAAD9////AQAAAAkAAAAAAAAAAAAAAAAAAAAAAAAADQAAAP3///8EAAAA/////wAAAAAAAwAAAAAAAAAAAAAQAAAA/f///wEAAAAJAAAAAAAAAAAAAAAAAAAAAAAAAA=="/>
      </p:ext>
    </p:extLst>
  </p:timing>
</p:sld>
</file>

<file path=ppt/slides/slide398.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23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PwDK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24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IbKo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24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24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24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24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24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C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24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24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24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OD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24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zdF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25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kMgAAVBUAAIA0AACsFwAAEAAAACYAAAAIAAAA//////////8="/>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25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JvZHk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UEAAA1BcAAHASAAAsGgAAEAAAACYAAAAIAAAA//////////8="/>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25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8DQAA1BcAABgQAAAsGgAAEAAAACYAAAAIAAAA//////////8="/>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25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b3U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kCwAA1BcAAMANAAAsGgAAEAAAACYAAAAIAAAA//////////8="/>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25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49Imw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EIgAA1BcAAOAkAAAsGgAAEAAAACYAAAAIAAAA//////////8="/>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18"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8C0AAIwPAAByNAAAYBMAABAAAAAmAAAACAAAAP//////////"/>
              </a:ext>
            </a:extLst>
          </p:cNvPicPr>
          <p:nvPr/>
        </p:nvPicPr>
        <p:blipFill>
          <a:blip r:embed="rId2"/>
          <a:stretch>
            <a:fillRect/>
          </a:stretch>
        </p:blipFill>
        <p:spPr>
          <a:xfrm>
            <a:off x="7467600" y="2527300"/>
            <a:ext cx="1057910" cy="622300"/>
          </a:xfrm>
          <a:prstGeom prst="rect">
            <a:avLst/>
          </a:prstGeom>
          <a:noFill/>
          <a:ln>
            <a:noFill/>
          </a:ln>
          <a:effectLst>
            <a:outerShdw blurRad="63500" dist="63760" dir="2700000">
              <a:srgbClr val="000000">
                <a:alpha val="4000"/>
              </a:srgbClr>
            </a:outerShdw>
          </a:effectLst>
        </p:spPr>
      </p:pic>
      <p:grpSp>
        <p:nvGrpSpPr>
          <p:cNvPr id="19" name="Group 425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BkIwAA+DkAAFwoAAAQAAAAJgAAAAgAAAD/////AAAAAA=="/>
              </a:ext>
            </a:extLst>
          </p:cNvGrpSpPr>
          <p:nvPr/>
        </p:nvGrpSpPr>
        <p:grpSpPr>
          <a:xfrm>
            <a:off x="1003300" y="5753100"/>
            <a:ext cx="8420100" cy="807720"/>
            <a:chOff x="1003300" y="5753100"/>
            <a:chExt cx="8420100" cy="807720"/>
          </a:xfrm>
        </p:grpSpPr>
        <p:sp>
          <p:nvSpPr>
            <p:cNvPr id="21" name="Shape 42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8CMAAPg5AABcKAAAACAAACYAAAAIAAAA//////////8="/>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third patron enters and sits at one of the occupied tables with </a:t>
              </a:r>
            </a:p>
          </p:txBody>
        </p:sp>
        <p:pic>
          <p:nvPicPr>
            <p:cNvPr id="2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NDAAAGQjAAC2NgAAOCcAAAAAAAAmAAAACAAAAP//////////"/>
                </a:ext>
              </a:extLst>
            </p:cNvPicPr>
            <p:nvPr/>
          </p:nvPicPr>
          <p:blipFill>
            <a:blip r:embed="rId3"/>
            <a:stretch>
              <a:fillRect/>
            </a:stretch>
          </p:blipFill>
          <p:spPr>
            <a:xfrm>
              <a:off x="7835900" y="5753100"/>
              <a:ext cx="1057910" cy="622300"/>
            </a:xfrm>
            <a:prstGeom prst="rect">
              <a:avLst/>
            </a:prstGeom>
            <a:noFill/>
            <a:ln>
              <a:noFill/>
            </a:ln>
            <a:effectLst>
              <a:outerShdw blurRad="63500" dist="63760" dir="2700000">
                <a:srgbClr val="000000">
                  <a:alpha val="4000"/>
                </a:srgbClr>
              </a:outerShdw>
            </a:effectLst>
          </p:spPr>
        </p:pic>
      </p:grpSp>
      <p:grpSp>
        <p:nvGrpSpPr>
          <p:cNvPr id="22" name="Group 426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BgJwAA+DkAAEQsAAAQAAAAJgAAAAgAAAD/////AAAAAA=="/>
              </a:ext>
            </a:extLst>
          </p:cNvGrpSpPr>
          <p:nvPr/>
        </p:nvGrpSpPr>
        <p:grpSpPr>
          <a:xfrm>
            <a:off x="1003300" y="6400800"/>
            <a:ext cx="8420100" cy="795020"/>
            <a:chOff x="1003300" y="6400800"/>
            <a:chExt cx="8420100" cy="795020"/>
          </a:xfrm>
        </p:grpSpPr>
        <p:sp>
          <p:nvSpPr>
            <p:cNvPr id="24" name="Shape 42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2CcAAPg5AABELAAAACAAACYAAAAIAAAA//////////8="/>
                </a:ext>
              </a:extLst>
            </p:cNvSpPr>
            <p:nvPr/>
          </p:nvSpPr>
          <p:spPr>
            <a:xfrm>
              <a:off x="1003300" y="6477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This patron will sit at an unoccupied table with </a:t>
              </a:r>
            </a:p>
          </p:txBody>
        </p:sp>
        <p:pic>
          <p:nvPicPr>
            <p:cNvPr id="23"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CQAAGAnAACuKgAANCsAAAAAAAAmAAAACAAAAP//////////"/>
                </a:ext>
              </a:extLst>
            </p:cNvPicPr>
            <p:nvPr/>
          </p:nvPicPr>
          <p:blipFill>
            <a:blip r:embed="rId2"/>
            <a:stretch>
              <a:fillRect/>
            </a:stretch>
          </p:blipFill>
          <p:spPr>
            <a:xfrm>
              <a:off x="5880100" y="6400800"/>
              <a:ext cx="1057910" cy="622300"/>
            </a:xfrm>
            <a:prstGeom prst="rect">
              <a:avLst/>
            </a:prstGeom>
            <a:noFill/>
            <a:ln>
              <a:noFill/>
            </a:ln>
            <a:effectLst>
              <a:outerShdw blurRad="63500" dist="63760" dir="2700000">
                <a:srgbClr val="000000">
                  <a:alpha val="4000"/>
                </a:srgbClr>
              </a:outerShdw>
            </a:effectLst>
          </p:spPr>
        </p:pic>
      </p:grpSp>
      <p:pic>
        <p:nvPicPr>
          <p:cNvPr id="2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CYAACQYAACOLAAA+BsAABAAAAAmAAAACAAAAP//////////"/>
              </a:ext>
            </a:extLst>
          </p:cNvPicPr>
          <p:nvPr/>
        </p:nvPicPr>
        <p:blipFill>
          <a:blip r:embed="rId3"/>
          <a:stretch>
            <a:fillRect/>
          </a:stretch>
        </p:blipFill>
        <p:spPr>
          <a:xfrm>
            <a:off x="6184900" y="3924300"/>
            <a:ext cx="1057910" cy="622300"/>
          </a:xfrm>
          <a:prstGeom prst="rect">
            <a:avLst/>
          </a:prstGeom>
          <a:noFill/>
          <a:ln>
            <a:noFill/>
          </a:ln>
          <a:effectLst>
            <a:outerShdw blurRad="63500" dist="63760" dir="2700000">
              <a:srgbClr val="000000">
                <a:alpha val="4000"/>
              </a:srgbClr>
            </a:outerShdw>
          </a:effectLst>
        </p:spPr>
      </p:pic>
      <p:pic>
        <p:nvPicPr>
          <p:cNvPr id="2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jDIAACQYAAAOOQAA+BsAABAAAAAmAAAACAAAAP//////////"/>
              </a:ext>
            </a:extLst>
          </p:cNvPicPr>
          <p:nvPr/>
        </p:nvPicPr>
        <p:blipFill>
          <a:blip r:embed="rId3"/>
          <a:stretch>
            <a:fillRect/>
          </a:stretch>
        </p:blipFill>
        <p:spPr>
          <a:xfrm>
            <a:off x="8216900" y="3924300"/>
            <a:ext cx="1057910" cy="622300"/>
          </a:xfrm>
          <a:prstGeom prst="rect">
            <a:avLst/>
          </a:prstGeom>
          <a:noFill/>
          <a:ln>
            <a:noFill/>
          </a:ln>
          <a:effectLst>
            <a:outerShdw blurRad="63500" dist="63760" dir="2700000">
              <a:srgbClr val="000000">
                <a:alpha val="4000"/>
              </a:srgbClr>
            </a:outerShdw>
          </a:effectLst>
        </p:spPr>
      </p:pic>
      <p:sp>
        <p:nvSpPr>
          <p:cNvPr id="27" name="Shape 42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28" name="Shape 42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10575 0.04022 0.09817 0.04000 0.16721 0.04000 C 0.23624 0.04000 0.25000 -0.09205 0.29500 -0.05000"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29500 -0.05000 C 0.29889 -0.12365 0.26683 -0.14519 0.32124 -0.15877 C 0.37564 -0.17235 0.36912 -0.14706 0.38313 -0.15451"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8313 -0.15451 C 0.46729 -0.15664 0.41341 -0.15500 0.48245 -0.15500 C 0.55149 -0.15500 0.47926 -0.02362 0.54563 0.00000"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19" grpId="0" animBg="1" advAuto="0"/>
      <p:bldP spid="22" grpId="0" animBg="1" advAuto="0"/>
      <p:bldP spid="25" grpId="0" animBg="1" advAuto="0"/>
      <p:bldP spid="26" grpId="0" animBg="1" advAuto="0"/>
    </p:bldLst>
    <p:extLst>
      <p:ext uri="smNativeData">
        <pr:smNativeData xmlns:pr="smNativeData" val="nYDcXAg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
      </p:ext>
    </p:extLst>
  </p:timing>
</p:sld>
</file>

<file path=ppt/slides/slide399.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26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L2e/E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26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26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27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27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A6bnY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27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kaX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27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E3NTk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27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D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27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YyMD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276"/>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277"/>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5Qz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27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ByLz4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kMgAAVBUAAIA0AACsFwAAEAAAACYAAAAIAAAA//////////8="/>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27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UEAAA1BcAAHASAAAsGgAAEAAAACYAAAAIAAAA//////////8="/>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28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xMD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8DQAA1BcAABgQAAAsGgAAEAAAACYAAAAIAAAA//////////8="/>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28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i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CkCwAA1BcAAMANAAAsGgAAEAAAACYAAAAIAAAA//////////8="/>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28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EIgAA1BcAAOAkAAAsGgAAEAAAACYAAAAIAAAA//////////8="/>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18"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0DQAADgYAADaOwAAXBwAABAAAAAmAAAACAAAAP//////////"/>
              </a:ext>
            </a:extLst>
          </p:cNvPicPr>
          <p:nvPr/>
        </p:nvPicPr>
        <p:blipFill>
          <a:blip r:embed="rId2"/>
          <a:stretch>
            <a:fillRect/>
          </a:stretch>
        </p:blipFill>
        <p:spPr>
          <a:xfrm>
            <a:off x="8585200" y="3937000"/>
            <a:ext cx="1144270" cy="673100"/>
          </a:xfrm>
          <a:prstGeom prst="rect">
            <a:avLst/>
          </a:prstGeom>
          <a:noFill/>
          <a:ln>
            <a:noFill/>
          </a:ln>
          <a:effectLst>
            <a:outerShdw blurRad="63500" dist="63760" dir="2700000">
              <a:srgbClr val="000000">
                <a:alpha val="4000"/>
              </a:srgbClr>
            </a:outerShdw>
          </a:effectLst>
        </p:spPr>
      </p:pic>
      <p:sp>
        <p:nvSpPr>
          <p:cNvPr id="19" name="Shape 428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4MgAA1BcAAJQ0AAAsGgAAEAAAACYAAAAIAAAA//////////8="/>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20" name="Group 428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A8IwAALj0AAFwoAAAQAAAAJgAAAAgAAAD/////AAAAAA=="/>
              </a:ext>
            </a:extLst>
          </p:cNvGrpSpPr>
          <p:nvPr/>
        </p:nvGrpSpPr>
        <p:grpSpPr>
          <a:xfrm>
            <a:off x="1003300" y="5727700"/>
            <a:ext cx="8942070" cy="833120"/>
            <a:chOff x="1003300" y="5727700"/>
            <a:chExt cx="8942070" cy="833120"/>
          </a:xfrm>
        </p:grpSpPr>
        <p:sp>
          <p:nvSpPr>
            <p:cNvPr id="22" name="Shape 42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QA5Q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8CMAAPg5AABcKAAAACAAACYAAAAIAAAA//////////8="/>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fourth patron enters and sits at the occupied table with one patron with  </a:t>
              </a:r>
            </a:p>
          </p:txBody>
        </p:sp>
        <p:pic>
          <p:nvPicPr>
            <p:cNvPr id="21"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JDYAADwjAAAuPQAAYCcAAAAAAAAmAAAACAAAAP//////////"/>
                </a:ext>
              </a:extLst>
            </p:cNvPicPr>
            <p:nvPr/>
          </p:nvPicPr>
          <p:blipFill>
            <a:blip r:embed="rId2"/>
            <a:stretch>
              <a:fillRect/>
            </a:stretch>
          </p:blipFill>
          <p:spPr>
            <a:xfrm>
              <a:off x="8801100" y="5727700"/>
              <a:ext cx="1144270" cy="673100"/>
            </a:xfrm>
            <a:prstGeom prst="rect">
              <a:avLst/>
            </a:prstGeom>
            <a:noFill/>
            <a:ln>
              <a:noFill/>
            </a:ln>
            <a:effectLst>
              <a:outerShdw blurRad="63500" dist="63760" dir="2700000">
                <a:srgbClr val="000000">
                  <a:alpha val="4000"/>
                </a:srgbClr>
              </a:outerShdw>
            </a:effectLst>
          </p:spPr>
        </p:pic>
      </p:grpSp>
      <p:pic>
        <p:nvPicPr>
          <p:cNvPr id="23" name="Picture3"/>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CYAAOgXAABmLQAADBwAABAAAAAmAAAACAAAAP//////////"/>
              </a:ext>
            </a:extLst>
          </p:cNvPicPr>
          <p:nvPr/>
        </p:nvPicPr>
        <p:blipFill>
          <a:blip r:embed="rId3"/>
          <a:stretch>
            <a:fillRect/>
          </a:stretch>
        </p:blipFill>
        <p:spPr>
          <a:xfrm>
            <a:off x="6235700" y="3886200"/>
            <a:ext cx="1144270" cy="673100"/>
          </a:xfrm>
          <a:prstGeom prst="rect">
            <a:avLst/>
          </a:prstGeom>
          <a:noFill/>
          <a:ln>
            <a:noFill/>
          </a:ln>
          <a:effectLst>
            <a:outerShdw blurRad="63500" dist="63760" dir="2700000">
              <a:srgbClr val="000000">
                <a:alpha val="4000"/>
              </a:srgbClr>
            </a:outerShdw>
          </a:effectLst>
        </p:spPr>
      </p:pic>
      <p:grpSp>
        <p:nvGrpSpPr>
          <p:cNvPr id="24" name="Group 429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D4JQAA+DkAABgrAAAQAAAAJgAAAAgAAAD/////AAAAAA=="/>
              </a:ext>
            </a:extLst>
          </p:cNvGrpSpPr>
          <p:nvPr/>
        </p:nvGrpSpPr>
        <p:grpSpPr>
          <a:xfrm>
            <a:off x="1003300" y="6172200"/>
            <a:ext cx="8420100" cy="833120"/>
            <a:chOff x="1003300" y="6172200"/>
            <a:chExt cx="8420100" cy="833120"/>
          </a:xfrm>
        </p:grpSpPr>
        <p:sp>
          <p:nvSpPr>
            <p:cNvPr id="26" name="Shape 42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rCYAAPg5AAAYKwAAACAAACYAAAAIAAAA//////////8="/>
                </a:ext>
              </a:extLst>
            </p:cNvSpPr>
            <p:nvPr/>
          </p:nvSpPr>
          <p:spPr>
            <a:xfrm>
              <a:off x="1003300" y="62865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This patron will sit at the table with two occupants with  </a:t>
              </a:r>
            </a:p>
          </p:txBody>
        </p:sp>
        <p:pic>
          <p:nvPicPr>
            <p:cNvPr id="25"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CLwI4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VCkAAPglAABeMAAAHCoAAAAAAAAmAAAACAAAAP//////////"/>
                </a:ext>
              </a:extLst>
            </p:cNvPicPr>
            <p:nvPr/>
          </p:nvPicPr>
          <p:blipFill>
            <a:blip r:embed="rId3"/>
            <a:stretch>
              <a:fillRect/>
            </a:stretch>
          </p:blipFill>
          <p:spPr>
            <a:xfrm>
              <a:off x="6718300" y="6172200"/>
              <a:ext cx="1144270" cy="673100"/>
            </a:xfrm>
            <a:prstGeom prst="rect">
              <a:avLst/>
            </a:prstGeom>
            <a:noFill/>
            <a:ln>
              <a:noFill/>
            </a:ln>
            <a:effectLst>
              <a:outerShdw blurRad="63500" dist="63760" dir="2700000">
                <a:srgbClr val="000000">
                  <a:alpha val="4000"/>
                </a:srgbClr>
              </a:outerShdw>
            </a:effectLst>
          </p:spPr>
        </p:pic>
      </p:grpSp>
      <p:grpSp>
        <p:nvGrpSpPr>
          <p:cNvPr id="27" name="Group 4294"/>
          <p:cNvGrpSpPr>
            <a:extLst>
              <a:ext uri="smNativeData">
                <pr:smNativeData xmlns:pr="smNativeData" val="SMDATA_7_nYDcXBMAAAAlAAAAAQAAAA8BAAAAkAAAAEgAAACQAAAASAAAAAAAAAAAAAAAAAAAABcAAAAUAAAAAAAAAAAAAAD/fwAA/38AAAAAAAAJAAAABAAAAB0BAAAMAAAAEAAAAAAAAAAAAAAAAAAAAAAAAAAfAAAAVAAAAAAAAAAAAAAAAAAAAAAAAAAAAAAAAAAAAAAAAAAAAAAAAAAAAAAAAAAAAAAAAAAAAAAAAAAAAAAAAAAAAAAAAAAAAAAAAAAAAAAAAAAAAAAAAAAAACEAAAAYAAAAFAAAACwGAADIKAAA+DkAANQtAAAQAAAAJgAAAAgAAAD/////AAAAAA=="/>
              </a:ext>
            </a:extLst>
          </p:cNvGrpSpPr>
          <p:nvPr/>
        </p:nvGrpSpPr>
        <p:grpSpPr>
          <a:xfrm>
            <a:off x="1003300" y="6629400"/>
            <a:ext cx="8420100" cy="820420"/>
            <a:chOff x="1003300" y="6629400"/>
            <a:chExt cx="8420100" cy="820420"/>
          </a:xfrm>
        </p:grpSpPr>
        <p:sp>
          <p:nvSpPr>
            <p:cNvPr id="29" name="Shape 42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aCkAAPg5AADULQAAACAAACYAAAAIAAAA//////////8="/>
                </a:ext>
              </a:extLst>
            </p:cNvSpPr>
            <p:nvPr/>
          </p:nvSpPr>
          <p:spPr>
            <a:xfrm>
              <a:off x="1003300" y="6731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This patron will sit at an unoccupied table with </a:t>
              </a:r>
            </a:p>
          </p:txBody>
        </p:sp>
        <p:pic>
          <p:nvPicPr>
            <p:cNvPr id="2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GCQAAMgoAACaKgAAnCwAAAAAAAAmAAAACAAAAP//////////"/>
                </a:ext>
              </a:extLst>
            </p:cNvPicPr>
            <p:nvPr/>
          </p:nvPicPr>
          <p:blipFill>
            <a:blip r:embed="rId4"/>
            <a:stretch>
              <a:fillRect/>
            </a:stretch>
          </p:blipFill>
          <p:spPr>
            <a:xfrm>
              <a:off x="5867400" y="6629400"/>
              <a:ext cx="1057910" cy="622300"/>
            </a:xfrm>
            <a:prstGeom prst="rect">
              <a:avLst/>
            </a:prstGeom>
            <a:noFill/>
            <a:ln>
              <a:noFill/>
            </a:ln>
            <a:effectLst>
              <a:outerShdw blurRad="63500" dist="63760" dir="2700000">
                <a:srgbClr val="000000">
                  <a:alpha val="4000"/>
                </a:srgbClr>
              </a:outerShdw>
            </a:effectLst>
          </p:spPr>
        </p:pic>
      </p:grpSp>
      <p:pic>
        <p:nvPicPr>
          <p:cNvPr id="3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vDQAAKQLAAA+OwAAeA8AABAAAAAmAAAACAAAAP//////////"/>
              </a:ext>
            </a:extLst>
          </p:cNvPicPr>
          <p:nvPr/>
        </p:nvPicPr>
        <p:blipFill>
          <a:blip r:embed="rId4"/>
          <a:stretch>
            <a:fillRect/>
          </a:stretch>
        </p:blipFill>
        <p:spPr>
          <a:xfrm>
            <a:off x="8572500" y="1892300"/>
            <a:ext cx="1057910" cy="622300"/>
          </a:xfrm>
          <a:prstGeom prst="rect">
            <a:avLst/>
          </a:prstGeom>
          <a:noFill/>
          <a:ln>
            <a:noFill/>
          </a:ln>
          <a:effectLst>
            <a:outerShdw blurRad="63500" dist="63760" dir="2700000">
              <a:srgbClr val="000000">
                <a:alpha val="4000"/>
              </a:srgbClr>
            </a:outerShdw>
          </a:effectLst>
        </p:spPr>
      </p:pic>
      <p:sp>
        <p:nvSpPr>
          <p:cNvPr id="31" name="Shape 42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32" name="Shape 42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5596 -0.16667 0.12500 -0.16667 C 0.19404 -0.16667 0.25000 -0.09205 0.51836 -0.03333"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51836 -0.03333 C 0.51422 0.04277 0.46052 0.04552 0.40344 0.04000 C 0.34636 0.03448 0.30752 0.02277 0.31166 -0.05333"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1166 -0.05333 C 0.31166 -0.14538 0.30208 -0.21304 0.33720 -0.24333 C 0.39516 -0.29334 0.48325 -0.27901 0.55507 -0.22687"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20" grpId="0" animBg="1" advAuto="0"/>
      <p:bldP spid="23" grpId="0" animBg="1" advAuto="0"/>
      <p:bldP spid="24" grpId="0" animBg="1" advAuto="0"/>
      <p:bldP spid="27" grpId="0" animBg="1" advAuto="0"/>
      <p:bldP spid="30" grpId="0" animBg="1" advAuto="0"/>
    </p:bldLst>
    <p:extLst>
      <p:ext uri="smNativeData">
        <pr:smNativeData xmlns:pr="smNativeData" val="nYDcXAk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JAAAAP3///8BAAAACQAAAAAAAAAAAAAAAAAAAAAAAAA="/>
      </p:ext>
    </p:ext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V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c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2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S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2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2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7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72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y/9g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OBgAANo6AAC4HQAAECAAACYAAAAIAAAA//////////8="/>
              </a:ext>
            </a:extLst>
          </p:cNvSpPr>
          <p:nvPr/>
        </p:nvSpPr>
        <p:spPr>
          <a:xfrm>
            <a:off x="990600" y="3937000"/>
            <a:ext cx="8576310" cy="8940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Scaling the instantaneous-rate matrix such that the average substitution rate is 1</a:t>
            </a:r>
            <a:br/>
            <a:r>
              <a:rPr>
                <a:solidFill>
                  <a:srgbClr val="424242"/>
                </a:solidFill>
              </a:rPr>
              <a:t>    therefore allows us to interpret the branch lengths,   , in terms of the expected</a:t>
            </a:r>
            <a:br/>
            <a:r>
              <a:rPr>
                <a:solidFill>
                  <a:srgbClr val="424242"/>
                </a:solidFill>
              </a:rPr>
              <a:t>    (average) number of substitutions per site.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AJ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CcAAGwaAACTKAAAhBsAABAAAAAmAAAACAAAAP//////////"/>
              </a:ext>
            </a:extLst>
          </p:cNvPicPr>
          <p:nvPr/>
        </p:nvPicPr>
        <p:blipFill>
          <a:blip r:embed="rId3"/>
          <a:srcRect l="0" t="0" r="79400" b="0"/>
          <a:stretch>
            <a:fillRect/>
          </a:stretch>
        </p:blipFill>
        <p:spPr>
          <a:xfrm>
            <a:off x="6441440" y="4295140"/>
            <a:ext cx="154305" cy="177800"/>
          </a:xfrm>
          <a:prstGeom prst="rect">
            <a:avLst/>
          </a:prstGeom>
          <a:noFill/>
          <a:ln>
            <a:noFill/>
          </a:ln>
          <a:effectLst/>
        </p:spPr>
      </p:pic>
      <p:sp>
        <p:nvSpPr>
          <p:cNvPr id="7" name="Shape 7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1...</a:t>
            </a:r>
            <a:endParaRPr>
              <a:solidFill>
                <a:srgbClr val="424242"/>
              </a:solidFill>
            </a:endParaRPr>
          </a:p>
        </p:txBody>
      </p:sp>
      <p:sp>
        <p:nvSpPr>
          <p:cNvPr id="8" name="Shape 72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730"/>
          <p:cNvGrpSpPr>
            <a:extLst>
              <a:ext uri="smNativeData">
                <pr:smNativeData xmlns:pr="smNativeData" val="SMDATA_7_nYDcXBMAAAAlAAAAAQAAAA8BAAAAkAAAAEgAAACQAAAASAAAAAAAAAAAAAAAAAAAABcAAAAUAAAAAAAAAAAAAAD/fwAA/38AAAAAAAAJAAAABAAAAABIACk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3" name="Shape 7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g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0.788</a:t>
              </a:r>
              <a:endParaRPr>
                <a:solidFill>
                  <a:srgbClr val="424242"/>
                </a:solidFill>
              </a:endParaRPr>
            </a:p>
          </p:txBody>
        </p:sp>
        <p:sp>
          <p:nvSpPr>
            <p:cNvPr id="12" name="Shape 72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ZSAY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0.541</a:t>
              </a:r>
              <a:endParaRPr>
                <a:solidFill>
                  <a:srgbClr val="424242"/>
                </a:solidFill>
              </a:endParaRPr>
            </a:p>
          </p:txBody>
        </p:sp>
        <p:sp>
          <p:nvSpPr>
            <p:cNvPr id="11" name="Shape 72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0.352</a:t>
              </a:r>
              <a:endParaRPr>
                <a:solidFill>
                  <a:srgbClr val="424242"/>
                </a:solidFill>
              </a:endParaRPr>
            </a:p>
          </p:txBody>
        </p:sp>
        <p:sp>
          <p:nvSpPr>
            <p:cNvPr id="10" name="Shape 7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0.643</a:t>
              </a:r>
              <a:endParaRPr>
                <a:solidFill>
                  <a:srgbClr val="424242"/>
                </a:solidFill>
              </a:endParaRPr>
            </a:p>
          </p:txBody>
        </p:sp>
      </p:grpSp>
      <p:grpSp>
        <p:nvGrpSpPr>
          <p:cNvPr id="14" name="Group 73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8" name="Shape 73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7" name="Shape 73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6" name="Shape 73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5" name="Shape 7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19" name="Group 74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3" name="Shape 7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FdVN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0.109</a:t>
              </a:r>
              <a:endParaRPr>
                <a:solidFill>
                  <a:srgbClr val="424242"/>
                </a:solidFill>
              </a:endParaRPr>
            </a:p>
          </p:txBody>
        </p:sp>
        <p:sp>
          <p:nvSpPr>
            <p:cNvPr id="22" name="Shape 73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2T4g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0.102</a:t>
              </a:r>
              <a:endParaRPr>
                <a:solidFill>
                  <a:srgbClr val="424242"/>
                </a:solidFill>
              </a:endParaRPr>
            </a:p>
          </p:txBody>
        </p:sp>
        <p:sp>
          <p:nvSpPr>
            <p:cNvPr id="21" name="Shape 7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GVZg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0.174</a:t>
              </a:r>
              <a:endParaRPr>
                <a:solidFill>
                  <a:srgbClr val="424242"/>
                </a:solidFill>
              </a:endParaRPr>
            </a:p>
          </p:txBody>
        </p:sp>
        <p:sp>
          <p:nvSpPr>
            <p:cNvPr id="20" name="Shape 73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xMT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0.155</a:t>
              </a:r>
              <a:endParaRPr>
                <a:solidFill>
                  <a:srgbClr val="424242"/>
                </a:solidFill>
              </a:endParaRPr>
            </a:p>
          </p:txBody>
        </p:sp>
      </p:grpSp>
      <p:sp>
        <p:nvSpPr>
          <p:cNvPr id="24" name="Shape 741"/>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I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PIgAAUBYAAGEkAABQFgAAEAAAACYAAAAIAAAA//////////8="/>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74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1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JAAAxBQAANk7AADbFwAAECAAACYAAAAIAAAA//////////8="/>
              </a:ext>
            </a:extLst>
          </p:cNvSpPr>
          <p:nvPr/>
        </p:nvSpPr>
        <p:spPr>
          <a:xfrm>
            <a:off x="5987415" y="3375660"/>
            <a:ext cx="374142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algn="l" defTabSz="457200">
              <a:lnSpc>
                <a:spcPts val="1600"/>
              </a:lnSpc>
              <a:tabLst>
                <a:tab pos="838200" algn="l"/>
              </a:tabLst>
              <a:defRPr sz="1400">
                <a:solidFill>
                  <a:srgbClr val="424242"/>
                </a:solidFill>
                <a:latin typeface="Arial" pitchFamily="2" charset="0"/>
                <a:ea typeface="Arial" pitchFamily="2" charset="0"/>
                <a:cs typeface="Arial" pitchFamily="2" charset="0"/>
              </a:defRPr>
            </a:pPr>
            <a:r>
              <a:rPr i="1"/>
              <a:t>i.e.</a:t>
            </a:r>
            <a:r>
              <a:t>, the true branch length, in units expected (average) number of substitutions per site!</a:t>
            </a:r>
          </a:p>
        </p:txBody>
      </p:sp>
      <p:sp>
        <p:nvSpPr>
          <p:cNvPr id="26" name="Shape 743"/>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zJS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HQAAshUAAI8iAAB5GAAAEAAAACYAAAAIAAAA//////////8="/>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7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Lx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HgAASxUAAKoiAACmFwAAECAAACYAAAAIAAAA//////////8="/>
              </a:ext>
            </a:extLst>
          </p:cNvSpPr>
          <p:nvPr/>
        </p:nvSpPr>
        <p:spPr>
          <a:xfrm>
            <a:off x="4949190" y="34613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0.500</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0.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29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30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30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30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Cr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30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30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XWw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30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30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30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30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309"/>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3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lkRmk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kMgAAVBUAAIA0AACsFwAAEAAAACYAAAAIAAAA//////////8="/>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3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GQ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4NAAAdBgAABQ3AADMGgAAEAAAACYAAAAIAAAA//////////8="/>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31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gYWw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AoIwAAVBUAAEQlAACsFwAAEAAAACYAAAAIAAAA//////////8="/>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3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wMCI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EIgAA1BcAAOAkAAAsGgAAEAAAACYAAAAIAAAA//////////8="/>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3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8CMAAPg5AABIJgAAECAAACYAAAAIAAAA//////////8="/>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This process continues until all of the patrons are seated.</a:t>
            </a:r>
          </a:p>
        </p:txBody>
      </p:sp>
      <p:sp>
        <p:nvSpPr>
          <p:cNvPr id="18" name="Shape 43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iLz4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4MgAA1BcAAJQ0AAAsGgAAEAAAACYAAAAIAAAA//////////8="/>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9" name="Shape 43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6d3I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IMgAAIA0AAOQ0AAB4DwAAEAAAACYAAAAIAAAA//////////8="/>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20" name="Group 432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AzDgAA+DkAAAQpAAAQAAAAJgAAAAgAAAD/////AAAAAA=="/>
              </a:ext>
            </a:extLst>
          </p:cNvGrpSpPr>
          <p:nvPr/>
        </p:nvGrpSpPr>
        <p:grpSpPr>
          <a:xfrm>
            <a:off x="1003300" y="2308225"/>
            <a:ext cx="8420100" cy="4359275"/>
            <a:chOff x="1003300" y="2308225"/>
            <a:chExt cx="8420100" cy="4359275"/>
          </a:xfrm>
        </p:grpSpPr>
        <p:sp>
          <p:nvSpPr>
            <p:cNvPr id="30" name="Shape 43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5PS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rCYAAPg5AAAEKQAAACAAACYAAAAIAAAA//////////8="/>
                </a:ext>
              </a:extLst>
            </p:cNvSpPr>
            <p:nvPr/>
          </p:nvSpPr>
          <p:spPr>
            <a:xfrm>
              <a:off x="1003300" y="62865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Then the chef serves up a unique menu item for each table.</a:t>
              </a:r>
            </a:p>
          </p:txBody>
        </p:sp>
        <p:grpSp>
          <p:nvGrpSpPr>
            <p:cNvPr id="27" name="Group 432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w2AAAzDgAAqDkAADkRAAAAAAAAJgAAAAgAAAD/////AAAAAA=="/>
                </a:ext>
              </a:extLst>
            </p:cNvGrpSpPr>
            <p:nvPr/>
          </p:nvGrpSpPr>
          <p:grpSpPr>
            <a:xfrm>
              <a:off x="8826500" y="2308225"/>
              <a:ext cx="546100" cy="491490"/>
              <a:chOff x="8826500" y="2308225"/>
              <a:chExt cx="546100" cy="491490"/>
            </a:xfrm>
          </p:grpSpPr>
          <p:pic>
            <p:nvPicPr>
              <p:cNvPr id="2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DYAADMOAAAwOQAAkRAAAAAAAAAmAAAACAAAAP//////////"/>
                  </a:ext>
                </a:extLst>
              </p:cNvPicPr>
              <p:nvPr/>
            </p:nvPicPr>
            <p:blipFill>
              <a:blip r:embed="rId2"/>
              <a:stretch>
                <a:fillRect/>
              </a:stretch>
            </p:blipFill>
            <p:spPr>
              <a:xfrm>
                <a:off x="8826500" y="2308225"/>
                <a:ext cx="469900" cy="384810"/>
              </a:xfrm>
              <a:prstGeom prst="rect">
                <a:avLst/>
              </a:prstGeom>
              <a:noFill/>
              <a:ln>
                <a:noFill/>
              </a:ln>
              <a:effectLst/>
            </p:spPr>
          </p:pic>
          <p:sp>
            <p:nvSpPr>
              <p:cNvPr id="28" name="Shape 43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MNgAAZQ8AAKg5AAA5EQAAACAAACYAAAAIAAAA//////////8="/>
                  </a:ext>
                </a:extLst>
              </p:cNvSpPr>
              <p:nvPr/>
            </p:nvSpPr>
            <p:spPr>
              <a:xfrm>
                <a:off x="8826500" y="2502535"/>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3</a:t>
                </a:r>
              </a:p>
            </p:txBody>
          </p:sp>
        </p:grpSp>
        <p:grpSp>
          <p:nvGrpSpPr>
            <p:cNvPr id="24" name="Group 4323"/>
            <p:cNvGrpSpPr>
              <a:extLst>
                <a:ext uri="smNativeData">
                  <pr:smNativeData xmlns:pr="smNativeData" val="SMDATA_7_nYDcXBMAAAAlAAAAAQAAAA8BAAAAkAAAAEgAAACQAAAASAAAAAAAAAAAAAAAAAAAABcAAAAUAAAAAAAAAAAAAAD/fwAA/38AAAAAAAAJAAAABAAAANAWSoEMAAAAEAAAAAAAAAAAAAAAAAAAAAAAAAAfAAAAVAAAAAAAAAAAAAAAAAAAAAAAAAAAAAAAAAAAAAAAAAAAAAAAAAAAAAAAAAAAAAAAAAAAAAAAAAAAAAAAAAAAAAAAAAAAAAAAAAAAAAAAAAAAAAAAAAAAACEAAAAYAAAAFAAAAHQnAAAIFgAA0CoAAA4ZAAAAAAAAJgAAAAgAAAD/////AAAAAA=="/>
                </a:ext>
              </a:extLst>
            </p:cNvGrpSpPr>
            <p:nvPr/>
          </p:nvGrpSpPr>
          <p:grpSpPr>
            <a:xfrm>
              <a:off x="6413500" y="3581400"/>
              <a:ext cx="546100" cy="491490"/>
              <a:chOff x="6413500" y="3581400"/>
              <a:chExt cx="546100" cy="491490"/>
            </a:xfrm>
          </p:grpSpPr>
          <p:pic>
            <p:nvPicPr>
              <p:cNvPr id="2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AFc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dCcAAAgWAABYKgAAZhgAAAAAAAAmAAAACAAAAP//////////"/>
                  </a:ext>
                </a:extLst>
              </p:cNvPicPr>
              <p:nvPr/>
            </p:nvPicPr>
            <p:blipFill>
              <a:blip r:embed="rId2"/>
              <a:stretch>
                <a:fillRect/>
              </a:stretch>
            </p:blipFill>
            <p:spPr>
              <a:xfrm>
                <a:off x="6413500" y="3581400"/>
                <a:ext cx="469900" cy="384810"/>
              </a:xfrm>
              <a:prstGeom prst="rect">
                <a:avLst/>
              </a:prstGeom>
              <a:noFill/>
              <a:ln>
                <a:noFill/>
              </a:ln>
              <a:effectLst/>
            </p:spPr>
          </p:pic>
          <p:sp>
            <p:nvSpPr>
              <p:cNvPr id="25" name="Shape 43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DB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0JwAAOhcAANAqAAAOGQAAACAAACYAAAAIAAAA//////////8="/>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1</a:t>
                </a:r>
              </a:p>
            </p:txBody>
          </p:sp>
        </p:grpSp>
        <p:grpSp>
          <p:nvGrpSpPr>
            <p:cNvPr id="21" name="Group 432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w2AAD0FQAAqDkAAPoYAAAAAAAAJgAAAAgAAAD/////AAAAAA=="/>
                </a:ext>
              </a:extLst>
            </p:cNvGrpSpPr>
            <p:nvPr/>
          </p:nvGrpSpPr>
          <p:grpSpPr>
            <a:xfrm>
              <a:off x="8826500" y="3568700"/>
              <a:ext cx="546100" cy="491490"/>
              <a:chOff x="8826500" y="3568700"/>
              <a:chExt cx="546100" cy="491490"/>
            </a:xfrm>
          </p:grpSpPr>
          <p:pic>
            <p:nvPicPr>
              <p:cNvPr id="23"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DYAAPQVAAAwOQAAUhgAAAAAAAAmAAAACAAAAP//////////"/>
                  </a:ext>
                </a:extLst>
              </p:cNvPicPr>
              <p:nvPr/>
            </p:nvPicPr>
            <p:blipFill>
              <a:blip r:embed="rId2"/>
              <a:stretch>
                <a:fillRect/>
              </a:stretch>
            </p:blipFill>
            <p:spPr>
              <a:xfrm>
                <a:off x="8826500" y="3568700"/>
                <a:ext cx="469900" cy="384810"/>
              </a:xfrm>
              <a:prstGeom prst="rect">
                <a:avLst/>
              </a:prstGeom>
              <a:noFill/>
              <a:ln>
                <a:noFill/>
              </a:ln>
              <a:effectLst/>
            </p:spPr>
          </p:pic>
          <p:sp>
            <p:nvSpPr>
              <p:cNvPr id="22" name="Shape 43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MNgAAJhcAAKg5AAD6GAAAACAAACYAAAAIAAAA//////////8="/>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2</a:t>
                </a:r>
              </a:p>
            </p:txBody>
          </p:sp>
        </p:grpSp>
      </p:grpSp>
      <p:sp>
        <p:nvSpPr>
          <p:cNvPr id="31" name="Shape 43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XJ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32" name="Shape 432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7uLy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extLst>
      <p:ext uri="smNativeData">
        <pr:smNativeData xmlns:pr="smNativeData" val="nYDcXAEAAAAFAAAA/f///wEAAAAJAAAAAAAAAAAAAAAAAAAAAAAAAA=="/>
      </p:ext>
    </p:extLst>
  </p:timing>
</p:sld>
</file>

<file path=ppt/slides/slide401.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33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C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AA8AALQeAAC4EAAAEAAAACYAAAAIAAAA//////////8="/>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33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AA8AAGQtAAC4EAAAEAAAACYAAAAIAAAA//////////8="/>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33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AA8AABQ8AAC4EAAAEAAAACYAAAAIAAAA//////////8="/>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33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AgE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6BIAALQeAACgFAAAEAAAACYAAAAIAAAA//////////8="/>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33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6BIAAGQtAACgFAAAEAAAACYAAAAIAAAA//////////8="/>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33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6BIAABQ8AACgFAAAEAAAACYAAAAIAAAA//////////8="/>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33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UFgAA0BYAALQeAACIGAAAEAAAACYAAAAIAAAA//////////8="/>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33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EJQAA0BYAAGQtAACIGAAAEAAAACYAAAAIAAAA//////////8="/>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33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ILDQE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0MwAA0BYAABQ8AACIGAAAEAAAACYAAAAIAAAA//////////8="/>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340"/>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AFAAABAsAAJA9AADkGwAAEAAAACYAAAAIAAAA//////////8="/>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2" name="Shape 4341"/>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AEAAA5BYAAAgWAAAIGwAAEAAAACYAAAAIAAAA//////////8="/>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3" name="Shape 434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w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kMgAAVBUAAIA0AACsFwAAEAAAACYAAAAIAAAA//////////8="/>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34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ZXc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4NAAAdBgAABQ3AADMGgAAEAAAACYAAAAIAAAA//////////8="/>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5" name="Shape 434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i8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AoIwAAVBUAAEQlAACsFwAAEAAAACYAAAAIAAAA//////////8="/>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6" name="Shape 434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8+PGE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EIgAA1BcAAOAkAAAsGgAAEAAAACYAAAAIAAAA//////////8="/>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34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9tL28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B4MgAA1BcAAJQ0AAAsGgAAEAAAACYAAAAIAAAA//////////8="/>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8" name="Shape 434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j4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IMgAAIA0AAOQ0AAB4DwAAEAAAACYAAAAIAAAA//////////8="/>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19" name="Group 4350"/>
          <p:cNvGrpSpPr>
            <a:extLst>
              <a:ext uri="smNativeData">
                <pr:smNativeData xmlns:pr="smNativeData" val="SMDATA_7_nYDcXBMAAAAlAAAAAQAAAA8BAAAAkAAAAEgAAACQAAAASAAAAAAAAAAAAAAAAAAAABcAAAAUAAAAAAAAAAAAAAD/fwAA/38AAAAAAAAJAAAABAAAAKCeDhYMAAAAEAAAAAAAAAAAAAAAAAAAAAAAAAAfAAAAVAAAAAAAAAAAAAAAAAAAAAAAAAAAAAAAAAAAAAAAAAAAAAAAAAAAAAAAAAAAAAAAAAAAAAAAAAAAAAAAAAAAAAAAAAAAAAAAAAAAAAAAAAAAAAAAAAAAACEAAAAYAAAAFAAAAEw2AAAzDgAAqDkAADgRAAAQAAAAJgAAAAgAAAD/////AAAAAA=="/>
              </a:ext>
            </a:extLst>
          </p:cNvGrpSpPr>
          <p:nvPr/>
        </p:nvGrpSpPr>
        <p:grpSpPr>
          <a:xfrm>
            <a:off x="8826500" y="2308225"/>
            <a:ext cx="546100" cy="490855"/>
            <a:chOff x="8826500" y="2308225"/>
            <a:chExt cx="546100" cy="490855"/>
          </a:xfrm>
        </p:grpSpPr>
        <p:pic>
          <p:nvPicPr>
            <p:cNvPr id="21"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YWNl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DYAADMOAAAwOQAAkBAAAAAAAAAmAAAACAAAAP//////////"/>
                </a:ext>
              </a:extLst>
            </p:cNvPicPr>
            <p:nvPr/>
          </p:nvPicPr>
          <p:blipFill>
            <a:blip r:embed="rId2"/>
            <a:stretch>
              <a:fillRect/>
            </a:stretch>
          </p:blipFill>
          <p:spPr>
            <a:xfrm>
              <a:off x="8826500" y="2308225"/>
              <a:ext cx="469900" cy="384175"/>
            </a:xfrm>
            <a:prstGeom prst="rect">
              <a:avLst/>
            </a:prstGeom>
            <a:noFill/>
            <a:ln>
              <a:noFill/>
            </a:ln>
            <a:effectLst/>
          </p:spPr>
        </p:pic>
        <p:sp>
          <p:nvSpPr>
            <p:cNvPr id="20" name="Shape 43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2YWw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MNgAAZA8AAKg5AAA4EQAAACAAACYAAAAIAAAA//////////8="/>
                </a:ext>
              </a:extLst>
            </p:cNvSpPr>
            <p:nvPr/>
          </p:nvSpPr>
          <p:spPr>
            <a:xfrm>
              <a:off x="8826500" y="250190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3</a:t>
              </a:r>
            </a:p>
          </p:txBody>
        </p:sp>
      </p:grpSp>
      <p:grpSp>
        <p:nvGrpSpPr>
          <p:cNvPr id="22" name="Group 435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QnAAAIFgAA0CoAAA4ZAAAQAAAAJgAAAAgAAAD/////AAAAAA=="/>
              </a:ext>
            </a:extLst>
          </p:cNvGrpSpPr>
          <p:nvPr/>
        </p:nvGrpSpPr>
        <p:grpSpPr>
          <a:xfrm>
            <a:off x="6413500" y="3581400"/>
            <a:ext cx="546100" cy="491490"/>
            <a:chOff x="6413500" y="3581400"/>
            <a:chExt cx="546100" cy="491490"/>
          </a:xfrm>
        </p:grpSpPr>
        <p:pic>
          <p:nvPicPr>
            <p:cNvPr id="24"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dCcAAAgWAABYKgAAZhgAAAAAAAAmAAAACAAAAP//////////"/>
                </a:ext>
              </a:extLst>
            </p:cNvPicPr>
            <p:nvPr/>
          </p:nvPicPr>
          <p:blipFill>
            <a:blip r:embed="rId2"/>
            <a:stretch>
              <a:fillRect/>
            </a:stretch>
          </p:blipFill>
          <p:spPr>
            <a:xfrm>
              <a:off x="6413500" y="3581400"/>
              <a:ext cx="469900" cy="384810"/>
            </a:xfrm>
            <a:prstGeom prst="rect">
              <a:avLst/>
            </a:prstGeom>
            <a:noFill/>
            <a:ln>
              <a:noFill/>
            </a:ln>
            <a:effectLst/>
          </p:spPr>
        </p:pic>
        <p:sp>
          <p:nvSpPr>
            <p:cNvPr id="23" name="Shape 43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0JwAAOhcAANAqAAAOGQAAACAAACYAAAAIAAAA//////////8="/>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1</a:t>
              </a:r>
            </a:p>
          </p:txBody>
        </p:sp>
      </p:grpSp>
      <p:grpSp>
        <p:nvGrpSpPr>
          <p:cNvPr id="25" name="Group 4356"/>
          <p:cNvGrpSpPr>
            <a:extLst>
              <a:ext uri="smNativeData">
                <pr:smNativeData xmlns:pr="smNativeData" val="SMDATA_7_nYDcXBMAAAAlAAAAAQAAAA8BAAAAkAAAAEgAAACQAAAASAAAAAAAAAAAAAAAAAAAABcAAAAUAAAAAAAAAAAAAAD/fwAA/38AAAAAAAAJAAAABAAAAAEAAAAMAAAAEAAAAAAAAAAAAAAAAAAAAAAAAAAfAAAAVAAAAAAAAAAAAAAAAAAAAAAAAAAAAAAAAAAAAAAAAAAAAAAAAAAAAAAAAAAAAAAAAAAAAAAAAAAAAAAAAAAAAAAAAAAAAAAAAAAAAAAAAAAAAAAAAAAAACEAAAAYAAAAFAAAAEw2AAD0FQAAqDkAAPoYAAAQAAAAJgAAAAgAAAD/////AAAAAA=="/>
              </a:ext>
            </a:extLst>
          </p:cNvGrpSpPr>
          <p:nvPr/>
        </p:nvGrpSpPr>
        <p:grpSpPr>
          <a:xfrm>
            <a:off x="8826500" y="3568700"/>
            <a:ext cx="546100" cy="491490"/>
            <a:chOff x="8826500" y="3568700"/>
            <a:chExt cx="546100" cy="491490"/>
          </a:xfrm>
        </p:grpSpPr>
        <p:pic>
          <p:nvPicPr>
            <p:cNvPr id="2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DYAAPQVAAAwOQAAUhgAAAAAAAAmAAAACAAAAP//////////"/>
                </a:ext>
              </a:extLst>
            </p:cNvPicPr>
            <p:nvPr/>
          </p:nvPicPr>
          <p:blipFill>
            <a:blip r:embed="rId2"/>
            <a:stretch>
              <a:fillRect/>
            </a:stretch>
          </p:blipFill>
          <p:spPr>
            <a:xfrm>
              <a:off x="8826500" y="3568700"/>
              <a:ext cx="469900" cy="384810"/>
            </a:xfrm>
            <a:prstGeom prst="rect">
              <a:avLst/>
            </a:prstGeom>
            <a:noFill/>
            <a:ln>
              <a:noFill/>
            </a:ln>
            <a:effectLst/>
          </p:spPr>
        </p:pic>
        <p:sp>
          <p:nvSpPr>
            <p:cNvPr id="26" name="Shape 43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BMNgAAJhcAAKg5AAD6GAAAACAAACYAAAAIAAAA//////////8="/>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2</a:t>
              </a:r>
            </a:p>
          </p:txBody>
        </p:sp>
      </p:grpSp>
      <p:sp>
        <p:nvSpPr>
          <p:cNvPr id="28" name="Shape 43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GAAAxB0AAGAiAAAcIAAAECAAACYAAAAIAAAA//////////8="/>
              </a:ext>
            </a:extLst>
          </p:cNvSpPr>
          <p:nvPr/>
        </p:nvSpPr>
        <p:spPr>
          <a:xfrm>
            <a:off x="3962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sng" strike="noStrike" kern="1" spc="0" baseline="0">
                <a:solidFill>
                  <a:srgbClr val="424242"/>
                </a:solidFill>
                <a:effectLst/>
                <a:txBgFill val="auto"/>
                <a:latin typeface="蘋果儷中黑" pitchFamily="0" charset="0"/>
                <a:ea typeface="蘋果儷中黑" pitchFamily="0" charset="0"/>
                <a:cs typeface="蘋果儷中黑" pitchFamily="0" charset="0"/>
              </a:defRPr>
            </a:pPr>
            <a:r>
              <a:t>Analogy</a:t>
            </a:r>
          </a:p>
        </p:txBody>
      </p:sp>
      <p:sp>
        <p:nvSpPr>
          <p:cNvPr id="29" name="Shape 43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KgAAxB0AAFg0AAAcIAAAECAAACYAAAAIAAAA//////////8="/>
              </a:ext>
            </a:extLst>
          </p:cNvSpPr>
          <p:nvPr/>
        </p:nvSpPr>
        <p:spPr>
          <a:xfrm>
            <a:off x="6883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sng" strike="noStrike" kern="1" spc="0" baseline="0">
                <a:solidFill>
                  <a:srgbClr val="424242"/>
                </a:solidFill>
                <a:effectLst/>
                <a:txBgFill val="auto"/>
                <a:latin typeface="蘋果儷中黑" pitchFamily="0" charset="0"/>
                <a:ea typeface="蘋果儷中黑" pitchFamily="0" charset="0"/>
                <a:cs typeface="蘋果儷中黑" pitchFamily="0" charset="0"/>
              </a:defRPr>
            </a:pPr>
            <a:r>
              <a:t>Reality</a:t>
            </a:r>
          </a:p>
        </p:txBody>
      </p:sp>
      <p:sp>
        <p:nvSpPr>
          <p:cNvPr id="30" name="Shape 43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cCgAAMCAAAPwSAADoIQAAEAAAACYAAAAIAAAA//////////8="/>
              </a:ext>
            </a:extLst>
          </p:cNvSpPr>
          <p:nvPr/>
        </p:nvSpPr>
        <p:spPr>
          <a:xfrm>
            <a:off x="1765300" y="5232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1" name="Shape 43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GAAAHCAAAGAiAAB0IgAAECAAACYAAAAIAAAA//////////8="/>
              </a:ext>
            </a:extLst>
          </p:cNvSpPr>
          <p:nvPr/>
        </p:nvSpPr>
        <p:spPr>
          <a:xfrm>
            <a:off x="3962400" y="5219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table</a:t>
            </a:r>
          </a:p>
        </p:txBody>
      </p:sp>
      <p:sp>
        <p:nvSpPr>
          <p:cNvPr id="32" name="Shape 43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GAAAdCIAAGAiAADMJAAAECAAACYAAAAIAAAA//////////8="/>
              </a:ext>
            </a:extLst>
          </p:cNvSpPr>
          <p:nvPr/>
        </p:nvSpPr>
        <p:spPr>
          <a:xfrm>
            <a:off x="3962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patron</a:t>
            </a:r>
          </a:p>
        </p:txBody>
      </p:sp>
      <p:sp>
        <p:nvSpPr>
          <p:cNvPr id="33" name="Shape 43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KgAAHCAAAMQ2AAB0IgAAECAAACYAAAAIAAAA//////////8="/>
              </a:ext>
            </a:extLst>
          </p:cNvSpPr>
          <p:nvPr/>
        </p:nvSpPr>
        <p:spPr>
          <a:xfrm>
            <a:off x="6883400" y="5219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partition/cluster</a:t>
            </a:r>
          </a:p>
        </p:txBody>
      </p:sp>
      <p:sp>
        <p:nvSpPr>
          <p:cNvPr id="34" name="Shape 43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KgAAdCIAAFg0AADMJAAAECAAACYAAAAIAAAA//////////8="/>
              </a:ext>
            </a:extLst>
          </p:cNvSpPr>
          <p:nvPr/>
        </p:nvSpPr>
        <p:spPr>
          <a:xfrm>
            <a:off x="6883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data element</a:t>
            </a:r>
          </a:p>
        </p:txBody>
      </p:sp>
      <p:sp>
        <p:nvSpPr>
          <p:cNvPr id="35" name="Shape 43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H9/fwAAAAAAy8vLAMDA/wB/f38AAAAAAAAAAAAAAAAAAAAAAAAAAAAhAAAAGAAAABQAAADUDQAATCIAAPAPAACkJAAAEAAAACYAAAAIAAAA//////////8="/>
              </a:ext>
            </a:extLst>
          </p:cNvSpPr>
          <p:nvPr/>
        </p:nvSpPr>
        <p:spPr>
          <a:xfrm>
            <a:off x="2247900" y="55753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36" name="Group 436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QNAAAIJQAAUhAAAA4oAAAQAAAAJgAAAAgAAAD/////AAAAAA=="/>
              </a:ext>
            </a:extLst>
          </p:cNvGrpSpPr>
          <p:nvPr/>
        </p:nvGrpSpPr>
        <p:grpSpPr>
          <a:xfrm>
            <a:off x="2146300" y="6019800"/>
            <a:ext cx="506730" cy="491490"/>
            <a:chOff x="2146300" y="6019800"/>
            <a:chExt cx="506730" cy="491490"/>
          </a:xfrm>
        </p:grpSpPr>
        <p:pic>
          <p:nvPicPr>
            <p:cNvPr id="3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E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NA0AAAglAAAYEAAAZicAAAAAAAAmAAAACAAAAP//////////"/>
                </a:ext>
              </a:extLst>
            </p:cNvPicPr>
            <p:nvPr/>
          </p:nvPicPr>
          <p:blipFill>
            <a:blip r:embed="rId2"/>
            <a:stretch>
              <a:fillRect/>
            </a:stretch>
          </p:blipFill>
          <p:spPr>
            <a:xfrm>
              <a:off x="2146300" y="6019800"/>
              <a:ext cx="469900" cy="384810"/>
            </a:xfrm>
            <a:prstGeom prst="rect">
              <a:avLst/>
            </a:prstGeom>
            <a:noFill/>
            <a:ln>
              <a:noFill/>
            </a:ln>
            <a:effectLst/>
          </p:spPr>
        </p:pic>
        <p:sp>
          <p:nvSpPr>
            <p:cNvPr id="37" name="Shape 43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0DQAAOiYAAFIQAAAOKAAAACAAACYAAAAIAAAA//////////8="/>
                </a:ext>
              </a:extLst>
            </p:cNvSpPr>
            <p:nvPr/>
          </p:nvSpPr>
          <p:spPr>
            <a:xfrm>
              <a:off x="2146300" y="6214110"/>
              <a:ext cx="50673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anchor="t"/>
            <a:lstStyle/>
            <a:p>
              <a:pPr lvl="1" algn="l" defTabSz="457200">
                <a:lnSpc>
                  <a:spcPts val="1700"/>
                </a:lnSpc>
                <a:spcBef>
                  <a:spcPts val="400"/>
                </a:spcBef>
                <a:tabLst>
                  <a:tab pos="838200" algn="l"/>
                  <a:tab pos="914400" algn="l"/>
                  <a:tab pos="1828800" algn="l"/>
                  <a:tab pos="2387600" algn="l"/>
                </a:tabLst>
                <a:defRPr sz="1400" b="1" i="1">
                  <a:latin typeface="Times New Roman" pitchFamily="1" charset="0"/>
                  <a:ea typeface="Gill Sans" pitchFamily="0" charset="0"/>
                  <a:cs typeface="Gill Sans" pitchFamily="0" charset="0"/>
                </a:defRPr>
              </a:pPr>
              <a:r>
                <a:t>i</a:t>
              </a:r>
            </a:p>
          </p:txBody>
        </p:sp>
      </p:grpSp>
      <p:sp>
        <p:nvSpPr>
          <p:cNvPr id="39" name="Shape 43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GAAAzCQAAGAiAAAkJwAAECAAACYAAAAIAAAA//////////8="/>
              </a:ext>
            </a:extLst>
          </p:cNvSpPr>
          <p:nvPr/>
        </p:nvSpPr>
        <p:spPr>
          <a:xfrm>
            <a:off x="3962400" y="5981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menu item</a:t>
            </a:r>
          </a:p>
        </p:txBody>
      </p:sp>
      <p:sp>
        <p:nvSpPr>
          <p:cNvPr id="40" name="Shape 43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KgAAzCQAAMQ2AAAkJwAAECAAACYAAAAIAAAA//////////8="/>
              </a:ext>
            </a:extLst>
          </p:cNvSpPr>
          <p:nvPr/>
        </p:nvSpPr>
        <p:spPr>
          <a:xfrm>
            <a:off x="6883400" y="5981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parameter value</a:t>
            </a:r>
          </a:p>
        </p:txBody>
      </p:sp>
      <p:pic>
        <p:nvPicPr>
          <p:cNvPr id="41" name="chef-hat.jp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NA0AAMQnAABUEAAAFCsAABAAAAAmAAAACAAAAP//////////"/>
              </a:ext>
            </a:extLst>
          </p:cNvPicPr>
          <p:nvPr/>
        </p:nvPicPr>
        <p:blipFill>
          <a:blip r:embed="rId3"/>
          <a:stretch>
            <a:fillRect/>
          </a:stretch>
        </p:blipFill>
        <p:spPr>
          <a:xfrm>
            <a:off x="2146300" y="6464300"/>
            <a:ext cx="508000" cy="538480"/>
          </a:xfrm>
          <a:prstGeom prst="rect">
            <a:avLst/>
          </a:prstGeom>
          <a:noFill/>
          <a:ln>
            <a:noFill/>
          </a:ln>
          <a:effectLst/>
        </p:spPr>
      </p:pic>
      <p:sp>
        <p:nvSpPr>
          <p:cNvPr id="42" name="Shape 43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gGAAAdCcAAGAiAADMKQAAECAAACYAAAAIAAAA//////////8="/>
              </a:ext>
            </a:extLst>
          </p:cNvSpPr>
          <p:nvPr/>
        </p:nvSpPr>
        <p:spPr>
          <a:xfrm>
            <a:off x="3962400" y="64135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chef</a:t>
            </a:r>
          </a:p>
        </p:txBody>
      </p:sp>
      <p:sp>
        <p:nvSpPr>
          <p:cNvPr id="43" name="Shape 43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N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KgAAdCcAAMQ2AADMKQAAECAAACYAAAAIAAAA//////////8="/>
              </a:ext>
            </a:extLst>
          </p:cNvSpPr>
          <p:nvPr/>
        </p:nvSpPr>
        <p:spPr>
          <a:xfrm>
            <a:off x="6883400" y="64135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prior distribution</a:t>
            </a:r>
          </a:p>
        </p:txBody>
      </p:sp>
      <p:sp>
        <p:nvSpPr>
          <p:cNvPr id="44" name="Shape 43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Z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Dg2AAB0CQAAECAAACYAAAAIAAAA//////////8="/>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Chinese Restaurant Process</a:t>
            </a:r>
          </a:p>
        </p:txBody>
      </p:sp>
      <p:sp>
        <p:nvSpPr>
          <p:cNvPr id="45" name="Shape 43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B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bg/>
                                          </p:spTgt>
                                        </p:tgtEl>
                                        <p:attrNameLst>
                                          <p:attrName>style.visibility</p:attrName>
                                        </p:attrNameLst>
                                      </p:cBhvr>
                                      <p:to>
                                        <p:strVal val="visible"/>
                                      </p:to>
                                    </p:set>
                                    <p:animEffect transition="in" filter="dissolve">
                                      <p:cBhvr>
                                        <p:cTn id="11" dur="500"/>
                                        <p:tgtEl>
                                          <p:spTgt spid="32">
                                            <p:bg/>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xEl>
                                              <p:charRg st="4294967295" end="4294967295"/>
                                            </p:txEl>
                                          </p:spTgt>
                                        </p:tgtEl>
                                        <p:attrNameLst>
                                          <p:attrName>style.visibility</p:attrName>
                                        </p:attrNameLst>
                                      </p:cBhvr>
                                      <p:to>
                                        <p:strVal val="visible"/>
                                      </p:to>
                                    </p:set>
                                    <p:animEffect transition="in" filter="dissolve">
                                      <p:cBhvr>
                                        <p:cTn id="14" dur="500"/>
                                        <p:tgtEl>
                                          <p:spTgt spid="32">
                                            <p:txEl>
                                              <p:charRg st="4294967295" end="4294967295"/>
                                            </p:tx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4">
                                            <p:bg/>
                                          </p:spTgt>
                                        </p:tgtEl>
                                        <p:attrNameLst>
                                          <p:attrName>style.visibility</p:attrName>
                                        </p:attrNameLst>
                                      </p:cBhvr>
                                      <p:to>
                                        <p:strVal val="visible"/>
                                      </p:to>
                                    </p:set>
                                    <p:animEffect transition="in" filter="dissolve">
                                      <p:cBhvr>
                                        <p:cTn id="18" dur="500"/>
                                        <p:tgtEl>
                                          <p:spTgt spid="34">
                                            <p:bg/>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4">
                                            <p:txEl>
                                              <p:charRg st="4294967295" end="4294967295"/>
                                            </p:txEl>
                                          </p:spTgt>
                                        </p:tgtEl>
                                        <p:attrNameLst>
                                          <p:attrName>style.visibility</p:attrName>
                                        </p:attrNameLst>
                                      </p:cBhvr>
                                      <p:to>
                                        <p:strVal val="visible"/>
                                      </p:to>
                                    </p:set>
                                    <p:animEffect transition="in" filter="dissolve">
                                      <p:cBhvr>
                                        <p:cTn id="21" dur="500"/>
                                        <p:tgtEl>
                                          <p:spTgt spid="34">
                                            <p:txEl>
                                              <p:charRg st="4294967295" end="429496729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9">
                                            <p:bg/>
                                          </p:spTgt>
                                        </p:tgtEl>
                                        <p:attrNameLst>
                                          <p:attrName>style.visibility</p:attrName>
                                        </p:attrNameLst>
                                      </p:cBhvr>
                                      <p:to>
                                        <p:strVal val="visible"/>
                                      </p:to>
                                    </p:set>
                                    <p:animEffect transition="in" filter="dissolve">
                                      <p:cBhvr>
                                        <p:cTn id="30" dur="500"/>
                                        <p:tgtEl>
                                          <p:spTgt spid="39">
                                            <p:bg/>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9">
                                            <p:txEl>
                                              <p:charRg st="4294967295" end="4294967295"/>
                                            </p:txEl>
                                          </p:spTgt>
                                        </p:tgtEl>
                                        <p:attrNameLst>
                                          <p:attrName>style.visibility</p:attrName>
                                        </p:attrNameLst>
                                      </p:cBhvr>
                                      <p:to>
                                        <p:strVal val="visible"/>
                                      </p:to>
                                    </p:set>
                                    <p:animEffect transition="in" filter="dissolve">
                                      <p:cBhvr>
                                        <p:cTn id="33" dur="500"/>
                                        <p:tgtEl>
                                          <p:spTgt spid="39">
                                            <p:txEl>
                                              <p:charRg st="4294967295" end="4294967295"/>
                                            </p:txEl>
                                          </p:spTgt>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40">
                                            <p:bg/>
                                          </p:spTgt>
                                        </p:tgtEl>
                                        <p:attrNameLst>
                                          <p:attrName>style.visibility</p:attrName>
                                        </p:attrNameLst>
                                      </p:cBhvr>
                                      <p:to>
                                        <p:strVal val="visible"/>
                                      </p:to>
                                    </p:set>
                                    <p:animEffect transition="in" filter="dissolve">
                                      <p:cBhvr>
                                        <p:cTn id="37" dur="500"/>
                                        <p:tgtEl>
                                          <p:spTgt spid="40">
                                            <p:bg/>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0">
                                            <p:txEl>
                                              <p:charRg st="4294967295" end="4294967295"/>
                                            </p:txEl>
                                          </p:spTgt>
                                        </p:tgtEl>
                                        <p:attrNameLst>
                                          <p:attrName>style.visibility</p:attrName>
                                        </p:attrNameLst>
                                      </p:cBhvr>
                                      <p:to>
                                        <p:strVal val="visible"/>
                                      </p:to>
                                    </p:set>
                                    <p:animEffect transition="in" filter="dissolve">
                                      <p:cBhvr>
                                        <p:cTn id="40" dur="500"/>
                                        <p:tgtEl>
                                          <p:spTgt spid="40">
                                            <p:txEl>
                                              <p:charRg st="4294967295" end="429496729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500"/>
                                        <p:tgtEl>
                                          <p:spTgt spid="41"/>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42">
                                            <p:bg/>
                                          </p:spTgt>
                                        </p:tgtEl>
                                        <p:attrNameLst>
                                          <p:attrName>style.visibility</p:attrName>
                                        </p:attrNameLst>
                                      </p:cBhvr>
                                      <p:to>
                                        <p:strVal val="visible"/>
                                      </p:to>
                                    </p:set>
                                    <p:animEffect transition="in" filter="dissolve">
                                      <p:cBhvr>
                                        <p:cTn id="49" dur="500"/>
                                        <p:tgtEl>
                                          <p:spTgt spid="42">
                                            <p:bg/>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2">
                                            <p:txEl>
                                              <p:charRg st="4294967295" end="4294967295"/>
                                            </p:txEl>
                                          </p:spTgt>
                                        </p:tgtEl>
                                        <p:attrNameLst>
                                          <p:attrName>style.visibility</p:attrName>
                                        </p:attrNameLst>
                                      </p:cBhvr>
                                      <p:to>
                                        <p:strVal val="visible"/>
                                      </p:to>
                                    </p:set>
                                    <p:animEffect transition="in" filter="dissolve">
                                      <p:cBhvr>
                                        <p:cTn id="52" dur="500"/>
                                        <p:tgtEl>
                                          <p:spTgt spid="42">
                                            <p:txEl>
                                              <p:charRg st="4294967295" end="4294967295"/>
                                            </p:txEl>
                                          </p:spTgt>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43">
                                            <p:bg/>
                                          </p:spTgt>
                                        </p:tgtEl>
                                        <p:attrNameLst>
                                          <p:attrName>style.visibility</p:attrName>
                                        </p:attrNameLst>
                                      </p:cBhvr>
                                      <p:to>
                                        <p:strVal val="visible"/>
                                      </p:to>
                                    </p:set>
                                    <p:animEffect transition="in" filter="dissolve">
                                      <p:cBhvr>
                                        <p:cTn id="56" dur="500"/>
                                        <p:tgtEl>
                                          <p:spTgt spid="43">
                                            <p:bg/>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3">
                                            <p:txEl>
                                              <p:charRg st="4294967295" end="4294967295"/>
                                            </p:txEl>
                                          </p:spTgt>
                                        </p:tgtEl>
                                        <p:attrNameLst>
                                          <p:attrName>style.visibility</p:attrName>
                                        </p:attrNameLst>
                                      </p:cBhvr>
                                      <p:to>
                                        <p:strVal val="visible"/>
                                      </p:to>
                                    </p:set>
                                    <p:animEffect transition="in" filter="dissolve">
                                      <p:cBhvr>
                                        <p:cTn id="59" dur="500"/>
                                        <p:tgtEl>
                                          <p:spTgt spid="4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advAuto="0"/>
      <p:bldP spid="34" grpId="0" animBg="1" advAuto="0"/>
      <p:bldP spid="35" grpId="0" animBg="1" advAuto="0"/>
      <p:bldP spid="36" grpId="0" animBg="1" advAuto="0"/>
      <p:bldP spid="39" grpId="0" animBg="1" advAuto="0"/>
      <p:bldP spid="40" grpId="0" animBg="1" advAuto="0"/>
      <p:bldP spid="41" grpId="0" animBg="1" advAuto="0"/>
      <p:bldP spid="42" grpId="0" animBg="1" advAuto="0"/>
      <p:bldP spid="43" grpId="0" animBg="1" advAuto="0"/>
    </p:bldLst>
    <p:extLst>
      <p:ext uri="smNativeData">
        <pr:smNativeData xmlns:pr="smNativeData" val="nYDcXA8AAAAFAAAA/f///wEAAAAJAAAAAAAAAAAAAAAAAAAAAAAAAAkAAAD+////AQAAAAkAAAAAAAAAAAAAAAAAAAAAAAAADAAAAP////8BAAAACQAAAAAAAAAAAAAAAAAAAAAAAAAQAAAA/v///wEAAAAJAAAAAAAAAAAAAAAAAAAAAAAAABMAAAD/////AQAAAAkAAAAAAAAAAAAAAAAAAAAAAAAAGAAAAP3///8BAAAACQAAAAAAAAAAAAAAAAAAAAAAAAAcAAAA/v///wEAAAAJAAAAAAAAAAAAAAAAAAAAAAAAAB8AAAD/////AQAAAAkAAAAAAAAAAAAAAAAAAAAAAAAAIwAAAP7///8BAAAACQAAAAAAAAAAAAAAAAAAAAAAAAAmAAAA/////wEAAAAJAAAAAAAAAAAAAAAAAAAAAAAAACsAAAD9////AQAAAAkAAAAAAAAAAAAAAAAAAAAAAAAALwAAAP7///8BAAAACQAAAAAAAAAAAAAAAAAAAAAAAAAyAAAA/////wEAAAAJAAAAAAAAAAAAAAAAAAAAAAAAADYAAAD+////AQAAAAkAAAAAAAAAAAAAAAAAAAAAAAAAOQAAAP////8BAAAACQAAAAAAAAAAAAAAAAAAAAAAAAA="/>
      </p:ext>
    </p:extLst>
  </p:timing>
</p:sld>
</file>

<file path=ppt/slides/slide40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3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sBgAAuAsAAPg5AAAQDgAAECAAACYAAAAIAAAA//////////8="/>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It is governed by a single parameter, the concentration parameter </a:t>
            </a:r>
          </a:p>
        </p:txBody>
      </p:sp>
      <p:sp>
        <p:nvSpPr>
          <p:cNvPr id="3" name="Shape 43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RqR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Bg4AABgCwAAECAAACYAAAAIAAAA//////////8="/>
              </a:ext>
            </a:extLst>
          </p:cNvSpPr>
          <p:nvPr/>
        </p:nvSpPr>
        <p:spPr>
          <a:xfrm>
            <a:off x="533400" y="1130300"/>
            <a:ext cx="85852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DPP model provides a prior probability distribution for partition schemes: the number of process partitions and assignment of sites to them</a:t>
            </a:r>
          </a:p>
        </p:txBody>
      </p:sp>
      <p:sp>
        <p:nvSpPr>
          <p:cNvPr id="4" name="Shape 43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PBQAAEw7AAC8FgAAECAAACYAAAAIAAAA//////////8="/>
              </a:ext>
            </a:extLst>
          </p:cNvSpPr>
          <p:nvPr/>
        </p:nvSpPr>
        <p:spPr>
          <a:xfrm>
            <a:off x="533400" y="3289300"/>
            <a:ext cx="91059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It is possible (and convenient) to calculate the expected number process partitions</a:t>
            </a:r>
          </a:p>
        </p:txBody>
      </p:sp>
      <p:pic>
        <p:nvPicPr>
          <p:cNvPr id="5"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C8AAEQMAAB8MAAAiA0AABAAAAAmAAAACAAAAP//////////"/>
              </a:ext>
            </a:extLst>
          </p:cNvPicPr>
          <p:nvPr/>
        </p:nvPicPr>
        <p:blipFill>
          <a:blip r:embed="rId2"/>
          <a:stretch>
            <a:fillRect/>
          </a:stretch>
        </p:blipFill>
        <p:spPr>
          <a:xfrm>
            <a:off x="7696200" y="1993900"/>
            <a:ext cx="185420" cy="205740"/>
          </a:xfrm>
          <a:prstGeom prst="rect">
            <a:avLst/>
          </a:prstGeom>
          <a:noFill/>
          <a:ln>
            <a:noFill/>
          </a:ln>
          <a:effectLst>
            <a:outerShdw blurRad="63500" dist="63760" dir="2700000">
              <a:srgbClr val="000000">
                <a:alpha val="4000"/>
              </a:srgbClr>
            </a:outerShdw>
          </a:effectLst>
        </p:spPr>
      </p:pic>
      <p:grpSp>
        <p:nvGrpSpPr>
          <p:cNvPr id="6" name="Group 438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wHAAAQDgAAiDsAAGgQAAAQAAAAJgAAAAgAAAD/////AAAAAA=="/>
              </a:ext>
            </a:extLst>
          </p:cNvGrpSpPr>
          <p:nvPr/>
        </p:nvGrpSpPr>
        <p:grpSpPr>
          <a:xfrm>
            <a:off x="1257300" y="2286000"/>
            <a:ext cx="8420100" cy="381000"/>
            <a:chOff x="1257300" y="2286000"/>
            <a:chExt cx="8420100" cy="381000"/>
          </a:xfrm>
        </p:grpSpPr>
        <p:sp>
          <p:nvSpPr>
            <p:cNvPr id="8" name="Shape 43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8BwAAEA4AAIg7AABoEAAAACAAACYAAAAIAAAA//////////8="/>
                </a:ext>
              </a:extLst>
            </p:cNvSpPr>
            <p:nvPr/>
          </p:nvSpPr>
          <p:spPr>
            <a:xfrm>
              <a:off x="1257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when   is small, the distribution will have fewer mixtures (process partitions)</a:t>
              </a:r>
            </a:p>
          </p:txBody>
        </p:sp>
        <p:pic>
          <p:nvPicPr>
            <p:cNvPr id="7"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AsAALAOAABkDAAA9A8AAAAAAAAmAAAACAAAAP//////////"/>
                </a:ext>
              </a:extLst>
            </p:cNvPicPr>
            <p:nvPr/>
          </p:nvPicPr>
          <p:blipFill>
            <a:blip r:embed="rId2"/>
            <a:stretch>
              <a:fillRect/>
            </a:stretch>
          </p:blipFill>
          <p:spPr>
            <a:xfrm>
              <a:off x="1828800" y="2387600"/>
              <a:ext cx="185420" cy="205740"/>
            </a:xfrm>
            <a:prstGeom prst="rect">
              <a:avLst/>
            </a:prstGeom>
            <a:noFill/>
            <a:ln>
              <a:noFill/>
            </a:ln>
            <a:effectLst>
              <a:outerShdw blurRad="63500" dist="63760" dir="2700000">
                <a:srgbClr val="000000">
                  <a:alpha val="4000"/>
                </a:srgbClr>
              </a:outerShdw>
            </a:effectLst>
          </p:spPr>
        </p:pic>
      </p:grpSp>
      <p:grpSp>
        <p:nvGrpSpPr>
          <p:cNvPr id="9" name="Group 438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wHAABoEAAAiDsAAMASAAAQAAAAJgAAAAgAAAD/////AAAAAA=="/>
              </a:ext>
            </a:extLst>
          </p:cNvGrpSpPr>
          <p:nvPr/>
        </p:nvGrpSpPr>
        <p:grpSpPr>
          <a:xfrm>
            <a:off x="1257300" y="2667000"/>
            <a:ext cx="8420100" cy="381000"/>
            <a:chOff x="1257300" y="2667000"/>
            <a:chExt cx="8420100" cy="381000"/>
          </a:xfrm>
        </p:grpSpPr>
        <p:sp>
          <p:nvSpPr>
            <p:cNvPr id="11" name="Shape 43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8BwAAaBAAAIg7AADAEgAAACAAACYAAAAIAAAA//////////8="/>
                </a:ext>
              </a:extLst>
            </p:cNvSpPr>
            <p:nvPr/>
          </p:nvSpPr>
          <p:spPr>
            <a:xfrm>
              <a:off x="1257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when   is large, the distribution will have more mixtures (process partitions)</a:t>
              </a:r>
            </a:p>
          </p:txBody>
        </p:sp>
        <p:pic>
          <p:nvPicPr>
            <p:cNvPr id="1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AsAAPQQAABkDAAAOBIAAAAAAAAmAAAACAAAAP//////////"/>
                </a:ext>
              </a:extLst>
            </p:cNvPicPr>
            <p:nvPr/>
          </p:nvPicPr>
          <p:blipFill>
            <a:blip r:embed="rId2"/>
            <a:stretch>
              <a:fillRect/>
            </a:stretch>
          </p:blipFill>
          <p:spPr>
            <a:xfrm>
              <a:off x="1828800" y="2755900"/>
              <a:ext cx="185420" cy="205740"/>
            </a:xfrm>
            <a:prstGeom prst="rect">
              <a:avLst/>
            </a:prstGeom>
            <a:noFill/>
            <a:ln>
              <a:noFill/>
            </a:ln>
            <a:effectLst>
              <a:outerShdw blurRad="63500" dist="63760" dir="2700000">
                <a:srgbClr val="000000">
                  <a:alpha val="4000"/>
                </a:srgbClr>
              </a:outerShdw>
            </a:effectLst>
          </p:spPr>
        </p:pic>
      </p:grpSp>
      <p:pic>
        <p:nvPicPr>
          <p:cNvPr id="12"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vxIAAOgcAAChKAAA2CIAABAAAAAmAAAACAAAAP//////////"/>
              </a:ext>
            </a:extLst>
          </p:cNvPicPr>
          <p:nvPr/>
        </p:nvPicPr>
        <p:blipFill>
          <a:blip r:embed="rId3"/>
          <a:stretch>
            <a:fillRect/>
          </a:stretch>
        </p:blipFill>
        <p:spPr>
          <a:xfrm>
            <a:off x="3047365" y="4699000"/>
            <a:ext cx="3557270" cy="965200"/>
          </a:xfrm>
          <a:prstGeom prst="rect">
            <a:avLst/>
          </a:prstGeom>
          <a:noFill/>
          <a:ln>
            <a:noFill/>
          </a:ln>
          <a:effectLst>
            <a:outerShdw blurRad="63500" dist="63760" dir="2700000">
              <a:srgbClr val="000000">
                <a:alpha val="4000"/>
              </a:srgbClr>
            </a:outerShdw>
          </a:effectLst>
        </p:spPr>
      </p:pic>
      <p:grpSp>
        <p:nvGrpSpPr>
          <p:cNvPr id="13" name="Group 43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wGAABwFwAA+DkAAKAbAAAQAAAAJgAAAAgAAAD/////AAAAAA=="/>
              </a:ext>
            </a:extLst>
          </p:cNvGrpSpPr>
          <p:nvPr/>
        </p:nvGrpSpPr>
        <p:grpSpPr>
          <a:xfrm>
            <a:off x="1003300" y="3810000"/>
            <a:ext cx="8420100" cy="680720"/>
            <a:chOff x="1003300" y="3810000"/>
            <a:chExt cx="8420100" cy="680720"/>
          </a:xfrm>
        </p:grpSpPr>
        <p:sp>
          <p:nvSpPr>
            <p:cNvPr id="15" name="Shape 43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sBgAAcBcAAPg5AACgGwAAACAAACYAAAAIAAAA//////////8="/>
                </a:ext>
              </a:extLst>
            </p:cNvSpPr>
            <p:nvPr/>
          </p:nvSpPr>
          <p:spPr>
            <a:xfrm>
              <a:off x="1003300" y="3810000"/>
              <a:ext cx="8420100"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600"/>
                </a:lnSpc>
                <a:spcBef>
                  <a:spcPts val="400"/>
                </a:spcBef>
                <a:tabLst>
                  <a:tab pos="838200" algn="l"/>
                  <a:tab pos="914400" algn="l"/>
                  <a:tab pos="1828800" algn="l"/>
                  <a:tab pos="2387600" algn="l"/>
                </a:tabLst>
                <a:defRPr sz="2200">
                  <a:solidFill>
                    <a:srgbClr val="424242"/>
                  </a:solidFill>
                  <a:latin typeface="蘋果儷中黑" pitchFamily="0" charset="0"/>
                  <a:ea typeface="Gill Sans" pitchFamily="0" charset="0"/>
                  <a:cs typeface="Gill Sans" pitchFamily="0" charset="0"/>
                </a:defRPr>
              </a:pPr>
              <a:r>
                <a:t>For a given value of   and number of data elements, </a:t>
              </a:r>
              <a:r>
                <a:rPr sz="1800" i="1">
                  <a:latin typeface="Times" pitchFamily="0" charset="0"/>
                  <a:ea typeface="Gill Sans" pitchFamily="0" charset="0"/>
                  <a:cs typeface="Gill Sans" pitchFamily="0" charset="0"/>
                </a:rPr>
                <a:t>n</a:t>
              </a:r>
              <a:r>
                <a:t>, the mean of the prior distribution for the number of partitions is calculated as:</a:t>
              </a:r>
            </a:p>
          </p:txBody>
        </p:sp>
        <p:pic>
          <p:nvPicPr>
            <p:cNvPr id="14"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AC4kW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OBMAAOgXAABcFAAALBkAAAAAAAAmAAAACAAAAP//////////"/>
                </a:ext>
              </a:extLst>
            </p:cNvPicPr>
            <p:nvPr/>
          </p:nvPicPr>
          <p:blipFill>
            <a:blip r:embed="rId2"/>
            <a:stretch>
              <a:fillRect/>
            </a:stretch>
          </p:blipFill>
          <p:spPr>
            <a:xfrm>
              <a:off x="3124200" y="3886200"/>
              <a:ext cx="185420" cy="205740"/>
            </a:xfrm>
            <a:prstGeom prst="rect">
              <a:avLst/>
            </a:prstGeom>
            <a:noFill/>
            <a:ln>
              <a:noFill/>
            </a:ln>
            <a:effectLst>
              <a:outerShdw blurRad="63500" dist="63760" dir="2700000">
                <a:srgbClr val="000000">
                  <a:alpha val="4000"/>
                </a:srgbClr>
              </a:outerShdw>
            </a:effectLst>
          </p:spPr>
        </p:pic>
      </p:grpSp>
      <p:sp>
        <p:nvSpPr>
          <p:cNvPr id="16" name="Shape 439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bgB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CwAAyAAAAB4zAAA4BAAAECAAACYAAAAIAAAA//////////8="/>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dissolve">
                                      <p:cBhvr>
                                        <p:cTn id="17" dur="500"/>
                                        <p:tgtEl>
                                          <p:spTgt spid="4">
                                            <p:bg/>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20" dur="500"/>
                                        <p:tgtEl>
                                          <p:spTgt spid="4">
                                            <p:txEl>
                                              <p:charRg st="4294967295" end="429496729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9" grpId="0" animBg="1" advAuto="0"/>
      <p:bldP spid="12" grpId="0" animBg="1" advAuto="0"/>
      <p:bldP spid="13" grpId="0" animBg="1" advAuto="0"/>
    </p:bldLst>
    <p:extLst>
      <p:ext uri="smNativeData">
        <pr:smNativeData xmlns:pr="smNativeData" val="nYDcXAYAAAAFAAAA/f///wEAAAAJAAAAAAAAAAAAAAAAAAAAAAAAAAoAAAD9////AQAAAAkAAAAAAAAAAAAAAAAAAAAAAAAADwAAAP7///8BAAAACQAAAAAAAAAAAAAAAAAAAAAAAAASAAAA/////wEAAAAJAAAAAAAAAAAAAAAAAAAAAAAAABcAAAD9////AQAAAAkAAAAAAAAAAAAAAAAAAAAAAAAAHAAAAP3///8BAAAACQAAAAAAAAAAAAAAAAAAAAAAAAA="/>
      </p:ext>
    </p:extLst>
  </p:timing>
</p:sld>
</file>

<file path=ppt/slides/slide403.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3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P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EA4AACANAAAYEAAAECAAACYAAAAIAAAA//////////8="/>
              </a:ext>
            </a:extLst>
          </p:cNvSpPr>
          <p:nvPr/>
        </p:nvSpPr>
        <p:spPr>
          <a:xfrm>
            <a:off x="495300" y="2286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topology</a:t>
            </a:r>
          </a:p>
        </p:txBody>
      </p:sp>
      <p:sp>
        <p:nvSpPr>
          <p:cNvPr id="3" name="Shape 43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YW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9AYAAPE5AAB0CQAAECAAACYAAAAIAAAA//////////8="/>
              </a:ext>
            </a:extLst>
          </p:cNvSpPr>
          <p:nvPr/>
        </p:nvSpPr>
        <p:spPr>
          <a:xfrm>
            <a:off x="533400" y="1130300"/>
            <a:ext cx="888555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phylogenetic model includes familiar parameters of the GTR+G model:</a:t>
            </a:r>
          </a:p>
        </p:txBody>
      </p:sp>
      <p:pic>
        <p:nvPicPr>
          <p:cNvPr id="4"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AwAAGAOAABMDgAAGBAAABAAAAAmAAAACAAAAP//////////"/>
              </a:ext>
            </a:extLst>
          </p:cNvPicPr>
          <p:nvPr/>
        </p:nvPicPr>
        <p:blipFill>
          <a:blip r:embed="rId2"/>
          <a:stretch>
            <a:fillRect/>
          </a:stretch>
        </p:blipFill>
        <p:spPr>
          <a:xfrm>
            <a:off x="2044700" y="2336800"/>
            <a:ext cx="279400" cy="279400"/>
          </a:xfrm>
          <a:prstGeom prst="rect">
            <a:avLst/>
          </a:prstGeom>
          <a:noFill/>
          <a:ln>
            <a:noFill/>
          </a:ln>
          <a:effectLst>
            <a:outerShdw blurRad="63500" dist="63760" dir="2700000">
              <a:srgbClr val="000000">
                <a:alpha val="4000"/>
              </a:srgbClr>
            </a:outerShdw>
          </a:effectLst>
        </p:spPr>
      </p:pic>
      <p:pic>
        <p:nvPicPr>
          <p:cNvPr id="5"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AwAAJAfAAB6DgAA+CAAABAAAAAmAAAACAAAAP//////////"/>
              </a:ext>
            </a:extLst>
          </p:cNvPicPr>
          <p:nvPr/>
        </p:nvPicPr>
        <p:blipFill>
          <a:blip r:embed="rId3"/>
          <a:stretch>
            <a:fillRect/>
          </a:stretch>
        </p:blipFill>
        <p:spPr>
          <a:xfrm>
            <a:off x="1993900" y="5130800"/>
            <a:ext cx="359410" cy="228600"/>
          </a:xfrm>
          <a:prstGeom prst="rect">
            <a:avLst/>
          </a:prstGeom>
          <a:noFill/>
          <a:ln>
            <a:noFill/>
          </a:ln>
          <a:effectLst>
            <a:outerShdw blurRad="63500" dist="63760" dir="2700000">
              <a:srgbClr val="000000">
                <a:alpha val="4000"/>
              </a:srgbClr>
            </a:outerShdw>
          </a:effectLst>
        </p:spPr>
      </p:pic>
      <p:pic>
        <p:nvPicPr>
          <p:cNvPr id="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AwAAOQbAACIDgAAFB4AABAAAAAmAAAACAAAAP//////////"/>
              </a:ext>
            </a:extLst>
          </p:cNvPicPr>
          <p:nvPr/>
        </p:nvPicPr>
        <p:blipFill>
          <a:blip r:embed="rId4"/>
          <a:stretch>
            <a:fillRect/>
          </a:stretch>
        </p:blipFill>
        <p:spPr>
          <a:xfrm>
            <a:off x="2006600" y="4533900"/>
            <a:ext cx="355600" cy="355600"/>
          </a:xfrm>
          <a:prstGeom prst="rect">
            <a:avLst/>
          </a:prstGeom>
          <a:noFill/>
          <a:ln>
            <a:noFill/>
          </a:ln>
          <a:effectLst>
            <a:outerShdw blurRad="63500" dist="63760" dir="2700000">
              <a:srgbClr val="000000">
                <a:alpha val="4000"/>
              </a:srgbClr>
            </a:outerShdw>
          </a:effectLst>
        </p:spPr>
      </p:pic>
      <p:sp>
        <p:nvSpPr>
          <p:cNvPr id="7" name="Shape 43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uAsAAMgKAAAQDgAAECAAACYAAAAIAAAA//////////8="/>
              </a:ext>
            </a:extLst>
          </p:cNvSpPr>
          <p:nvPr/>
        </p:nvSpPr>
        <p:spPr>
          <a:xfrm>
            <a:off x="495300" y="1905000"/>
            <a:ext cx="1257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sng" strike="noStrike" kern="1" spc="0" baseline="0">
                <a:solidFill>
                  <a:srgbClr val="0433FF"/>
                </a:solidFill>
                <a:effectLst/>
                <a:txBgFill val="auto"/>
                <a:latin typeface="蘋果儷中黑" pitchFamily="0" charset="0"/>
                <a:ea typeface="蘋果儷中黑" pitchFamily="0" charset="0"/>
                <a:cs typeface="蘋果儷中黑" pitchFamily="0" charset="0"/>
              </a:defRPr>
            </a:pPr>
            <a:r>
              <a:t>Parameter</a:t>
            </a:r>
          </a:p>
        </p:txBody>
      </p:sp>
      <p:sp>
        <p:nvSpPr>
          <p:cNvPr id="8" name="Shape 43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q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EA4AAAw1AACQEAAAECAAACYAAAAIAAAA//////////8="/>
              </a:ext>
            </a:extLst>
          </p:cNvSpPr>
          <p:nvPr/>
        </p:nvSpPr>
        <p:spPr>
          <a:xfrm>
            <a:off x="5956300" y="2286000"/>
            <a:ext cx="26670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Gill Sans" pitchFamily="0" charset="0"/>
                <a:cs typeface="Gill Sans" pitchFamily="0" charset="0"/>
              </a:defRPr>
            </a:pPr>
            <a:r>
              <a:t>discrete uniform</a:t>
            </a:r>
            <a:r>
              <a:rPr>
                <a:latin typeface="Times" pitchFamily="0" charset="0"/>
                <a:ea typeface="Gill Sans" pitchFamily="0" charset="0"/>
                <a:cs typeface="Gill Sans" pitchFamily="0" charset="0"/>
              </a:rPr>
              <a:t> (1,...,</a:t>
            </a:r>
            <a:r>
              <a:rPr i="1">
                <a:latin typeface="Times" pitchFamily="0" charset="0"/>
                <a:ea typeface="Gill Sans" pitchFamily="0" charset="0"/>
                <a:cs typeface="Gill Sans" pitchFamily="0" charset="0"/>
              </a:rPr>
              <a:t>B</a:t>
            </a:r>
            <a:r>
              <a:rPr>
                <a:latin typeface="Times" pitchFamily="0" charset="0"/>
                <a:ea typeface="Gill Sans" pitchFamily="0" charset="0"/>
                <a:cs typeface="Gill Sans" pitchFamily="0" charset="0"/>
              </a:rPr>
              <a:t>(</a:t>
            </a:r>
            <a:r>
              <a:rPr i="1">
                <a:latin typeface="Times" pitchFamily="0" charset="0"/>
                <a:ea typeface="Gill Sans" pitchFamily="0" charset="0"/>
                <a:cs typeface="Gill Sans" pitchFamily="0" charset="0"/>
              </a:rPr>
              <a:t>S</a:t>
            </a:r>
            <a:r>
              <a:rPr>
                <a:latin typeface="Times" pitchFamily="0" charset="0"/>
                <a:ea typeface="Gill Sans" pitchFamily="0" charset="0"/>
                <a:cs typeface="Gill Sans" pitchFamily="0" charset="0"/>
              </a:rPr>
              <a:t>))</a:t>
            </a:r>
            <a:endParaRPr>
              <a:latin typeface="Times" pitchFamily="0" charset="0"/>
              <a:ea typeface="Gill Sans" pitchFamily="0" charset="0"/>
              <a:cs typeface="Gill Sans" pitchFamily="0" charset="0"/>
            </a:endParaRPr>
          </a:p>
        </p:txBody>
      </p:sp>
      <p:sp>
        <p:nvSpPr>
          <p:cNvPr id="9" name="Shape 43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xYA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uAsAAEgwAAAQDgAAECAAACYAAAAIAAAA//////////8="/>
              </a:ext>
            </a:extLst>
          </p:cNvSpPr>
          <p:nvPr/>
        </p:nvSpPr>
        <p:spPr>
          <a:xfrm>
            <a:off x="5956300" y="1905000"/>
            <a:ext cx="1892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sng" strike="noStrike" kern="1" spc="0" baseline="0">
                <a:solidFill>
                  <a:srgbClr val="0433FF"/>
                </a:solidFill>
                <a:effectLst/>
                <a:txBgFill val="auto"/>
                <a:latin typeface="蘋果儷中黑" pitchFamily="0" charset="0"/>
                <a:ea typeface="蘋果儷中黑" pitchFamily="0" charset="0"/>
                <a:cs typeface="蘋果儷中黑" pitchFamily="0" charset="0"/>
              </a:defRPr>
            </a:pPr>
            <a:r>
              <a:t>Prior Distribution</a:t>
            </a:r>
          </a:p>
        </p:txBody>
      </p:sp>
      <p:pic>
        <p:nvPicPr>
          <p:cNvPr id="1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AwAADQSAAB4GQAAPBQAABAAAAAmAAAACAAAAP//////////"/>
              </a:ext>
            </a:extLst>
          </p:cNvPicPr>
          <p:nvPr/>
        </p:nvPicPr>
        <p:blipFill>
          <a:blip r:embed="rId5"/>
          <a:stretch>
            <a:fillRect/>
          </a:stretch>
        </p:blipFill>
        <p:spPr>
          <a:xfrm>
            <a:off x="1993900" y="2959100"/>
            <a:ext cx="2146300" cy="330200"/>
          </a:xfrm>
          <a:prstGeom prst="rect">
            <a:avLst/>
          </a:prstGeom>
          <a:noFill/>
          <a:ln>
            <a:noFill/>
          </a:ln>
          <a:effectLst>
            <a:outerShdw blurRad="63500" dist="63760" dir="2700000">
              <a:srgbClr val="000000">
                <a:alpha val="4000"/>
              </a:srgbClr>
            </a:outerShdw>
          </a:effectLst>
        </p:spPr>
      </p:pic>
      <p:sp>
        <p:nvSpPr>
          <p:cNvPr id="11" name="Shape 44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EA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BEAACANAAAAFAAAECAAACYAAAAIAAAA//////////8="/>
              </a:ext>
            </a:extLst>
          </p:cNvSpPr>
          <p:nvPr/>
        </p:nvSpPr>
        <p:spPr>
          <a:xfrm>
            <a:off x="495300" y="2921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branch-length</a:t>
            </a:r>
          </a:p>
        </p:txBody>
      </p:sp>
      <p:sp>
        <p:nvSpPr>
          <p:cNvPr id="12" name="Shape 44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BEAAEgwAAB4FAAAECAAACYAAAAIAAAA//////////8="/>
              </a:ext>
            </a:extLst>
          </p:cNvSpPr>
          <p:nvPr/>
        </p:nvSpPr>
        <p:spPr>
          <a:xfrm>
            <a:off x="5956300" y="29210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Gill Sans" pitchFamily="0" charset="0"/>
                <a:cs typeface="Gill Sans" pitchFamily="0" charset="0"/>
              </a:defRPr>
            </a:pPr>
            <a:r>
              <a:t>Dirichlet</a:t>
            </a:r>
            <a:r>
              <a:rPr>
                <a:latin typeface="Times" pitchFamily="0" charset="0"/>
                <a:ea typeface="Gill Sans" pitchFamily="0" charset="0"/>
                <a:cs typeface="Gill Sans" pitchFamily="0" charset="0"/>
              </a:rPr>
              <a:t>(1,1,...1)</a:t>
            </a:r>
            <a:endParaRPr>
              <a:latin typeface="Times" pitchFamily="0" charset="0"/>
              <a:ea typeface="Gill Sans" pitchFamily="0" charset="0"/>
              <a:cs typeface="Gill Sans" pitchFamily="0" charset="0"/>
            </a:endParaRPr>
          </a:p>
        </p:txBody>
      </p:sp>
      <p:sp>
        <p:nvSpPr>
          <p:cNvPr id="13" name="Shape 44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V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GBUAAOgNAAAgFwAAECAAACYAAAAIAAAA//////////8="/>
              </a:ext>
            </a:extLst>
          </p:cNvSpPr>
          <p:nvPr/>
        </p:nvSpPr>
        <p:spPr>
          <a:xfrm>
            <a:off x="495300" y="3429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exchangeability</a:t>
            </a:r>
          </a:p>
        </p:txBody>
      </p:sp>
      <p:pic>
        <p:nvPicPr>
          <p:cNvPr id="14" name="Picture4"/>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VQwAACQYAADDHAAApBoAABAAAAAmAAAACAAAAP//////////"/>
              </a:ext>
            </a:extLst>
          </p:cNvPicPr>
          <p:nvPr/>
        </p:nvPicPr>
        <p:blipFill>
          <a:blip r:embed="rId6"/>
          <a:stretch>
            <a:fillRect/>
          </a:stretch>
        </p:blipFill>
        <p:spPr>
          <a:xfrm>
            <a:off x="2004695" y="3924300"/>
            <a:ext cx="2670810" cy="406400"/>
          </a:xfrm>
          <a:prstGeom prst="rect">
            <a:avLst/>
          </a:prstGeom>
          <a:noFill/>
          <a:ln>
            <a:noFill/>
          </a:ln>
          <a:effectLst>
            <a:outerShdw blurRad="63500" dist="63760" dir="2700000">
              <a:srgbClr val="000000">
                <a:alpha val="4000"/>
              </a:srgbClr>
            </a:outerShdw>
          </a:effectLst>
        </p:spPr>
      </p:pic>
      <p:sp>
        <p:nvSpPr>
          <p:cNvPr id="15" name="Shape 44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OBgAAOgNAABAGgAAECAAACYAAAAIAAAA//////////8="/>
              </a:ext>
            </a:extLst>
          </p:cNvSpPr>
          <p:nvPr/>
        </p:nvSpPr>
        <p:spPr>
          <a:xfrm>
            <a:off x="495300" y="3937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base frequencies</a:t>
            </a:r>
          </a:p>
        </p:txBody>
      </p:sp>
      <p:sp>
        <p:nvSpPr>
          <p:cNvPr id="16" name="Shape 44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LBUAAEgwAACsFwAAECAAACYAAAAIAAAA//////////8="/>
              </a:ext>
            </a:extLst>
          </p:cNvSpPr>
          <p:nvPr/>
        </p:nvSpPr>
        <p:spPr>
          <a:xfrm>
            <a:off x="5956300" y="3441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Gill Sans" pitchFamily="0" charset="0"/>
                <a:cs typeface="Gill Sans" pitchFamily="0" charset="0"/>
              </a:defRPr>
            </a:pPr>
            <a:r>
              <a:t>Dirichlet</a:t>
            </a:r>
            <a:r>
              <a:rPr>
                <a:latin typeface="Times" pitchFamily="0" charset="0"/>
                <a:ea typeface="Gill Sans" pitchFamily="0" charset="0"/>
                <a:cs typeface="Gill Sans" pitchFamily="0" charset="0"/>
              </a:rPr>
              <a:t>(1,1,1,1,1,1)</a:t>
            </a:r>
            <a:endParaRPr>
              <a:latin typeface="Times" pitchFamily="0" charset="0"/>
              <a:ea typeface="Gill Sans" pitchFamily="0" charset="0"/>
              <a:cs typeface="Gill Sans" pitchFamily="0" charset="0"/>
            </a:endParaRPr>
          </a:p>
        </p:txBody>
      </p:sp>
      <p:sp>
        <p:nvSpPr>
          <p:cNvPr id="17" name="Shape 44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TBgAAEgwAADMGgAAECAAACYAAAAIAAAA//////////8="/>
              </a:ext>
            </a:extLst>
          </p:cNvSpPr>
          <p:nvPr/>
        </p:nvSpPr>
        <p:spPr>
          <a:xfrm>
            <a:off x="5956300" y="3949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Gill Sans" pitchFamily="0" charset="0"/>
                <a:cs typeface="Gill Sans" pitchFamily="0" charset="0"/>
              </a:defRPr>
            </a:pPr>
            <a:r>
              <a:t>Dirichlet</a:t>
            </a:r>
            <a:r>
              <a:rPr>
                <a:latin typeface="Times" pitchFamily="0" charset="0"/>
                <a:ea typeface="Gill Sans" pitchFamily="0" charset="0"/>
                <a:cs typeface="Gill Sans" pitchFamily="0" charset="0"/>
              </a:rPr>
              <a:t>(1,1,1,1)</a:t>
            </a:r>
            <a:endParaRPr>
              <a:latin typeface="Times" pitchFamily="0" charset="0"/>
              <a:ea typeface="Gill Sans" pitchFamily="0" charset="0"/>
              <a:cs typeface="Gill Sans" pitchFamily="0" charset="0"/>
            </a:endParaRPr>
          </a:p>
        </p:txBody>
      </p:sp>
      <p:sp>
        <p:nvSpPr>
          <p:cNvPr id="18" name="Shape 44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AS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IBwAANQLAAAoHgAAECAAACYAAAAIAAAA//////////8="/>
              </a:ext>
            </a:extLst>
          </p:cNvSpPr>
          <p:nvPr/>
        </p:nvSpPr>
        <p:spPr>
          <a:xfrm>
            <a:off x="495300" y="4572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tree length</a:t>
            </a:r>
          </a:p>
        </p:txBody>
      </p:sp>
      <p:grpSp>
        <p:nvGrpSpPr>
          <p:cNvPr id="19" name="Group 4411"/>
          <p:cNvGrpSpPr>
            <a:extLst>
              <a:ext uri="smNativeData">
                <pr:smNativeData xmlns:pr="smNativeData" val="SMDATA_7_nYDcXBMAAAAlAAAAAQAAAA8BAAAAkAAAAEgAAACQAAAASAAAAAAAAAAAAAAAAAAAABcAAAAUAAAAAAAAAAAAAAD/fwAA/38AAAAAAAAJAAAABAAAAAAIWgAMAAAAEAAAAAAAAAAAAAAAAAAAAAAAAAAfAAAAVAAAAAAAAAAAAAAAAAAAAAAAAAAAAAAAAAAAAAAAAAAAAAAAAAAAAAAAAAAAAAAAAAAAAAAAAAAAAAAAAAAAAAAAAAAAAAAAAAAAAAAAAAAAAAAAAAAAACEAAAAYAAAAFAAAAKQkAAAMHAAASDAAABQeAAAQAAAAJgAAAAgAAAD/////AAAAAA=="/>
              </a:ext>
            </a:extLst>
          </p:cNvGrpSpPr>
          <p:nvPr/>
        </p:nvGrpSpPr>
        <p:grpSpPr>
          <a:xfrm>
            <a:off x="5956300" y="4559300"/>
            <a:ext cx="1892300" cy="330200"/>
            <a:chOff x="5956300" y="4559300"/>
            <a:chExt cx="1892300" cy="330200"/>
          </a:xfrm>
        </p:grpSpPr>
        <p:pic>
          <p:nvPicPr>
            <p:cNvPr id="21" name="Picture3"/>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dWV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USkAAFwcAAAPMAAAFB4AAAAAAAAmAAAACAAAAP//////////"/>
                </a:ext>
              </a:extLst>
            </p:cNvPicPr>
            <p:nvPr/>
          </p:nvPicPr>
          <p:blipFill>
            <a:blip r:embed="rId7"/>
            <a:stretch>
              <a:fillRect/>
            </a:stretch>
          </p:blipFill>
          <p:spPr>
            <a:xfrm>
              <a:off x="6716395" y="4610100"/>
              <a:ext cx="1096010" cy="279400"/>
            </a:xfrm>
            <a:prstGeom prst="rect">
              <a:avLst/>
            </a:prstGeom>
            <a:noFill/>
            <a:ln>
              <a:noFill/>
            </a:ln>
            <a:effectLst/>
          </p:spPr>
        </p:pic>
        <p:sp>
          <p:nvSpPr>
            <p:cNvPr id="20" name="Shape 44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kJAAADBwAAEgwAAAUHgAAACAAACYAAAAIAAAA//////////8="/>
                </a:ext>
              </a:extLst>
            </p:cNvSpPr>
            <p:nvPr/>
          </p:nvSpPr>
          <p:spPr>
            <a:xfrm>
              <a:off x="5956300" y="4559300"/>
              <a:ext cx="1892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Gamma</a:t>
              </a:r>
            </a:p>
          </p:txBody>
        </p:sp>
      </p:grpSp>
      <p:sp>
        <p:nvSpPr>
          <p:cNvPr id="22" name="Shape 44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QB8AANQLAABIIQAAECAAACYAAAAIAAAA//////////8="/>
              </a:ext>
            </a:extLst>
          </p:cNvSpPr>
          <p:nvPr/>
        </p:nvSpPr>
        <p:spPr>
          <a:xfrm>
            <a:off x="495300" y="5080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gamma shape</a:t>
            </a:r>
          </a:p>
        </p:txBody>
      </p:sp>
      <p:pic>
        <p:nvPicPr>
          <p:cNvPr id="23"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oAAJAfAACILAAASCEAABAAAAAmAAAACAAAAP//////////"/>
              </a:ext>
            </a:extLst>
          </p:cNvPicPr>
          <p:nvPr/>
        </p:nvPicPr>
        <p:blipFill>
          <a:blip r:embed="rId8"/>
          <a:stretch>
            <a:fillRect/>
          </a:stretch>
        </p:blipFill>
        <p:spPr>
          <a:xfrm>
            <a:off x="6985000" y="5130800"/>
            <a:ext cx="254000" cy="279400"/>
          </a:xfrm>
          <a:prstGeom prst="rect">
            <a:avLst/>
          </a:prstGeom>
          <a:noFill/>
          <a:ln>
            <a:noFill/>
          </a:ln>
          <a:effectLst/>
        </p:spPr>
      </p:pic>
      <p:sp>
        <p:nvSpPr>
          <p:cNvPr id="24" name="Shape 44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UscD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kJAAALB8AAEgwAACsIQAAECAAACYAAAAIAAAA//////////8="/>
              </a:ext>
            </a:extLst>
          </p:cNvSpPr>
          <p:nvPr/>
        </p:nvSpPr>
        <p:spPr>
          <a:xfrm>
            <a:off x="5956300" y="50673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algn="l"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Gill Sans" pitchFamily="0" charset="0"/>
                <a:cs typeface="Gill Sans" pitchFamily="0" charset="0"/>
              </a:defRPr>
            </a:pPr>
            <a:r>
              <a:t>Exponential</a:t>
            </a:r>
            <a:r>
              <a:rPr>
                <a:latin typeface="Times" pitchFamily="0" charset="0"/>
                <a:ea typeface="Gill Sans" pitchFamily="0" charset="0"/>
                <a:cs typeface="Gill Sans" pitchFamily="0" charset="0"/>
              </a:rPr>
              <a:t> (  )</a:t>
            </a:r>
            <a:endParaRPr>
              <a:latin typeface="Times" pitchFamily="0" charset="0"/>
              <a:ea typeface="Gill Sans" pitchFamily="0" charset="0"/>
              <a:cs typeface="Gill Sans" pitchFamily="0" charset="0"/>
            </a:endParaRPr>
          </a:p>
        </p:txBody>
      </p:sp>
      <p:sp>
        <p:nvSpPr>
          <p:cNvPr id="25" name="Shape 441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pic>
        <p:nvPicPr>
          <p:cNvPr id="2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RAwAABgVAADEIgAAhBcAABAAAAAmAAAACAAAAP//////////"/>
              </a:ext>
            </a:extLst>
          </p:cNvPicPr>
          <p:nvPr/>
        </p:nvPicPr>
        <p:blipFill>
          <a:blip r:embed="rId9"/>
          <a:stretch>
            <a:fillRect/>
          </a:stretch>
        </p:blipFill>
        <p:spPr>
          <a:xfrm>
            <a:off x="1993900" y="3429000"/>
            <a:ext cx="3657600" cy="3937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4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uAsAACANAADADQAAECAAACYAAAAIAAAA//////////8="/>
              </a:ext>
            </a:extLst>
          </p:cNvSpPr>
          <p:nvPr/>
        </p:nvSpPr>
        <p:spPr>
          <a:xfrm>
            <a:off x="495300" y="1905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allocation vector</a:t>
            </a:r>
          </a:p>
        </p:txBody>
      </p:sp>
      <p:sp>
        <p:nvSpPr>
          <p:cNvPr id="3" name="Shape 44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Dg2AAAECwAAECAAACYAAAAIAAAA//////////8="/>
              </a:ext>
            </a:extLst>
          </p:cNvSpPr>
          <p:nvPr/>
        </p:nvSpPr>
        <p:spPr>
          <a:xfrm>
            <a:off x="533400" y="1384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21EAA"/>
                </a:solidFill>
                <a:effectLst/>
                <a:txBgFill val="auto"/>
                <a:latin typeface="蘋果儷中黑" pitchFamily="0" charset="0"/>
                <a:ea typeface="蘋果儷中黑" pitchFamily="0" charset="0"/>
                <a:cs typeface="蘋果儷中黑" pitchFamily="0" charset="0"/>
              </a:defRPr>
            </a:pPr>
            <a:r>
              <a:t>Novel parameters for the DPP include</a:t>
            </a:r>
          </a:p>
        </p:txBody>
      </p:sp>
      <p:sp>
        <p:nvSpPr>
          <p:cNvPr id="4" name="Shape 44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wEQAAaAsAANQSAADoDQAAECAAACYAAAAIAAAA//////////8="/>
              </a:ext>
            </a:extLst>
          </p:cNvSpPr>
          <p:nvPr/>
        </p:nvSpPr>
        <p:spPr>
          <a:xfrm>
            <a:off x="2794000" y="1854200"/>
            <a:ext cx="266700" cy="4064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b="1">
                <a:latin typeface="Times" pitchFamily="0" charset="0"/>
                <a:ea typeface="蘋果儷中黑" pitchFamily="0" charset="0"/>
                <a:cs typeface="蘋果儷中黑" pitchFamily="0" charset="0"/>
              </a:rPr>
              <a:t>Z</a:t>
            </a:r>
            <a:endParaRPr b="1">
              <a:latin typeface="Times" pitchFamily="0" charset="0"/>
              <a:ea typeface="蘋果儷中黑" pitchFamily="0" charset="0"/>
              <a:cs typeface="蘋果儷中黑" pitchFamily="0" charset="0"/>
            </a:endParaRPr>
          </a:p>
        </p:txBody>
      </p:sp>
      <p:sp>
        <p:nvSpPr>
          <p:cNvPr id="5" name="Shape 44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MAwAA2A4AACANAADgEAAAECAAACYAAAAIAAAA//////////8="/>
              </a:ext>
            </a:extLst>
          </p:cNvSpPr>
          <p:nvPr/>
        </p:nvSpPr>
        <p:spPr>
          <a:xfrm>
            <a:off x="495300" y="2413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number of subsets</a:t>
            </a:r>
          </a:p>
        </p:txBody>
      </p:sp>
      <p:sp>
        <p:nvSpPr>
          <p:cNvPr id="6" name="Shape 44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wEQAAiA4AAMESAABYEQAAECAAACYAAAAIAAAA//////////8="/>
              </a:ext>
            </a:extLst>
          </p:cNvSpPr>
          <p:nvPr/>
        </p:nvSpPr>
        <p:spPr>
          <a:xfrm>
            <a:off x="2794000" y="2362200"/>
            <a:ext cx="254635"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marL="0" marR="0" indent="0" algn="l" defTabSz="457200">
              <a:lnSpc>
                <a:spcPts val="2700"/>
              </a:lnSpc>
              <a:spcBef>
                <a:spcPts val="400"/>
              </a:spcBef>
              <a:spcAft>
                <a:spcPts val="0"/>
              </a:spcAft>
              <a:buNone/>
              <a:tabLst>
                <a:tab pos="838200" algn="l"/>
                <a:tab pos="914400" algn="l"/>
                <a:tab pos="1828800" algn="l"/>
                <a:tab pos="2387600" algn="l"/>
              </a:tabLst>
              <a:defRPr sz="221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b="1" i="1">
                <a:latin typeface="Times" pitchFamily="0" charset="0"/>
                <a:ea typeface="蘋果儷中黑" pitchFamily="0" charset="0"/>
                <a:cs typeface="蘋果儷中黑" pitchFamily="0" charset="0"/>
              </a:rPr>
              <a:t>k</a:t>
            </a:r>
            <a:endParaRPr b="1" i="1">
              <a:latin typeface="Times" pitchFamily="0" charset="0"/>
              <a:ea typeface="蘋果儷中黑" pitchFamily="0" charset="0"/>
              <a:cs typeface="蘋果儷中黑" pitchFamily="0" charset="0"/>
            </a:endParaRPr>
          </a:p>
        </p:txBody>
      </p:sp>
      <p:pic>
        <p:nvPicPr>
          <p:cNvPr id="7"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hBIAAPgRAABYLwAAViMAABAAAAAmAAAACAAAAP//////////"/>
              </a:ext>
            </a:extLst>
          </p:cNvPicPr>
          <p:nvPr/>
        </p:nvPicPr>
        <p:blipFill>
          <a:blip r:embed="rId2"/>
          <a:stretch>
            <a:fillRect/>
          </a:stretch>
        </p:blipFill>
        <p:spPr>
          <a:xfrm>
            <a:off x="3009900" y="2921000"/>
            <a:ext cx="4686300" cy="2823210"/>
          </a:xfrm>
          <a:prstGeom prst="rect">
            <a:avLst/>
          </a:prstGeom>
          <a:noFill/>
          <a:ln>
            <a:noFill/>
          </a:ln>
          <a:effectLst/>
        </p:spPr>
      </p:pic>
      <p:sp>
        <p:nvSpPr>
          <p:cNvPr id="8" name="Shape 442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CAAAyAAAAE82AAA4BAAAECAAACYAAAAIAAAA//////////8="/>
              </a:ext>
            </a:extLst>
          </p:cNvSpPr>
          <p:nvPr/>
        </p:nvSpPr>
        <p:spPr>
          <a:xfrm>
            <a:off x="1331595" y="127000"/>
            <a:ext cx="7496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marL="0" marR="0" indent="0" algn="ctr" defTabSz="457200">
              <a:lnSpc>
                <a:spcPts val="4300"/>
              </a:lnSpc>
              <a:spcBef>
                <a:spcPts val="0"/>
              </a:spcBef>
              <a:spcAft>
                <a:spcPts val="0"/>
              </a:spcAft>
              <a:buNone/>
              <a:tabLst>
                <a:tab pos="838200" algn="l"/>
              </a:tabLst>
              <a:defRPr sz="36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The Dirichlet Process Prior (DPP) ASPH Model</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426"/>
          <p:cNvSpPr>
            <a:extLst>
              <a:ext uri="smNativeData">
                <pr:smNativeData xmlns:pr="smNativeData" val="SMDATA_13_nYDcXB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C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GAEAAGg4AAAIBwAAEAAAACYAAAAIAAAA//////////8="/>
              </a:ext>
            </a:extLst>
          </p:cNvSpPr>
          <p:nvPr/>
        </p:nvSpPr>
        <p:spPr>
          <a:xfrm>
            <a:off x="990600" y="177800"/>
            <a:ext cx="8178800" cy="965200"/>
          </a:xfrm>
          <a:prstGeom prst="rect">
            <a:avLst/>
          </a:prstGeom>
          <a:noFill/>
          <a:ln>
            <a:noFill/>
          </a:ln>
          <a:effectLst/>
        </p:spPr>
        <p:txBody>
          <a:bodyPr vert="horz" wrap="square" lIns="0" tIns="0" rIns="0" bIns="0" numCol="1" anchor="t"/>
          <a:lstStyle/>
          <a:p>
            <a:pPr marL="0" marR="0" indent="-12700" algn="ctr" defTabSz="457200">
              <a:lnSpc>
                <a:spcPts val="4300"/>
              </a:lnSpc>
              <a:spcBef>
                <a:spcPts val="0"/>
              </a:spcBef>
              <a:spcAft>
                <a:spcPts val="0"/>
              </a:spcAft>
              <a:buNone/>
              <a:tabLst>
                <a:tab pos="838200" algn="l"/>
                <a:tab pos="977900" algn="l"/>
              </a:tabLst>
              <a:defRPr sz="3600" b="0" i="0" u="none" strike="noStrike" kern="1" spc="0" baseline="0">
                <a:solidFill>
                  <a:srgbClr val="021EAA"/>
                </a:solidFill>
                <a:effectLst>
                  <a:outerShdw dist="63500" dir="3600000" algn="tl" rotWithShape="0">
                    <a:srgbClr val="000000">
                      <a:alpha val="40000"/>
                    </a:srgbClr>
                  </a:outerShdw>
                </a:effectLst>
                <a:txBgFill val="auto"/>
                <a:latin typeface="蘋果儷中黑" pitchFamily="0" charset="0"/>
                <a:ea typeface="蘋果儷中黑" pitchFamily="0" charset="0"/>
                <a:cs typeface="蘋果儷中黑" pitchFamily="0" charset="0"/>
              </a:defRPr>
            </a:pPr>
            <a:r>
              <a:t>Accommodating Partitioned Data using the DPP Model</a:t>
            </a:r>
          </a:p>
        </p:txBody>
      </p:sp>
      <p:sp>
        <p:nvSpPr>
          <p:cNvPr id="3" name="Shape 44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ov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Dg2AAAECwAAECAAACYAAAAIAAAA//////////8="/>
              </a:ext>
            </a:extLst>
          </p:cNvSpPr>
          <p:nvPr/>
        </p:nvSpPr>
        <p:spPr>
          <a:xfrm>
            <a:off x="533400" y="1384300"/>
            <a:ext cx="8280400" cy="406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21EAA"/>
                </a:solidFill>
                <a:effectLst/>
                <a:txBgFill val="auto"/>
                <a:latin typeface="蘋果儷中黑" pitchFamily="0" charset="0"/>
                <a:ea typeface="蘋果儷中黑" pitchFamily="0" charset="0"/>
                <a:cs typeface="蘋果儷中黑" pitchFamily="0" charset="0"/>
              </a:defRPr>
            </a:pPr>
            <a:r>
              <a:t>The posterior probability distribution under the DPP model</a:t>
            </a:r>
          </a:p>
        </p:txBody>
      </p:sp>
      <p:pic>
        <p:nvPicPr>
          <p:cNvPr id="4"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QQAAMANAADbOQAAJBMAABAAAAAmAAAACAAAAP//////////"/>
              </a:ext>
            </a:extLst>
          </p:cNvPicPr>
          <p:nvPr/>
        </p:nvPicPr>
        <p:blipFill>
          <a:blip r:embed="rId2"/>
          <a:stretch>
            <a:fillRect/>
          </a:stretch>
        </p:blipFill>
        <p:spPr>
          <a:xfrm>
            <a:off x="755015" y="2235200"/>
            <a:ext cx="8649970" cy="876300"/>
          </a:xfrm>
          <a:prstGeom prst="rect">
            <a:avLst/>
          </a:prstGeom>
          <a:noFill/>
          <a:ln>
            <a:noFill/>
          </a:ln>
          <a:effectLst/>
        </p:spPr>
      </p:pic>
      <p:grpSp>
        <p:nvGrpSpPr>
          <p:cNvPr id="5" name="Group 4432"/>
          <p:cNvGrpSpPr>
            <a:extLst>
              <a:ext uri="smNativeData">
                <pr:smNativeData xmlns:pr="smNativeData" val="SMDATA_7_nYDcXBMAAAAlAAAAAQAAAA8BAAAAkAAAAEgAAACQAAAASAAAAAAAAAAAAAAAAAAAABcAAAAUAAAAAAAAAAAAAAD/fwAA/38AAAAAAAAJAAAABAAAAIAXAAAMAAAAEAAAAAAAAAAAAAAAAAAAAAAAAAAfAAAAVAAAAAAAAAAAAAAAAAAAAAAAAAAAAAAAAAAAAAAAAAAAAAAAAAAAAAAAAAAAAAAAAAAAAAAAAAAAAAAAAAAAAAAAAAAAAAAAAAAAAAAAAAAAAAAAAAAAACEAAAAYAAAAFAAAALgGAADEDgAAfBoAADAbAAAQAAAAJgAAAAgAAAD/////AAAAAA=="/>
              </a:ext>
            </a:extLst>
          </p:cNvGrpSpPr>
          <p:nvPr/>
        </p:nvGrpSpPr>
        <p:grpSpPr>
          <a:xfrm>
            <a:off x="1092200" y="2400300"/>
            <a:ext cx="3213100" cy="2019300"/>
            <a:chOff x="1092200" y="2400300"/>
            <a:chExt cx="3213100" cy="2019300"/>
          </a:xfrm>
        </p:grpSpPr>
        <p:sp>
          <p:nvSpPr>
            <p:cNvPr id="8" name="Shape 44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Mc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8DAAAIBcAAHwaAAAwGwAAACAAACYAAAAIAAAA//////////8="/>
                </a:ext>
              </a:extLst>
            </p:cNvSpPr>
            <p:nvPr/>
          </p:nvSpPr>
          <p:spPr>
            <a:xfrm>
              <a:off x="2070100" y="3759200"/>
              <a:ext cx="2235200" cy="660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anchor="t"/>
            <a:lstStyle/>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a:solidFill>
                    <a:srgbClr val="424242"/>
                  </a:solidFill>
                  <a:latin typeface="蘋果儷中黑" pitchFamily="0" charset="0"/>
                  <a:ea typeface="Gill Sans" pitchFamily="0" charset="0"/>
                  <a:cs typeface="Gill Sans" pitchFamily="0" charset="0"/>
                </a:defRPr>
              </a:pPr>
              <a:r>
                <a:t>tree &amp;</a:t>
              </a:r>
            </a:p>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a:solidFill>
                    <a:srgbClr val="424242"/>
                  </a:solidFill>
                  <a:latin typeface="蘋果儷中黑" pitchFamily="0" charset="0"/>
                  <a:ea typeface="Gill Sans" pitchFamily="0" charset="0"/>
                  <a:cs typeface="Gill Sans" pitchFamily="0" charset="0"/>
                </a:defRPr>
              </a:pPr>
              <a:r>
                <a:t>branch lengths</a:t>
              </a:r>
            </a:p>
          </p:txBody>
        </p:sp>
        <p:sp>
          <p:nvSpPr>
            <p:cNvPr id="7" name="Shape 4430"/>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zDiY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C4BgAAxA4AAMQJAAAgEgAAAAAAACYAAAAIAAAA//////////8="/>
                </a:ext>
              </a:extLst>
            </p:cNvSpPr>
            <p:nvPr/>
          </p:nvSpPr>
          <p:spPr>
            <a:xfrm>
              <a:off x="1092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431"/>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z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CwCQAA+BEAABwPAABlFwAAAAAAACYAAAAIAAAA//////////8="/>
                </a:ext>
              </a:extLst>
            </p:cNvSpPr>
            <p:nvPr/>
          </p:nvSpPr>
          <p:spPr>
            <a:xfrm flipH="1" flipV="1">
              <a:off x="1574800" y="2921000"/>
              <a:ext cx="881380" cy="882015"/>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grpSp>
      <p:grpSp>
        <p:nvGrpSpPr>
          <p:cNvPr id="9" name="Group 4436"/>
          <p:cNvGrpSpPr>
            <a:extLst>
              <a:ext uri="smNativeData">
                <pr:smNativeData xmlns:pr="smNativeData" val="SMDATA_7_nYDcXBMAAAAlAAAAAQAAAA8BAAAAkAAAAEgAAACQAAAASAAAAAAAAAAAAAAAAAAAABcAAAAUAAAAAAAAAAAAAAD/fwAA/38AAAAAAAAJAAAABAAAAGDmZAQMAAAAEAAAAAAAAAAAAAAAAAAAAAAAAAAfAAAAVAAAAAAAAAAAAAAAAAAAAAAAAAAAAAAAAAAAAAAAAAAAAAAAAAAAAAAAAAAAAAAAAAAAAAAAAAAAAAAAAAAAAAAAAAAAAAAAAAAAAAAAAAAAAAAAAAAAACEAAAAYAAAAFAAAAFAKAADEDgAA3CMAALAYAAAQAAAAJgAAAAgAAAD/////AAAAAA=="/>
              </a:ext>
            </a:extLst>
          </p:cNvGrpSpPr>
          <p:nvPr/>
        </p:nvGrpSpPr>
        <p:grpSpPr>
          <a:xfrm>
            <a:off x="1676400" y="2400300"/>
            <a:ext cx="4152900" cy="1612900"/>
            <a:chOff x="1676400" y="2400300"/>
            <a:chExt cx="4152900" cy="1612900"/>
          </a:xfrm>
        </p:grpSpPr>
        <p:sp>
          <p:nvSpPr>
            <p:cNvPr id="12" name="Shape 44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cFgAAWBYAANwjAACwGAAAACAAACYAAAAIAAAA//////////8="/>
                </a:ext>
              </a:extLst>
            </p:cNvSpPr>
            <p:nvPr/>
          </p:nvSpPr>
          <p:spPr>
            <a:xfrm>
              <a:off x="3594100" y="36322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table parameters</a:t>
              </a:r>
            </a:p>
          </p:txBody>
        </p:sp>
        <p:sp>
          <p:nvSpPr>
            <p:cNvPr id="11" name="Shape 4434"/>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BQCgAAxA4AAJAQAAAgEgAAAAAAACYAAAAIAAAA//////////8="/>
                </a:ext>
              </a:extLst>
            </p:cNvSpPr>
            <p:nvPr/>
          </p:nvSpPr>
          <p:spPr>
            <a:xfrm>
              <a:off x="1676400" y="2400300"/>
              <a:ext cx="10160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0" name="Shape 443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06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B8EAAA+BEAAOkVAABkFwAAAAAAACYAAAAIAAAA//////////8="/>
                </a:ext>
              </a:extLst>
            </p:cNvSpPr>
            <p:nvPr/>
          </p:nvSpPr>
          <p:spPr>
            <a:xfrm flipH="1" flipV="1">
              <a:off x="2679700" y="2921000"/>
              <a:ext cx="882015" cy="88138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grpSp>
      <p:grpSp>
        <p:nvGrpSpPr>
          <p:cNvPr id="13" name="Group 4440"/>
          <p:cNvGrpSpPr>
            <a:extLst>
              <a:ext uri="smNativeData">
                <pr:smNativeData xmlns:pr="smNativeData" val="SMDATA_7_nYDcXBMAAAAlAAAAAQAAAA8BAAAAkAAAAEgAAACQAAAASAAAAAAAAAAAAAAAAAAAABcAAAAUAAAAAAAAAAAAAAD/fwAA/38AAAAAAAAJAAAABAAAAHArpkEMAAAAEAAAAAAAAAAAAAAAAAAAAAAAAAAfAAAAVAAAAAAAAAAAAAAAAAAAAAAAAAAAAAAAAAAAAAAAAAAAAAAAAAAAAAAAAAAAAAAAAAAAAAAAAAAAAAAAAAAAAAAAAAAAAAAAAAAAAAAAAAAAAAAAAAAAACEAAAAYAAAAFAAAAOAQAADEDgAApCQAAAgWAAAQAAAAJgAAAAgAAAD/////AAAAAA=="/>
              </a:ext>
            </a:extLst>
          </p:cNvGrpSpPr>
          <p:nvPr/>
        </p:nvGrpSpPr>
        <p:grpSpPr>
          <a:xfrm>
            <a:off x="2743200" y="2400300"/>
            <a:ext cx="3213100" cy="1181100"/>
            <a:chOff x="2743200" y="2400300"/>
            <a:chExt cx="3213100" cy="1181100"/>
          </a:xfrm>
        </p:grpSpPr>
        <p:sp>
          <p:nvSpPr>
            <p:cNvPr id="16" name="Shape 44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DkFgAAsBMAAKQkAAAIFgAAACAAACYAAAAIAAAA//////////8="/>
                </a:ext>
              </a:extLst>
            </p:cNvSpPr>
            <p:nvPr/>
          </p:nvSpPr>
          <p:spPr>
            <a:xfrm>
              <a:off x="3721100" y="32004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seating arrangement</a:t>
              </a:r>
            </a:p>
          </p:txBody>
        </p:sp>
        <p:sp>
          <p:nvSpPr>
            <p:cNvPr id="15" name="Shape 4438"/>
            <p:cNvSpPr>
              <a:extLst>
                <a:ext uri="smNativeData">
                  <pr:smNativeData xmlns:pr="smNativeData" val="SMDATA_13_nYDcXB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DgEAAAxA4AAOwTAAAgEgAAAAAAACYAAAAIAAAA//////////8="/>
                </a:ext>
              </a:extLst>
            </p:cNvSpPr>
            <p:nvPr/>
          </p:nvSpPr>
          <p:spPr>
            <a:xfrm>
              <a:off x="2743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43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DYEwAA+BEAAPUWAAAWFQAAAAAAACYAAAAIAAAA//////////8="/>
                </a:ext>
              </a:extLst>
            </p:cNvSpPr>
            <p:nvPr/>
          </p:nvSpPr>
          <p:spPr>
            <a:xfrm flipH="1" flipV="1">
              <a:off x="3225800" y="2921000"/>
              <a:ext cx="506095" cy="50673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anchor="ctr"/>
            <a:lstStyle/>
            <a:p>
              <a:pPr algn="l" defTabSz="457200">
                <a:lnSpc>
                  <a:spcPct val="100000"/>
                </a:lnSpc>
                <a:tabLst>
                  <a:tab pos="838200" algn="l"/>
                </a:tabLst>
                <a:defRPr sz="1200">
                  <a:latin typeface="Helvetica" pitchFamily="0" charset="0"/>
                  <a:ea typeface="Gill Sans" pitchFamily="0" charset="0"/>
                  <a:cs typeface="Gill Sans" pitchFamily="0" charset="0"/>
                </a:defRPr>
              </a:pPr>
            </a:p>
          </p:txBody>
        </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9" grpId="0" animBg="1" advAuto="0"/>
      <p:bldP spid="13" grpId="0" animBg="1" advAuto="0"/>
    </p:bldLst>
    <p:extLst>
      <p:ext uri="smNativeData">
        <pr:smNativeData xmlns:pr="smNativeData" val="nYDcXAMAAAAFAAAA/f///wEAAAABAAAAAAAAAAAAAAAAAAAAAAAAAAkAAAD9////AQAAAAEAAAAAAAAAAAAAAAAAAAAAAAAADQAAAP3///8BAAAAAQAAAAAAAAAAAAAAAAAAAAAAAAA="/>
      </p:ext>
    </p:extLst>
  </p:timing>
</p:sld>
</file>

<file path=ppt/slides/slide406.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4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 name="Shape 44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2R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CMLQAAECAAACYAAAAIAAAA//////////8="/>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A DPP process is run for each of the four substitution model parameters</a:t>
            </a:r>
          </a:p>
        </p:txBody>
      </p:sp>
      <p:sp>
        <p:nvSpPr>
          <p:cNvPr id="4" name="Shape 44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5"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6"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yomZi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8" name="Shape 44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4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MCMC is initialized with one table for each parameter, with a value drawn from their respective prior probability distributions</a:t>
            </a:r>
          </a:p>
        </p:txBody>
      </p:sp>
      <p:sp>
        <p:nvSpPr>
          <p:cNvPr id="3" name="Shape 445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gK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45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cL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45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BR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45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8o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4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8" name="Shape 44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9"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NGQ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1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11"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12" name="Shape 44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OLw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08.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4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8L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CMLQAAECAAACYAAAAIAAAA//////////8="/>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All of the data elements are seated at a single table for each parameter</a:t>
            </a:r>
          </a:p>
        </p:txBody>
      </p:sp>
      <p:sp>
        <p:nvSpPr>
          <p:cNvPr id="3" name="Shape 44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p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4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46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bEA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46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BnaQ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469"/>
          <p:cNvGrpSpPr>
            <a:extLst>
              <a:ext uri="smNativeData">
                <pr:smNativeData xmlns:pr="smNativeData" val="SMDATA_7_nYDcXBMAAAAlAAAAAQAAAA8BAAAAkAAAAEgAAACQAAAASAAAAAAAAAAAAAAAAAAAABcAAAAUAAAAAAAAAAAAAAD/fwAA/38AAAAAAAAJAAAABAAAAGD6YBYMAAAAEAAAAAAAAAAAAAAAAAAAAAAAAAAfAAAAVAAAAAAAAAAAAAAAAAAAAAAAAAAAAAAAAAAAAAAAAAAAAAAAAAAAAAAAAAAAAAAAAAAAAAAAAAAAAAAAAAAAAAAAAAAAAAAAAAAAAAAAAAAAAAAAAAAAACEAAAAYAAAAFAAAALQKAAAwDAAA0AwAANgOAAAQAAAAJgAAAAgAAAD/////AAAAAA=="/>
              </a:ext>
            </a:extLst>
          </p:cNvGrpSpPr>
          <p:nvPr/>
        </p:nvGrpSpPr>
        <p:grpSpPr>
          <a:xfrm rot="140686">
            <a:off x="1739900" y="1981200"/>
            <a:ext cx="342900" cy="431800"/>
            <a:chOff x="1739900" y="1981200"/>
            <a:chExt cx="342900" cy="431800"/>
          </a:xfrm>
        </p:grpSpPr>
        <p:sp>
          <p:nvSpPr>
            <p:cNvPr id="9" name="Shape 446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4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472"/>
          <p:cNvGrpSpPr>
            <a:extLst>
              <a:ext uri="smNativeData">
                <pr:smNativeData xmlns:pr="smNativeData" val="SMDATA_7_nYDcXBMAAAAlAAAAAQAAAA8BAAAAkAAAAEgAAACQAAAASAAAAAAAAAAAAAAAAAAAABcAAAAUAAAAAAAAAAAAAAD/fwAA/38AAAAAAAAJAAAABAAAADAAAAAMAAAAEAAAAAAAAAAAAAAAAAAAAAAAAAAfAAAAVAAAAAAAAAAAAAAAAAAAAAAAAAAAAAAAAAAAAAAAAAAAAAAAAAAAAAAAAAAAAAAAAAAAAAAAAAAAAAAAAAAAAAAAAAAAAAAAAAAAAAAAAAAAAAAAAAAAACEAAAAYAAAAFAAAAAwNAAAcDAAAKA8AANgOAAAQAAAAJgAAAAgAAAD/////AAAAAA=="/>
              </a:ext>
            </a:extLst>
          </p:cNvGrpSpPr>
          <p:nvPr/>
        </p:nvGrpSpPr>
        <p:grpSpPr>
          <a:xfrm rot="140686">
            <a:off x="2120900" y="1968500"/>
            <a:ext cx="342900" cy="444500"/>
            <a:chOff x="2120900" y="1968500"/>
            <a:chExt cx="342900" cy="444500"/>
          </a:xfrm>
        </p:grpSpPr>
        <p:sp>
          <p:nvSpPr>
            <p:cNvPr id="12" name="Shape 447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4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Ifs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475"/>
          <p:cNvGrpSpPr>
            <a:extLst>
              <a:ext uri="smNativeData">
                <pr:smNativeData xmlns:pr="smNativeData" val="SMDATA_7_nYDcXBMAAAAlAAAAAQAAAA8BAAAAkAAAAEgAAACQAAAASAAAAAAAAAAAAAAAAAAAABcAAAAUAAAAAAAAAAAAAAD/fwAA/38AAAAAAAAJAAAABAAAAB4xAAAMAAAAEAAAAAAAAAAAAAAAAAAAAAAAAAAfAAAAVAAAAAAAAAAAAAAAAAAAAAAAAAAAAAAAAAAAAAAAAAAAAAAAAAAAAAAAAAAAAAAAAAAAAAAAAAAAAAAAAAAAAAAAAAAAAAAAAAAAAAAAAAAAAAAAAAAAACEAAAAYAAAAFAAAAGQPAAAIDAAAgBEAANgOAAAQAAAAJgAAAAgAAAD/////AAAAAA=="/>
              </a:ext>
            </a:extLst>
          </p:cNvGrpSpPr>
          <p:nvPr/>
        </p:nvGrpSpPr>
        <p:grpSpPr>
          <a:xfrm rot="140686">
            <a:off x="2501900" y="1955800"/>
            <a:ext cx="342900" cy="457200"/>
            <a:chOff x="2501900" y="1955800"/>
            <a:chExt cx="342900" cy="457200"/>
          </a:xfrm>
        </p:grpSpPr>
        <p:sp>
          <p:nvSpPr>
            <p:cNvPr id="15" name="Shape 447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zDcxY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4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zD2V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478"/>
          <p:cNvGrpSpPr>
            <a:extLst>
              <a:ext uri="smNativeData">
                <pr:smNativeData xmlns:pr="smNativeData" val="SMDATA_7_nYDcXBMAAAAlAAAAAQAAAA8BAAAAkAAAAEgAAACQAAAASAAAAAAAAAAAAAAAAAAAABcAAAAUAAAAAAAAAAAAAAD/fwAA/38AAAAAAAAJAAAABAAAALIAAAAMAAAAEAAAAAAAAAAAAAAAAAAAAAAAAAAfAAAAVAAAAAAAAAAAAAAAAAAAAAAAAAAAAAAAAAAAAAAAAAAAAAAAAAAAAAAAAAAAAAAAAAAAAAAAAAAAAAAAAAAAAAAAAAAAAAAAAAAAAAAAAAAAAAAAAAAAACEAAAAYAAAAFAAAALQKAAAgEgAA0AwAAMgUAAAQAAAAJgAAAAgAAAD/////AAAAAA=="/>
              </a:ext>
            </a:extLst>
          </p:cNvGrpSpPr>
          <p:nvPr/>
        </p:nvGrpSpPr>
        <p:grpSpPr>
          <a:xfrm rot="140686">
            <a:off x="1739900" y="2946400"/>
            <a:ext cx="342900" cy="431800"/>
            <a:chOff x="1739900" y="2946400"/>
            <a:chExt cx="342900" cy="431800"/>
          </a:xfrm>
        </p:grpSpPr>
        <p:sp>
          <p:nvSpPr>
            <p:cNvPr id="18" name="Shape 447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Yv9+I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4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Ex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481"/>
          <p:cNvGrpSpPr>
            <a:extLst>
              <a:ext uri="smNativeData">
                <pr:smNativeData xmlns:pr="smNativeData" val="SMDATA_7_nYDcXBMAAAAlAAAAAQAAAA8BAAAAkAAAAEgAAACQAAAASAAAAAAAAAAAAAAAAAAAABcAAAAUAAAAAAAAAAAAAAD/fwAA/38AAAAAAAAJAAAABAAAAM2MkG8MAAAAEAAAAAAAAAAAAAAAAAAAAAAAAAAfAAAAVAAAAAAAAAAAAAAAAAAAAAAAAAAAAAAAAAAAAAAAAAAAAAAAAAAAAAAAAAAAAAAAAAAAAAAAAAAAAAAAAAAAAAAAAAAAAAAAAAAAAAAAAAAAAAAAAAAAACEAAAAYAAAAFAAAAAwNAAAMEgAAKA8AAMgUAAAQAAAAJgAAAAgAAAD/////AAAAAA=="/>
              </a:ext>
            </a:extLst>
          </p:cNvGrpSpPr>
          <p:nvPr/>
        </p:nvGrpSpPr>
        <p:grpSpPr>
          <a:xfrm rot="140686">
            <a:off x="2120900" y="2933700"/>
            <a:ext cx="342900" cy="444500"/>
            <a:chOff x="2120900" y="2933700"/>
            <a:chExt cx="342900" cy="444500"/>
          </a:xfrm>
        </p:grpSpPr>
        <p:sp>
          <p:nvSpPr>
            <p:cNvPr id="21" name="Shape 447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jMiw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4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mJxY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484"/>
          <p:cNvGrpSpPr>
            <a:extLst>
              <a:ext uri="smNativeData">
                <pr:smNativeData xmlns:pr="smNativeData" val="SMDATA_7_nYDcXBMAAAAlAAAAAQAAAA8BAAAAkAAAAEgAAACQAAAASAAAAAAAAAAAAAAAAAAAABcAAAAUAAAAAAAAAAAAAAD/fwAA/38AAAAAAAAJAAAABAAAAI8jAAAMAAAAEAAAAAAAAAAAAAAAAAAAAAAAAAAfAAAAVAAAAAAAAAAAAAAAAAAAAAAAAAAAAAAAAAAAAAAAAAAAAAAAAAAAAAAAAAAAAAAAAAAAAAAAAAAAAAAAAAAAAAAAAAAAAAAAAAAAAAAAAAAAAAAAAAAAACEAAAAYAAAAFAAAAGQPAAD4EQAAgBEAAMgUAAAQAAAAJgAAAAgAAAD/////AAAAAA=="/>
              </a:ext>
            </a:extLst>
          </p:cNvGrpSpPr>
          <p:nvPr/>
        </p:nvGrpSpPr>
        <p:grpSpPr>
          <a:xfrm rot="140686">
            <a:off x="2501900" y="2921000"/>
            <a:ext cx="342900" cy="457200"/>
            <a:chOff x="2501900" y="2921000"/>
            <a:chExt cx="342900" cy="457200"/>
          </a:xfrm>
        </p:grpSpPr>
        <p:sp>
          <p:nvSpPr>
            <p:cNvPr id="24" name="Shape 448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8fHyc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4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yIT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487"/>
          <p:cNvGrpSpPr>
            <a:extLst>
              <a:ext uri="smNativeData">
                <pr:smNativeData xmlns:pr="smNativeData" val="SMDATA_7_nYDcXBMAAAAlAAAAAQAAAA8BAAAAkAAAAEgAAACQAAAASAAAAAAAAAAAAAAAAAAAABcAAAAUAAAAAAAAAAAAAAD/fwAA/38AAAAAAAAJAAAABAAAAABV/6Q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48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k5OTk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4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hPk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490"/>
          <p:cNvGrpSpPr>
            <a:extLst>
              <a:ext uri="smNativeData">
                <pr:smNativeData xmlns:pr="smNativeData" val="SMDATA_7_nYDcXBMAAAAlAAAAAQAAAA8BAAAAkAAAAEgAAACQAAAASAAAAAAAAAAAAAAAAAAAABcAAAAUAAAAAAAAAAAAAAD/fwAA/38AAAAAAAAJAAAABAAAAP+lC3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48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6QMRQ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4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493"/>
          <p:cNvGrpSpPr>
            <a:extLst>
              <a:ext uri="smNativeData">
                <pr:smNativeData xmlns:pr="smNativeData" val="SMDATA_7_nYDcXBMAAAAlAAAAAQAAAA8BAAAAkAAAAEgAAACQAAAASAAAAAAAAAAAAAAAAAAAABcAAAAUAAAAAAAAAAAAAAD/fwAA/38AAAAAAAAJAAAABAAAAAAE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49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MyIS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4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Pj4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49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49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gyYwQ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4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0wLj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499"/>
          <p:cNvGrpSpPr>
            <a:extLst>
              <a:ext uri="smNativeData">
                <pr:smNativeData xmlns:pr="smNativeData" val="SMDATA_7_nYDcXBMAAAAlAAAAAQAAAA8BAAAAkAAAAEgAAACQAAAASAAAAAAAAAAAAAAAAAAAABcAAAAUAAAAAAAAAAAAAAD/fwAA/38AAAAAAAAJAAAABAAAAKY3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4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4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502"/>
          <p:cNvGrpSpPr>
            <a:extLst>
              <a:ext uri="smNativeData">
                <pr:smNativeData xmlns:pr="smNativeData" val="SMDATA_7_nYDcXBMAAAAlAAAAAQAAAA8BAAAAkAAAAEgAAACQAAAASAAAAAAAAAAAAAAAAAAAABcAAAAUAAAAAAAAAAAAAAD/fwAA/38AAAAAAAAJAAAABAAAAKwO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0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OTk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5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I9clw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5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nHC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AI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0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100000">
                                          <p:val>
                                            <p:strVal val="#ppt_x"/>
                                          </p:val>
                                        </p:tav>
                                      </p:tavLst>
                                    </p:anim>
                                    <p:anim calcmode="lin" valueType="num">
                                      <p:cBhvr>
                                        <p:cTn id="8" dur="25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ppt_x</p:attrName>
                                        </p:attrNameLst>
                                      </p:cBhvr>
                                      <p:tavLst>
                                        <p:tav tm="0">
                                          <p:val>
                                            <p:strVal val="#ppt_x"/>
                                          </p:val>
                                        </p:tav>
                                        <p:tav tm="100000">
                                          <p:val>
                                            <p:strVal val="#ppt_x"/>
                                          </p:val>
                                        </p:tav>
                                      </p:tavLst>
                                    </p:anim>
                                    <p:anim calcmode="lin" valueType="num">
                                      <p:cBhvr>
                                        <p:cTn id="18" dur="250" fill="hold"/>
                                        <p:tgtEl>
                                          <p:spTgt spid="13"/>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ppt_x</p:attrName>
                                        </p:attrNameLst>
                                      </p:cBhvr>
                                      <p:tavLst>
                                        <p:tav tm="0">
                                          <p:val>
                                            <p:strVal val="#ppt_x"/>
                                          </p:val>
                                        </p:tav>
                                        <p:tav tm="100000">
                                          <p:val>
                                            <p:strVal val="#ppt_x"/>
                                          </p:val>
                                        </p:tav>
                                      </p:tavLst>
                                    </p:anim>
                                    <p:anim calcmode="lin" valueType="num">
                                      <p:cBhvr>
                                        <p:cTn id="23" dur="250" fill="hold"/>
                                        <p:tgtEl>
                                          <p:spTgt spid="16"/>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250" fill="hold"/>
                                        <p:tgtEl>
                                          <p:spTgt spid="19"/>
                                        </p:tgtEl>
                                        <p:attrNameLst>
                                          <p:attrName>ppt_x</p:attrName>
                                        </p:attrNameLst>
                                      </p:cBhvr>
                                      <p:tavLst>
                                        <p:tav tm="0">
                                          <p:val>
                                            <p:strVal val="#ppt_x"/>
                                          </p:val>
                                        </p:tav>
                                        <p:tav tm="100000">
                                          <p:val>
                                            <p:strVal val="#ppt_x"/>
                                          </p:val>
                                        </p:tav>
                                      </p:tavLst>
                                    </p:anim>
                                    <p:anim calcmode="lin" valueType="num">
                                      <p:cBhvr>
                                        <p:cTn id="28" dur="250" fill="hold"/>
                                        <p:tgtEl>
                                          <p:spTgt spid="19"/>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250" fill="hold"/>
                                        <p:tgtEl>
                                          <p:spTgt spid="22"/>
                                        </p:tgtEl>
                                        <p:attrNameLst>
                                          <p:attrName>ppt_x</p:attrName>
                                        </p:attrNameLst>
                                      </p:cBhvr>
                                      <p:tavLst>
                                        <p:tav tm="0">
                                          <p:val>
                                            <p:strVal val="#ppt_x"/>
                                          </p:val>
                                        </p:tav>
                                        <p:tav tm="100000">
                                          <p:val>
                                            <p:strVal val="#ppt_x"/>
                                          </p:val>
                                        </p:tav>
                                      </p:tavLst>
                                    </p:anim>
                                    <p:anim calcmode="lin" valueType="num">
                                      <p:cBhvr>
                                        <p:cTn id="33" dur="25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ppt_x</p:attrName>
                                        </p:attrNameLst>
                                      </p:cBhvr>
                                      <p:tavLst>
                                        <p:tav tm="0">
                                          <p:val>
                                            <p:strVal val="#ppt_x"/>
                                          </p:val>
                                        </p:tav>
                                        <p:tav tm="100000">
                                          <p:val>
                                            <p:strVal val="#ppt_x"/>
                                          </p:val>
                                        </p:tav>
                                      </p:tavLst>
                                    </p:anim>
                                    <p:anim calcmode="lin" valueType="num">
                                      <p:cBhvr>
                                        <p:cTn id="38" dur="250" fill="hold"/>
                                        <p:tgtEl>
                                          <p:spTgt spid="25"/>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250" fill="hold"/>
                                        <p:tgtEl>
                                          <p:spTgt spid="28"/>
                                        </p:tgtEl>
                                        <p:attrNameLst>
                                          <p:attrName>ppt_x</p:attrName>
                                        </p:attrNameLst>
                                      </p:cBhvr>
                                      <p:tavLst>
                                        <p:tav tm="0">
                                          <p:val>
                                            <p:strVal val="#ppt_x"/>
                                          </p:val>
                                        </p:tav>
                                        <p:tav tm="100000">
                                          <p:val>
                                            <p:strVal val="#ppt_x"/>
                                          </p:val>
                                        </p:tav>
                                      </p:tavLst>
                                    </p:anim>
                                    <p:anim calcmode="lin" valueType="num">
                                      <p:cBhvr>
                                        <p:cTn id="43" dur="250" fill="hold"/>
                                        <p:tgtEl>
                                          <p:spTgt spid="28"/>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250" fill="hold"/>
                                        <p:tgtEl>
                                          <p:spTgt spid="31"/>
                                        </p:tgtEl>
                                        <p:attrNameLst>
                                          <p:attrName>ppt_x</p:attrName>
                                        </p:attrNameLst>
                                      </p:cBhvr>
                                      <p:tavLst>
                                        <p:tav tm="0">
                                          <p:val>
                                            <p:strVal val="#ppt_x"/>
                                          </p:val>
                                        </p:tav>
                                        <p:tav tm="100000">
                                          <p:val>
                                            <p:strVal val="#ppt_x"/>
                                          </p:val>
                                        </p:tav>
                                      </p:tavLst>
                                    </p:anim>
                                    <p:anim calcmode="lin" valueType="num">
                                      <p:cBhvr>
                                        <p:cTn id="48" dur="250" fill="hold"/>
                                        <p:tgtEl>
                                          <p:spTgt spid="3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250" fill="hold"/>
                                        <p:tgtEl>
                                          <p:spTgt spid="34"/>
                                        </p:tgtEl>
                                        <p:attrNameLst>
                                          <p:attrName>ppt_x</p:attrName>
                                        </p:attrNameLst>
                                      </p:cBhvr>
                                      <p:tavLst>
                                        <p:tav tm="0">
                                          <p:val>
                                            <p:strVal val="#ppt_x"/>
                                          </p:val>
                                        </p:tav>
                                        <p:tav tm="100000">
                                          <p:val>
                                            <p:strVal val="#ppt_x"/>
                                          </p:val>
                                        </p:tav>
                                      </p:tavLst>
                                    </p:anim>
                                    <p:anim calcmode="lin" valueType="num">
                                      <p:cBhvr>
                                        <p:cTn id="53" dur="250" fill="hold"/>
                                        <p:tgtEl>
                                          <p:spTgt spid="34"/>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250" fill="hold"/>
                                        <p:tgtEl>
                                          <p:spTgt spid="37"/>
                                        </p:tgtEl>
                                        <p:attrNameLst>
                                          <p:attrName>ppt_x</p:attrName>
                                        </p:attrNameLst>
                                      </p:cBhvr>
                                      <p:tavLst>
                                        <p:tav tm="0">
                                          <p:val>
                                            <p:strVal val="#ppt_x"/>
                                          </p:val>
                                        </p:tav>
                                        <p:tav tm="100000">
                                          <p:val>
                                            <p:strVal val="#ppt_x"/>
                                          </p:val>
                                        </p:tav>
                                      </p:tavLst>
                                    </p:anim>
                                    <p:anim calcmode="lin" valueType="num">
                                      <p:cBhvr>
                                        <p:cTn id="58" dur="250" fill="hold"/>
                                        <p:tgtEl>
                                          <p:spTgt spid="3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250" fill="hold"/>
                                        <p:tgtEl>
                                          <p:spTgt spid="40"/>
                                        </p:tgtEl>
                                        <p:attrNameLst>
                                          <p:attrName>ppt_x</p:attrName>
                                        </p:attrNameLst>
                                      </p:cBhvr>
                                      <p:tavLst>
                                        <p:tav tm="0">
                                          <p:val>
                                            <p:strVal val="#ppt_x"/>
                                          </p:val>
                                        </p:tav>
                                        <p:tav tm="100000">
                                          <p:val>
                                            <p:strVal val="#ppt_x"/>
                                          </p:val>
                                        </p:tav>
                                      </p:tavLst>
                                    </p:anim>
                                    <p:anim calcmode="lin" valueType="num">
                                      <p:cBhvr>
                                        <p:cTn id="63" dur="2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P spid="19" grpId="0" animBg="1" advAuto="0"/>
      <p:bldP spid="22" grpId="0" animBg="1" advAuto="0"/>
      <p:bldP spid="25" grpId="0" animBg="1" advAuto="0"/>
      <p:bldP spid="28" grpId="0" animBg="1" advAuto="0"/>
      <p:bldP spid="31" grpId="0" animBg="1" advAuto="0"/>
      <p:bldP spid="34" grpId="0" animBg="1" advAuto="0"/>
      <p:bldP spid="37" grpId="0" animBg="1" advAuto="0"/>
      <p:bldP spid="40" grpId="0" animBg="1" advAuto="0"/>
    </p:bldLst>
    <p:extLst>
      <p:ext uri="smNativeData">
        <pr:smNativeData xmlns:pr="smNativeData" val="nYDcXAwAAAAFAAAA/f///wEAAAACAAAAAQAAAAAAAAAAAAAAAAAAAAoAAAD9////AQAAAAIAAAABAAAAAAAAAAAAAAAAAAAADwAAAP3///8BAAAAAgAAAAEAAAAAAAAAAAAAAAAAAAAUAAAA/f///wEAAAACAAAAAQAAAAAAAAAAAAAAAAAAABkAAAD9////AQAAAAIAAAABAAAAAAAAAAAAAAAAAAAAHgAAAP3///8BAAAAAgAAAAEAAAAAAAAAAAAAAAAAAAAjAAAA/f///wEAAAACAAAAAQAAAAAAAAAAAAAAAAAAACgAAAD9////AQAAAAIAAAABAAAAAAAAAAAAAAAAAAAALQAAAP3///8BAAAAAgAAAAEAAAAAAAAAAAAAAAAAAAAyAAAA/f///wEAAAACAAAAAQAAAAAAAAAAAAAAAAAAADcAAAD9////AQAAAAIAAAABAAAAAAAAAAAAAAAAAAAAPAAAAP3///8BAAAAAgAAAAEAAAAAAAAAAAAAAAAAAAA="/>
      </p:ext>
    </p:extLst>
  </p:timing>
</p:sld>
</file>

<file path=ppt/slides/slide409.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5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parameters are updated one at a time, and are chosen according to their corresponding proposal probabilities</a:t>
            </a:r>
          </a:p>
        </p:txBody>
      </p:sp>
      <p:sp>
        <p:nvSpPr>
          <p:cNvPr id="3" name="Shape 45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51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5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5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51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5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52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1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5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523"/>
          <p:cNvGrpSpPr>
            <a:extLst>
              <a:ext uri="smNativeData">
                <pr:smNativeData xmlns:pr="smNativeData" val="SMDATA_7_nYDcXBMAAAAlAAAAAQAAAA8BAAAAkAAAAEgAAACQAAAASAAAAAAAAAAAAAAAAAAAABcAAAAUAAAAAAAAAAAAAAD/fwAA/38AAAAAAAAJAAAABAAAAKCwCRc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2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5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52UHI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526"/>
          <p:cNvGrpSpPr>
            <a:extLst>
              <a:ext uri="smNativeData">
                <pr:smNativeData xmlns:pr="smNativeData" val="SMDATA_7_nYDcXBMAAAAlAAAAAQAAAA8BAAAAkAAAAEgAAACQAAAASAAAAAAAAAAAAAAAAAAAABcAAAAUAAAAAAAAAAAAAAD/fwAA/38AAAAAAAAJAAAABAAAAJAgnhY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2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5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bW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529"/>
          <p:cNvGrpSpPr>
            <a:extLst>
              <a:ext uri="smNativeData">
                <pr:smNativeData xmlns:pr="smNativeData" val="SMDATA_7_nYDcXBMAAAAlAAAAAQAAAA8BAAAAkAAAAEgAAACQAAAASAAAAAAAAAAAAAAAAAAAABcAAAAUAAAAAAAAAAAAAAD/fwAA/38AAAAAAAAJAAAABAAAABCxCRc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2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dD4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5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m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53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3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yLUQ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5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eX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53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3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5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ASE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53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3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5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54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3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5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54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4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5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54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4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5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55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4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5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5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5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7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74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49"/>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Ag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PIgAAUBYAAGEkAABQFgAAEAAAACYAAAAIAAAA//////////8="/>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6" name="Shape 7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2...</a:t>
            </a:r>
            <a:endParaRPr>
              <a:solidFill>
                <a:srgbClr val="424242"/>
              </a:solidFill>
            </a:endParaRPr>
          </a:p>
        </p:txBody>
      </p:sp>
      <p:sp>
        <p:nvSpPr>
          <p:cNvPr id="7" name="Shape 75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FRU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756"/>
          <p:cNvGrpSpPr>
            <a:extLst>
              <a:ext uri="smNativeData">
                <pr:smNativeData xmlns:pr="smNativeData" val="SMDATA_7_nYDcXBMAAAAlAAAAAQAAAA8BAAAAkAAAAEgAAACQAAAASAAAAAAAAAAAAAAAAAAAABcAAAAUAAAAAAAAAAAAAAD/fwAA/38AAAAAAAAJAAAABAAAAM4A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2" name="Shape 7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rME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1.576</a:t>
              </a:r>
              <a:endParaRPr>
                <a:solidFill>
                  <a:srgbClr val="424242"/>
                </a:solidFill>
              </a:endParaRPr>
            </a:p>
          </p:txBody>
        </p:sp>
        <p:sp>
          <p:nvSpPr>
            <p:cNvPr id="11" name="Shape 75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Pj0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1.082</a:t>
              </a:r>
              <a:endParaRPr>
                <a:solidFill>
                  <a:srgbClr val="424242"/>
                </a:solidFill>
              </a:endParaRPr>
            </a:p>
          </p:txBody>
        </p:sp>
        <p:sp>
          <p:nvSpPr>
            <p:cNvPr id="10" name="Shape 7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SUjw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0.704</a:t>
              </a:r>
              <a:endParaRPr>
                <a:solidFill>
                  <a:srgbClr val="424242"/>
                </a:solidFill>
              </a:endParaRPr>
            </a:p>
          </p:txBody>
        </p:sp>
        <p:sp>
          <p:nvSpPr>
            <p:cNvPr id="9" name="Shape 75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LSw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1.286</a:t>
              </a:r>
              <a:endParaRPr>
                <a:solidFill>
                  <a:srgbClr val="424242"/>
                </a:solidFill>
              </a:endParaRPr>
            </a:p>
          </p:txBody>
        </p:sp>
      </p:grpSp>
      <p:grpSp>
        <p:nvGrpSpPr>
          <p:cNvPr id="13" name="Group 761"/>
          <p:cNvGrpSpPr>
            <a:extLst>
              <a:ext uri="smNativeData">
                <pr:smNativeData xmlns:pr="smNativeData" val="SMDATA_7_nYDcXBMAAAAlAAAAAQAAAA8BAAAAkAAAAEgAAACQAAAASAAAAAAAAAAAAAAAAAAAABcAAAAUAAAAAAAAAAAAAAD/fwAA/38AAAAAAAAJAAAABAAAABo1NTU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7" name="Shape 75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6" name="Shape 7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vcz0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5" name="Shape 7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gdm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4" name="Shape 76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vbS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grpSp>
        <p:nvGrpSpPr>
          <p:cNvPr id="18" name="Group 76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2" name="Shape 76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4PSI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0.218</a:t>
              </a:r>
              <a:endParaRPr>
                <a:solidFill>
                  <a:srgbClr val="424242"/>
                </a:solidFill>
              </a:endParaRPr>
            </a:p>
          </p:txBody>
        </p:sp>
        <p:sp>
          <p:nvSpPr>
            <p:cNvPr id="21" name="Shape 7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G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0.204</a:t>
              </a:r>
              <a:endParaRPr>
                <a:solidFill>
                  <a:srgbClr val="424242"/>
                </a:solidFill>
              </a:endParaRPr>
            </a:p>
          </p:txBody>
        </p:sp>
        <p:sp>
          <p:nvSpPr>
            <p:cNvPr id="20" name="Shape 7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0.348</a:t>
              </a:r>
              <a:endParaRPr>
                <a:solidFill>
                  <a:srgbClr val="424242"/>
                </a:solidFill>
              </a:endParaRPr>
            </a:p>
          </p:txBody>
        </p:sp>
        <p:sp>
          <p:nvSpPr>
            <p:cNvPr id="19" name="Shape 7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D0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0.230</a:t>
              </a:r>
              <a:endParaRPr>
                <a:solidFill>
                  <a:srgbClr val="424242"/>
                </a:solidFill>
              </a:endParaRPr>
            </a:p>
          </p:txBody>
        </p:sp>
      </p:grpSp>
      <p:sp>
        <p:nvSpPr>
          <p:cNvPr id="23" name="Shape 7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JAAAxBQAAIk9AADbFwAAECAAACYAAAAIAAAA//////////8="/>
              </a:ext>
            </a:extLst>
          </p:cNvSpPr>
          <p:nvPr/>
        </p:nvSpPr>
        <p:spPr>
          <a:xfrm>
            <a:off x="5987415" y="3375660"/>
            <a:ext cx="401574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algn="l" defTabSz="457200">
              <a:lnSpc>
                <a:spcPts val="1600"/>
              </a:lnSpc>
              <a:tabLst>
                <a:tab pos="838200" algn="l"/>
              </a:tabLst>
              <a:defRPr sz="1400">
                <a:solidFill>
                  <a:srgbClr val="424242"/>
                </a:solidFill>
                <a:latin typeface="Arial" pitchFamily="2" charset="0"/>
                <a:ea typeface="Arial" pitchFamily="2" charset="0"/>
                <a:cs typeface="Arial" pitchFamily="2" charset="0"/>
              </a:defRPr>
            </a:pPr>
            <a:r>
              <a:rPr i="1"/>
              <a:t>i.e.</a:t>
            </a:r>
            <a:r>
              <a:t>, the branch length, in units expected number of substitutions per site is 2 x the true value!</a:t>
            </a:r>
          </a:p>
        </p:txBody>
      </p:sp>
      <p:sp>
        <p:nvSpPr>
          <p:cNvPr id="24" name="Shape 76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HQAAshUAAI8iAAB5GAAAEAAAACYAAAAIAAAA//////////8="/>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7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wMi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HgAASxUAAKoiAACmFwAAECAAACYAAAAIAAAA//////////8="/>
              </a:ext>
            </a:extLst>
          </p:cNvSpPr>
          <p:nvPr/>
        </p:nvSpPr>
        <p:spPr>
          <a:xfrm>
            <a:off x="4949190" y="34613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1.000</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0.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5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T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Parameter updates are of two kinds: conventional mechanisms propose changes to the value of a parameter on the table and are accepted or rejected. </a:t>
            </a:r>
          </a:p>
        </p:txBody>
      </p:sp>
      <p:sp>
        <p:nvSpPr>
          <p:cNvPr id="3" name="Shape 45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56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5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5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56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5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dD4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56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6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5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571"/>
          <p:cNvGrpSpPr>
            <a:extLst>
              <a:ext uri="smNativeData">
                <pr:smNativeData xmlns:pr="smNativeData" val="SMDATA_7_nYDcXBMAAAAlAAAAAQAAAA8BAAAAkAAAAEgAAACQAAAASAAAAAAAAAAAAAAAAAAAABcAAAAUAAAAAAAAAAAAAAD/fwAA/38AAAAAAAAJAAAABAAAALQAfWo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6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5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57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7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5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57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7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5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58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7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5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58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8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5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586"/>
          <p:cNvGrpSpPr>
            <a:extLst>
              <a:ext uri="smNativeData">
                <pr:smNativeData xmlns:pr="smNativeData" val="SMDATA_7_nYDcXBMAAAAlAAAAAQAAAA8BAAAAkAAAAEgAAACQAAAASAAAAAAAAAAAAAAAAAAAABcAAAAUAAAAAAAAAAAAAAD/fwAA/38AAAAAAAAJAAAABAAAANAGDQE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8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5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5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8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5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59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9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5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59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9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5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59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5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5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0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1.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6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0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6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6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6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DkRwY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61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6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61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6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61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1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6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62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2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6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62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2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6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628"/>
          <p:cNvGrpSpPr>
            <a:extLst>
              <a:ext uri="smNativeData">
                <pr:smNativeData xmlns:pr="smNativeData" val="SMDATA_7_nYDcXBMAAAAlAAAAAQAAAA8BAAAAkAAAAEgAAACQAAAASAAAAAAAAAAAAAAAAAAAABcAAAAUAAAAAAAAAAAAAAD/fwAA/38AAAAAAAAJAAAABAAAAHsUrkc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2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6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XgXI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631"/>
          <p:cNvGrpSpPr>
            <a:extLst>
              <a:ext uri="smNativeData">
                <pr:smNativeData xmlns:pr="smNativeData" val="SMDATA_7_nYDcXBMAAAAlAAAAAQAAAA8BAAAAkAAAAEgAAACQAAAASAAAAAAAAAAAAAAAAAAAABcAAAAUAAAAAAAAAAAAAAD/fwAA/38AAAAAAAAJAAAABAAAAGcexmE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2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u5hR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6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gaQ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63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3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6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63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3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6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64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3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6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4E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64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4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6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64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4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8G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6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6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E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FE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I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2.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6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5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65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Nw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65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65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661"/>
          <p:cNvGrpSpPr>
            <a:extLst>
              <a:ext uri="smNativeData">
                <pr:smNativeData xmlns:pr="smNativeData" val="SMDATA_7_nYDcXBMAAAAlAAAAAQAAAA8BAAAAkAAAAEgAAACQAAAASAAAAAAAAAAAAAAAAAAAABcAAAAUAAAAAAAAAAAAAAD/fwAA/38AAAAAAAAJAAAABAAAAKIKDQE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6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66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oK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6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66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6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6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67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6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6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673"/>
          <p:cNvGrpSpPr>
            <a:extLst>
              <a:ext uri="smNativeData">
                <pr:smNativeData xmlns:pr="smNativeData" val="SMDATA_7_nYDcXBMAAAAlAAAAAQAAAA8BAAAAkAAAAEgAAACQAAAASAAAAAAAAAAAAAAAAAAAABcAAAAUAAAAAAAAAAAAAAD/fwAA/38AAAAAAAAJAAAABAAAAPCU8wU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7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kdz4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6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67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7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6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67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7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gD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6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68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8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6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68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8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6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68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8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6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691"/>
          <p:cNvGrpSpPr>
            <a:extLst>
              <a:ext uri="smNativeData">
                <pr:smNativeData xmlns:pr="smNativeData" val="SMDATA_7_nYDcXBMAAAAlAAAAAQAAAA8BAAAAkAAAAEgAAACQAAAASAAAAAAAAAAAAAAAAAAAABcAAAAUAAAAAAAAAAAAAAD/fwAA/38AAAAAAAAJAAAABAAAABgFDQE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8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MF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6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694"/>
          <p:cNvGrpSpPr>
            <a:extLst>
              <a:ext uri="smNativeData">
                <pr:smNativeData xmlns:pr="smNativeData" val="SMDATA_7_nYDcXBMAAAAlAAAAAQAAAA8BAAAAkAAAAEgAAACQAAAASAAAAAAAAAAAAAAAAAAAABcAAAAUAAAAAAAAAAAAAAD/fwAA/38AAAAAAAAJAAAABAAAAOoGDQE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9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69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69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6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0IDQE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5" name="Shape 46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6" name="Shape 46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6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3.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7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w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Parameter values for each table are drawn from the prior for the corresponding parameter under consideration</a:t>
            </a:r>
          </a:p>
        </p:txBody>
      </p:sp>
      <p:sp>
        <p:nvSpPr>
          <p:cNvPr id="3" name="Shape 470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CN8w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70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ANSQ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7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AcRQM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7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71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7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71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7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71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7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72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1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7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72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2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7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72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2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7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730"/>
          <p:cNvGrpSpPr>
            <a:extLst>
              <a:ext uri="smNativeData">
                <pr:smNativeData xmlns:pr="smNativeData" val="SMDATA_7_nYDcXBMAAAAlAAAAAQAAAA8BAAAAkAAAAEgAAACQAAAASAAAAAAAAAAAAAAAAAAAABcAAAAUAAAAAAAAAAAAAAD/fwAA/38AAAAAAAAJAAAABAAAAB8FDQE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2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wF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7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733"/>
          <p:cNvGrpSpPr>
            <a:extLst>
              <a:ext uri="smNativeData">
                <pr:smNativeData xmlns:pr="smNativeData" val="SMDATA_7_nYDcXBMAAAAlAAAAAQAAAA8BAAAAkAAAAEgAAACQAAAASAAAAAAAAAAAAAAAAAAAABcAAAAUAAAAAAAAAAAAAAD/fwAA/38AAAAAAAAJAAAABAAAAPkGDQE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3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7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73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3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7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73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3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7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74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4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7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J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74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4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7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K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74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74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5" name="Shape 474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LDQE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6" name="Shape 47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7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4.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7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C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3" name="Shape 475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Ii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75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7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m4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76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lQci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76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7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0" name="Group 4766"/>
          <p:cNvGrpSpPr>
            <a:extLst>
              <a:ext uri="smNativeData">
                <pr:smNativeData xmlns:pr="smNativeData" val="SMDATA_7_nYDcXBMAAAAlAAAAAQAAAA8BAAAAkAAAAEgAAACQAAAASAAAAAAAAAAAAAAAAAAAABcAAAAUAAAAAAAAAAAAAAD/fwAA/38AAAAAAAAJAAAABAAAAFs/Ong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7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76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6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7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77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7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7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77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7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7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77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7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MF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7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781"/>
          <p:cNvGrpSpPr>
            <a:extLst>
              <a:ext uri="smNativeData">
                <pr:smNativeData xmlns:pr="smNativeData" val="SMDATA_7_nYDcXBMAAAAlAAAAAQAAAA8BAAAAkAAAAEgAAACQAAAASAAAAAAAAAAAAAAAAAAAABcAAAAUAAAAAAAAAAAAAAD/fwAA/38AAAAAAAAJAAAABAAAALYGDQE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7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7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78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8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7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78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8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7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790"/>
          <p:cNvGrpSpPr>
            <a:extLst>
              <a:ext uri="smNativeData">
                <pr:smNativeData xmlns:pr="smNativeData" val="SMDATA_7_nYDcXBMAAAAlAAAAAQAAAA8BAAAAkAAAAEgAAACQAAAASAAAAAAAAAAAAAAAAAAAABcAAAAUAAAAAAAAAAAAAAD/fwAA/38AAAAAAAAJAAAABAAAAPcAAB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8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7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793"/>
          <p:cNvGrpSpPr>
            <a:extLst>
              <a:ext uri="smNativeData">
                <pr:smNativeData xmlns:pr="smNativeData" val="SMDATA_7_nYDcXBMAAAAlAAAAAQAAAA8BAAAAkAAAAEgAAACQAAAASAAAAAAAAAAAAAAAAAAAABcAAAAUAAAAAAAAAAAAAAD/fwAA/38AAAAAAAAJAAAABAAAAHCU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9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7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79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9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7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3" name="Shape 47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79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5" name="Shape 479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6" name="Shape 48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0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n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5.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80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8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8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8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6" name="Shape 48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81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8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8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10" name="Group 481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12" name="Shape 48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gAwAANAMAADYDgAAAAAAACYAAAAIAAAA//////////8="/>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8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MAwAAIAMAACcDgAAACAAACYAAAAIAAAA//////////8="/>
                </a:ext>
              </a:extLst>
            </p:cNvSpPr>
            <p:nvPr/>
          </p:nvSpPr>
          <p:spPr>
            <a:xfrm>
              <a:off x="1803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3" name="Group 4820"/>
          <p:cNvGrpSpPr>
            <a:extLst>
              <a:ext uri="smNativeData">
                <pr:smNativeData xmlns:pr="smNativeData" val="SMDATA_7_nYDcXBMAAAAlAAAAAQAAAA8BAAAAkAAAAEgAAACQAAAASAAAAAAAAAAAAAAAAAAAABcAAAAUAAAAAAAAAAAAAAD/fwAA/38AAAAAAAAJAAAABAAAAOB5uB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5" name="Shape 481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8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6" name="Group 482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8" name="Shape 482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8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x0gs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9" name="Group 482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21" name="Shape 482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8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2" name="Group 4829"/>
          <p:cNvGrpSpPr>
            <a:extLst>
              <a:ext uri="smNativeData">
                <pr:smNativeData xmlns:pr="smNativeData" val="SMDATA_7_nYDcXBMAAAAlAAAAAQAAAA8BAAAAkAAAAEgAAACQAAAASAAAAAAAAAAAAAAAAAAAABcAAAAUAAAAAAAAAAAAAAD/fwAA/38AAAAAAAAJAAAABAAAAHsUrkc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4" name="Shape 482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DyWgo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8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K+lI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5" name="Group 4832"/>
          <p:cNvGrpSpPr>
            <a:extLst>
              <a:ext uri="smNativeData">
                <pr:smNativeData xmlns:pr="smNativeData" val="SMDATA_7_nYDcXBMAAAAlAAAAAQAAAA8BAAAAkAAAAEgAAACQAAAASAAAAAAAAAAAAAAAAAAAABcAAAAUAAAAAAAAAAAAAAD/fwAA/38AAAAAAAAJAAAABAAAAGlVAuw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7" name="Shape 483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hRkw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8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8" name="Group 483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30" name="Shape 483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sE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8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1" name="Group 4838"/>
          <p:cNvGrpSpPr>
            <a:extLst>
              <a:ext uri="smNativeData">
                <pr:smNativeData xmlns:pr="smNativeData" val="SMDATA_7_nYDcXBMAAAAlAAAAAQAAAA8BAAAAkAAAAEgAAACQAAAASAAAAAAAAAAAAAAAAAAAABcAAAAUAAAAAAAAAAAAAAD/fwAA/38AAAAAAAAJAAAABAAAAJMFDQE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3" name="Shape 483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8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4" name="Group 484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6" name="Shape 483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8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7" name="Group 484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9" name="Shape 484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QH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8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40" name="Group 484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42" name="Shape 484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8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Bg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3" name="Group 4850"/>
          <p:cNvGrpSpPr>
            <a:extLst>
              <a:ext uri="smNativeData">
                <pr:smNativeData xmlns:pr="smNativeData" val="SMDATA_7_nYDcXBMAAAAlAAAAAQAAAA8BAAAAkAAAAEgAAACQAAAASAAAAAAAAAAAAAAAAAAAABcAAAAUAAAAAAAAAAAAAAD/fwAA/38AAAAAAAAJAAAABAAAAAAFcg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5" name="Shape 484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Fd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8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6" name="Shape 48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5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2935 -0.04465 0.09839 -0.04465 C 0.16742 -0.04465 0.18813 -0.09205 0.18813 0.00000" pathEditMode="relative" rAng="0" ptsTypes="">
                                      <p:cBhvr>
                                        <p:cTn id="6" dur="1000" fill="hold"/>
                                        <p:tgtEl>
                                          <p:spTgt spid="10"/>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grpId="1" nodeType="clickEffect">
                                  <p:stCondLst>
                                    <p:cond delay="0"/>
                                  </p:stCondLst>
                                  <p:childTnLst>
                                    <p:animMotion origin="layout" path="M 0.18813 0.00000 C 0.18813 -0.09205 0.19455 -0.05636 0.26359 -0.05636 C 0.33263 -0.05636 0.33438 -0.09205 0.33438 0.00000" pathEditMode="relative" rAng="0" ptsTypes="">
                                      <p:cBhvr>
                                        <p:cTn id="10" dur="1000" fill="hold"/>
                                        <p:tgtEl>
                                          <p:spTgt spid="10"/>
                                        </p:tgtEl>
                                        <p:attrNameLst>
                                          <p:attrName>ppt_x</p:attrName>
                                          <p:attrName>ppt_y</p:attrName>
                                        </p:attrNameLst>
                                      </p:cBhvr>
                                      <p:rCtr x="0" y="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2" nodeType="clickEffect">
                                  <p:stCondLst>
                                    <p:cond delay="0"/>
                                  </p:stCondLst>
                                  <p:childTnLst>
                                    <p:animMotion origin="layout" path="M 0.33438 0.00000 C 0.33438 -0.09205 0.34859 -0.05316 0.41762 -0.05316 C 0.48666 -0.05316 0.48812 -0.09205 0.48812 0.00000" pathEditMode="relative" rAng="0" ptsTypes="">
                                      <p:cBhvr>
                                        <p:cTn id="14" dur="1000" fill="hold"/>
                                        <p:tgtEl>
                                          <p:spTgt spid="10"/>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0" grpId="1" animBg="1" advAuto="0"/>
      <p:bldP spid="10" grpId="2" animBg="1" advAuto="0"/>
    </p:bldLst>
    <p:extLst>
      <p:ext uri="smNativeData">
        <pr:smNativeData xmlns:pr="smNativeData" val="nYDcXAMAAAAFAAAA/f///wQAAAD/////AAAAAAADAAAAAAAAAAAAAAkAAAD9////BAAAAP////8AAAAAAAMAAAAAAAAAAAAADQAAAP3///8EAAAA/////wAAAAAAAwAAAAAAAAAAAAA="/>
      </p:ext>
    </p:extLst>
  </p:timing>
</p:sld>
</file>

<file path=ppt/slides/slide416.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85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85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86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8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the probability of the proposed change to the seating assignment is based on the likelihood of each assignment</a:t>
            </a:r>
          </a:p>
        </p:txBody>
      </p:sp>
      <p:sp>
        <p:nvSpPr>
          <p:cNvPr id="6" name="Shape 48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8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8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86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10" name="Group 486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86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86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87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86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8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87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87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8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87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87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8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88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87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8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883"/>
          <p:cNvGrpSpPr>
            <a:extLst>
              <a:ext uri="smNativeData">
                <pr:smNativeData xmlns:pr="smNativeData" val="SMDATA_7_nYDcXBMAAAAlAAAAAQAAAA8BAAAAkAAAAEgAAACQAAAASAAAAAAAAAAAAAAAAAAAABcAAAAUAAAAAAAAAAAAAAD/fwAA/38AAAAAAAAJAAAABAAAAAQFDQE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88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8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886"/>
          <p:cNvGrpSpPr>
            <a:extLst>
              <a:ext uri="smNativeData">
                <pr:smNativeData xmlns:pr="smNativeData" val="SMDATA_7_nYDcXBMAAAAlAAAAAQAAAA8BAAAAkAAAAEgAAACQAAAASAAAAAAAAAAAAAAAAAAAABcAAAAUAAAAAAAAAAAAAAD/fwAA/38AAAAAAAAJAAAABAAAANAGDQE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88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8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8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88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8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89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89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8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89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89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8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89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8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8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43" name="Group 4901"/>
          <p:cNvGrpSpPr>
            <a:extLst>
              <a:ext uri="smNativeData">
                <pr:smNativeData xmlns:pr="smNativeData" val="SMDATA_7_nYDcXBMAAAAlAAAAAQAAAA8BAAAAkAAAAEgAAACQAAAASAAAAAAAAAAAAAAAAAAAABcAAAAUAAAAAAAAAAAAAAD/fwAA/38AAAAAAAAJAAAABAAAAP////8MAAAAEAAAAAAAAAAAAAAAAAAAAAAA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89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gAwAAIgYAADYDgAAAAAAACYAAAAIAAAA//////////8="/>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9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MAwAADgYAACcDgAAACAAACYAAAAIAAAA//////////8="/>
                </a:ext>
              </a:extLst>
            </p:cNvSpPr>
            <p:nvPr/>
          </p:nvSpPr>
          <p:spPr>
            <a:xfrm>
              <a:off x="3708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sp>
        <p:nvSpPr>
          <p:cNvPr id="46" name="Shape 49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17.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9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vRxc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 name="Shape 491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K8m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OA4AAPQkAADwDwAAEAAAACYAAAAIAAAA//////////8="/>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91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RmlCU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0JgAAOA4AAFQuAADwDwAAEAAAACYAAAAIAAAA//////////8="/>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9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CMLQAAECAAACYAAAAIAAAA//////////8="/>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Empty tables are destroyed</a:t>
            </a:r>
          </a:p>
        </p:txBody>
      </p:sp>
      <p:sp>
        <p:nvSpPr>
          <p:cNvPr id="6" name="Shape 491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7" name="Shape 491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91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9" name="Shape 491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10" name="Group 491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91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gAwAACgPAADYDgAAAAAAACYAAAAIAAAA//////////8="/>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9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HAwAANgOAACIDgAAACAAACYAAAAIAAAA//////////8="/>
                </a:ext>
              </a:extLst>
            </p:cNvSpPr>
            <p:nvPr/>
          </p:nvSpPr>
          <p:spPr>
            <a:xfrm>
              <a:off x="21844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3" name="Group 492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92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gAwAAIARAADYDgAAAAAAACYAAAAIAAAA//////////8="/>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9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MF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CAwAADARAAB0DgAAACAAACYAAAAIAAAA//////////8="/>
                </a:ext>
              </a:extLst>
            </p:cNvSpPr>
            <p:nvPr/>
          </p:nvSpPr>
          <p:spPr>
            <a:xfrm>
              <a:off x="25654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6" name="Group 492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92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cBIAANAMAADIFAAAAAAAACYAAAAIAAAA//////////8="/>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9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IAAIAMAACMFAAAACAAACYAAAAIAAAA//////////8="/>
                </a:ext>
              </a:extLst>
            </p:cNvSpPr>
            <p:nvPr/>
          </p:nvSpPr>
          <p:spPr>
            <a:xfrm>
              <a:off x="1803400" y="29464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92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92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kH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9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931"/>
          <p:cNvGrpSpPr>
            <a:extLst>
              <a:ext uri="smNativeData">
                <pr:smNativeData xmlns:pr="smNativeData" val="SMDATA_7_nYDcXBMAAAAlAAAAAQAAAA8BAAAAkAAAAEgAAACQAAAASAAAAAAAAAAAAAAAAAAAABcAAAAUAAAAAAAAAAAAAAD/fwAA/38AAAAAAAAJAAAABAAAAAAGMAAMAAAAEAAAAAAAAAAAAAAAA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92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gDAQM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cBIAAIARAADIFAAAAAAAACYAAAAIAAAA//////////8="/>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9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BEAADARAABkFAAAACAAACYAAAAIAAAA//////////8="/>
                </a:ext>
              </a:extLst>
            </p:cNvSpPr>
            <p:nvPr/>
          </p:nvSpPr>
          <p:spPr>
            <a:xfrm>
              <a:off x="2565400" y="29210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25" name="Group 493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93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OBgAANAMAACQGgAAAAAAACYAAAAIAAAA//////////8="/>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9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6BcAAIAMAABUGgAAACAAACYAAAAIAAAA//////////8="/>
                </a:ext>
              </a:extLst>
            </p:cNvSpPr>
            <p:nvPr/>
          </p:nvSpPr>
          <p:spPr>
            <a:xfrm>
              <a:off x="1803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8" name="Group 493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93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OBgAACgPAACQGgAAAAAAACYAAAAIAAAA//////////8="/>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9" name="Shape 49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1BcAANgOAABAGgAAACAAACYAAAAIAAAA//////////8="/>
                </a:ext>
              </a:extLst>
            </p:cNvSpPr>
            <p:nvPr/>
          </p:nvSpPr>
          <p:spPr>
            <a:xfrm>
              <a:off x="2184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31" name="Group 494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93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OBgAAIARAACQGgAAAAAAACYAAAAIAAAA//////////8="/>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2" name="Shape 49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wBcAADARAAAsGgAAACAAACYAAAAIAAAA//////////8="/>
                </a:ext>
              </a:extLst>
            </p:cNvSpPr>
            <p:nvPr/>
          </p:nvSpPr>
          <p:spPr>
            <a:xfrm>
              <a:off x="2565400" y="3860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34" name="Group 494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94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0CgAA2B0AANAMAAAwIAAAAAAAACYAAAAIAAAA//////////8="/>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5" name="Shape 49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YCwAAiB0AAIAMAAD0HwAAACAAACYAAAAIAAAA//////////8="/>
                </a:ext>
              </a:extLst>
            </p:cNvSpPr>
            <p:nvPr/>
          </p:nvSpPr>
          <p:spPr>
            <a:xfrm>
              <a:off x="18034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37" name="Group 494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94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MLDQE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2B0AACgPAAAwIAAAAAAAACYAAAAIAAAA//////////8="/>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8" name="Shape 49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0AANgOAADgHwAAACAAACYAAAAIAAAA//////////8="/>
                </a:ext>
              </a:extLst>
            </p:cNvSpPr>
            <p:nvPr/>
          </p:nvSpPr>
          <p:spPr>
            <a:xfrm>
              <a:off x="2184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40" name="Group 494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94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kDwAA2B0AAIARAAAwIAAAAAAAACYAAAAIAAAA//////////8="/>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1" name="Shape 49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IDwAAYB0AADARAADMHwAAACAAACYAAAAIAAAA//////////8="/>
                </a:ext>
              </a:extLst>
            </p:cNvSpPr>
            <p:nvPr/>
          </p:nvSpPr>
          <p:spPr>
            <a:xfrm>
              <a:off x="2565400" y="4775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43" name="Group 495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95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gAwAAIgYAADYDgAAAAAAACYAAAAIAAAA//////////8="/>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49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MAwAADgYAACcDgAAACAAACYAAAAIAAAA//////////8="/>
                </a:ext>
              </a:extLst>
            </p:cNvSpPr>
            <p:nvPr/>
          </p:nvSpPr>
          <p:spPr>
            <a:xfrm>
              <a:off x="3708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sp>
        <p:nvSpPr>
          <p:cNvPr id="46" name="Shape 49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childTnLst>
                          </p:cTn>
                        </p:par>
                        <p:par>
                          <p:cTn id="8" fill="hold">
                            <p:stCondLst>
                              <p:cond delay="750"/>
                            </p:stCondLst>
                            <p:childTnLst>
                              <p:par>
                                <p:cTn id="9" presetID="22" presetClass="exit" presetSubtype="4" fill="hold" grpId="0" nodeType="afterEffect">
                                  <p:stCondLst>
                                    <p:cond delay="0"/>
                                  </p:stCondLst>
                                  <p:childTnLst>
                                    <p:animEffect transition="out" filter="wipe(down)">
                                      <p:cBhvr>
                                        <p:cTn id="10" dur="750"/>
                                        <p:tgtEl>
                                          <p:spTgt spid="4"/>
                                        </p:tgtEl>
                                      </p:cBhvr>
                                    </p:animEffect>
                                    <p:set>
                                      <p:cBhvr>
                                        <p:cTn id="11"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Lst>
    <p:extLst>
      <p:ext uri="smNativeData">
        <pr:smNativeData xmlns:pr="smNativeData" val="nYDcXAIAAAAFAAAA/f///wIAAAAWAAAABAAAAAAAAAAAAAAAAAAAAAkAAAD9////AgAAABYAAAAEAAAAAAAAAAAAAAAAAAAA"/>
      </p:ext>
    </p:extLst>
  </p:timing>
</p:sld>
</file>

<file path=ppt/slides/slide418.xml><?xml version="1.0" encoding="utf-8"?>
<p:sld xmlns:p="http://schemas.openxmlformats.org/presentationml/2006/main" xmlns:p14="http://schemas.microsoft.com/office/powerpoint/2010/main" xmlns:r="http://schemas.openxmlformats.org/officeDocument/2006/relationships" xmlns:a="http://schemas.openxmlformats.org/drawingml/2006/main" show="0">
  <p:cSld>
    <p:spTree>
      <p:nvGrpSpPr>
        <p:cNvPr id="1" name=""/>
        <p:cNvGrpSpPr/>
        <p:nvPr/>
      </p:nvGrpSpPr>
      <p:grpSpPr>
        <a:xfrm>
          <a:off x="0" y="0"/>
          <a:ext cx="0" cy="0"/>
          <a:chOff x="0" y="0"/>
          <a:chExt cx="0" cy="0"/>
        </a:xfrm>
      </p:grpSpPr>
      <p:sp>
        <p:nvSpPr>
          <p:cNvPr id="2" name="Shape 49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4BgAAGCkAAIQ6AABYLwAAECAAACYAAAAIAAAA//////////8="/>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t>The chain is run for many generations and the frequency of sampled seating assignments provides a valid estimate of their posterior probability</a:t>
            </a:r>
          </a:p>
        </p:txBody>
      </p:sp>
      <p:sp>
        <p:nvSpPr>
          <p:cNvPr id="3" name="Shape 496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A4AADQSAADwDwAAEAAAACYAAAAIAAAA//////////8="/>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 name="Shape 4962"/>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gdHk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7BMAADQSAACkFQAAEAAAACYAAAAIAAAA//////////8="/>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 name="Shape 496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hCb2Q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oBkAADQSAABYGwAAEAAAACYAAAAIAAAA//////////8="/>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496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vPjw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UCgAAVB8AADQSAAAMIQAAEAAAACYAAAAIAAAA//////////8="/>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7" name="Group 496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AMAAAcDAAATA4AANgOAAAQAAAAJgAAAAgAAAD/////AAAAAA=="/>
              </a:ext>
            </a:extLst>
          </p:cNvGrpSpPr>
          <p:nvPr/>
        </p:nvGrpSpPr>
        <p:grpSpPr>
          <a:xfrm>
            <a:off x="1981200" y="1968500"/>
            <a:ext cx="342900" cy="444500"/>
            <a:chOff x="1981200" y="1968500"/>
            <a:chExt cx="342900" cy="444500"/>
          </a:xfrm>
        </p:grpSpPr>
        <p:sp>
          <p:nvSpPr>
            <p:cNvPr id="9" name="Shape 496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wUHI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wDAAAgAwAAEwOAADYDgAAAAAAACYAAAAIAAAA//////////8="/>
                </a:ext>
              </a:extLst>
            </p:cNvSpPr>
            <p:nvPr/>
          </p:nvSpPr>
          <p:spPr>
            <a:xfrm>
              <a:off x="1981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8" name="Shape 49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lZmY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UDAAAHAwAAPwNAACIDgAAACAAACYAAAAIAAAA//////////8="/>
                </a:ext>
              </a:extLst>
            </p:cNvSpPr>
            <p:nvPr/>
          </p:nvSpPr>
          <p:spPr>
            <a:xfrm>
              <a:off x="2044700" y="1968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10" name="Group 4970"/>
          <p:cNvGrpSpPr>
            <a:extLst>
              <a:ext uri="smNativeData">
                <pr:smNativeData xmlns:pr="smNativeData" val="SMDATA_7_nYDcXBMAAAAlAAAAAQAAAA8BAAAAkAAAAEgAAACQAAAASAAAAAAAAAAAAAAAAAAAABcAAAAUAAAAAAAAAAAAAAD/fwAA/38AAAAAAAAJAAAABAAAAGB3QBcMAAAAEAAAAAAAAAAAAAAAAAAAAAAAAAAfAAAAVAAAAAAAAAAAAAAAAAAAAAAAAAAAAAAAAAAAAAAAAAAAAAAAAAAAAAAAAAAAAAAAAAAAAAAAAAAAAAAAAAAAAAAAAAAAAAAAAAAAAAAAAAAAAAAAAAAAACEAAAAYAAAAFAAAAIgOAAAIDAAApBAAANgOAAAQAAAAJgAAAAgAAAD/////AAAAAA=="/>
              </a:ext>
            </a:extLst>
          </p:cNvGrpSpPr>
          <p:nvPr/>
        </p:nvGrpSpPr>
        <p:grpSpPr>
          <a:xfrm>
            <a:off x="2362200" y="1955800"/>
            <a:ext cx="342900" cy="457200"/>
            <a:chOff x="2362200" y="1955800"/>
            <a:chExt cx="342900" cy="457200"/>
          </a:xfrm>
        </p:grpSpPr>
        <p:sp>
          <p:nvSpPr>
            <p:cNvPr id="12" name="Shape 496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IDgAAgAwAAKQQAADYDgAAAAAAACYAAAAIAAAA//////////8="/>
                </a:ext>
              </a:extLst>
            </p:cNvSpPr>
            <p:nvPr/>
          </p:nvSpPr>
          <p:spPr>
            <a:xfrm>
              <a:off x="2362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Shape 49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sDgAACAwAAFQQAAB0DgAAACAAACYAAAAIAAAA//////////8="/>
                </a:ext>
              </a:extLst>
            </p:cNvSpPr>
            <p:nvPr/>
          </p:nvSpPr>
          <p:spPr>
            <a:xfrm>
              <a:off x="2425700" y="19558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grpSp>
        <p:nvGrpSpPr>
          <p:cNvPr id="13" name="Group 497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15" name="Shape 497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aW8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MDQAAcBIAACgPAADIFAAAAAAAACYAAAAIAAAA//////////8="/>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4" name="Shape 49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wDQAADBIAANgOAAB4FAAAACAAACYAAAAIAAAA//////////8="/>
                </a:ext>
              </a:extLst>
            </p:cNvSpPr>
            <p:nvPr/>
          </p:nvSpPr>
          <p:spPr>
            <a:xfrm>
              <a:off x="2184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6" name="Group 4976"/>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QMAADoFwAAYA4AAJAaAAAQAAAAJgAAAAgAAAD/////AAAAAA=="/>
              </a:ext>
            </a:extLst>
          </p:cNvGrpSpPr>
          <p:nvPr/>
        </p:nvGrpSpPr>
        <p:grpSpPr>
          <a:xfrm>
            <a:off x="1993900" y="3886200"/>
            <a:ext cx="342900" cy="431800"/>
            <a:chOff x="1993900" y="3886200"/>
            <a:chExt cx="342900" cy="431800"/>
          </a:xfrm>
        </p:grpSpPr>
        <p:sp>
          <p:nvSpPr>
            <p:cNvPr id="18" name="Shape 497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EDAAAOBgAAGAOAACQGgAAAAAAACYAAAAIAAAA//////////8="/>
                </a:ext>
              </a:extLst>
            </p:cNvSpPr>
            <p:nvPr/>
          </p:nvSpPr>
          <p:spPr>
            <a:xfrm>
              <a:off x="1993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7" name="Shape 49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oDAAA6BcAABAOAABUGgAAACAAACYAAAAIAAAA//////////8="/>
                </a:ext>
              </a:extLst>
            </p:cNvSpPr>
            <p:nvPr/>
          </p:nvSpPr>
          <p:spPr>
            <a:xfrm>
              <a:off x="2057400" y="3886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19" name="Group 497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JwOAADUFwAAuBAAAJAaAAAQAAAAJgAAAAgAAAD/////AAAAAA=="/>
              </a:ext>
            </a:extLst>
          </p:cNvGrpSpPr>
          <p:nvPr/>
        </p:nvGrpSpPr>
        <p:grpSpPr>
          <a:xfrm>
            <a:off x="2374900" y="3873500"/>
            <a:ext cx="342900" cy="444500"/>
            <a:chOff x="2374900" y="3873500"/>
            <a:chExt cx="342900" cy="444500"/>
          </a:xfrm>
        </p:grpSpPr>
        <p:sp>
          <p:nvSpPr>
            <p:cNvPr id="21" name="Shape 497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CcDgAAOBgAALgQAACQGgAAAAAAACYAAAAIAAAA//////////8="/>
                </a:ext>
              </a:extLst>
            </p:cNvSpPr>
            <p:nvPr/>
          </p:nvSpPr>
          <p:spPr>
            <a:xfrm>
              <a:off x="237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0" name="Shape 49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ADwAA1BcAAGgQAABAGgAAACAAACYAAAAIAAAA//////////8="/>
                </a:ext>
              </a:extLst>
            </p:cNvSpPr>
            <p:nvPr/>
          </p:nvSpPr>
          <p:spPr>
            <a:xfrm>
              <a:off x="2438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grpSp>
        <p:nvGrpSpPr>
          <p:cNvPr id="22" name="Group 498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ALAACIHQAA/A0AADAgAAAQAAAAJgAAAAgAAAD/////AAAAAA=="/>
              </a:ext>
            </a:extLst>
          </p:cNvGrpSpPr>
          <p:nvPr/>
        </p:nvGrpSpPr>
        <p:grpSpPr>
          <a:xfrm>
            <a:off x="1930400" y="4800600"/>
            <a:ext cx="342900" cy="431800"/>
            <a:chOff x="1930400" y="4800600"/>
            <a:chExt cx="342900" cy="431800"/>
          </a:xfrm>
        </p:grpSpPr>
        <p:sp>
          <p:nvSpPr>
            <p:cNvPr id="24" name="Shape 498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DgCwAA2B0AAPwNAAAwIAAAAAAAACYAAAAIAAAA//////////8="/>
                </a:ext>
              </a:extLst>
            </p:cNvSpPr>
            <p:nvPr/>
          </p:nvSpPr>
          <p:spPr>
            <a:xfrm>
              <a:off x="1930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3" name="Shape 49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ED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DAAAiB0AAKwNAAD0HwAAACAAACYAAAAIAAAA//////////8="/>
                </a:ext>
              </a:extLst>
            </p:cNvSpPr>
            <p:nvPr/>
          </p:nvSpPr>
          <p:spPr>
            <a:xfrm>
              <a:off x="1993900" y="48006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grpSp>
        <p:nvGrpSpPr>
          <p:cNvPr id="25" name="Group 498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gOAAB0HQAAVBAAADAgAAAQAAAAJgAAAAgAAAD/////AAAAAA=="/>
              </a:ext>
            </a:extLst>
          </p:cNvGrpSpPr>
          <p:nvPr/>
        </p:nvGrpSpPr>
        <p:grpSpPr>
          <a:xfrm>
            <a:off x="2311400" y="4787900"/>
            <a:ext cx="342900" cy="444500"/>
            <a:chOff x="2311400" y="4787900"/>
            <a:chExt cx="342900" cy="444500"/>
          </a:xfrm>
        </p:grpSpPr>
        <p:sp>
          <p:nvSpPr>
            <p:cNvPr id="27" name="Shape 4983"/>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A4DgAA2B0AAFQQAAAwIAAAAAAAACYAAAAIAAAA//////////8="/>
                </a:ext>
              </a:extLst>
            </p:cNvSpPr>
            <p:nvPr/>
          </p:nvSpPr>
          <p:spPr>
            <a:xfrm>
              <a:off x="2311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26" name="Shape 49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CcDgAAdB0AAAQQAADgHwAAACAAACYAAAAIAAAA//////////8="/>
                </a:ext>
              </a:extLst>
            </p:cNvSpPr>
            <p:nvPr/>
          </p:nvSpPr>
          <p:spPr>
            <a:xfrm>
              <a:off x="23749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28" name="Shape 498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A4AAJQbAADwDwAAEAAAACYAAAAIAAAA//////////8="/>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29" name="Group 49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31" name="Shape 498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gAwAAIgYAADYDgAAAAAAACYAAAAIAAAA//////////8="/>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30" name="Shape 49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FDQ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MAwAADgYAACcDgAAACAAACYAAAAIAAAA//////////8="/>
                </a:ext>
              </a:extLst>
            </p:cNvSpPr>
            <p:nvPr/>
          </p:nvSpPr>
          <p:spPr>
            <a:xfrm>
              <a:off x="3708400" y="19812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1</a:t>
              </a:r>
              <a:endParaRPr>
                <a:latin typeface="Times" pitchFamily="0" charset="0"/>
                <a:ea typeface="蘋果儷中黑" pitchFamily="0" charset="0"/>
                <a:cs typeface="蘋果儷中黑" pitchFamily="0" charset="0"/>
              </a:endParaRPr>
            </a:p>
          </p:txBody>
        </p:sp>
      </p:grpSp>
      <p:sp>
        <p:nvSpPr>
          <p:cNvPr id="32" name="Shape 49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IAwAAhAgAAPQ9AAAECwAAECAAACYAAAAIAAAA//////////8="/>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b="0" i="0" u="none" strike="noStrike" kern="1" spc="0" baseline="0">
                <a:solidFill>
                  <a:srgbClr val="0433FF"/>
                </a:solidFill>
                <a:effectLst/>
                <a:txBgFill val="auto"/>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3" name="Shape 49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YAwAADA0AAEIHAAAYEAAAECAAACYAAAAIAAAA//////////8="/>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anchor="t"/>
          <a:lstStyle/>
          <a:p>
            <a:pPr lvl="1" algn="l" defTabSz="457200">
              <a:lnSpc>
                <a:spcPts val="3400"/>
              </a:lnSpc>
              <a:spcBef>
                <a:spcPts val="400"/>
              </a:spcBef>
              <a:tabLst>
                <a:tab pos="838200" algn="l"/>
                <a:tab pos="914400" algn="l"/>
                <a:tab pos="1828800" algn="l"/>
                <a:tab pos="2387600" algn="l"/>
              </a:tabLst>
              <a:defRPr sz="2800" b="1" i="1">
                <a:latin typeface="Times New Roman" pitchFamily="1" charset="0"/>
                <a:ea typeface="Gill Sans" pitchFamily="0" charset="0"/>
                <a:cs typeface="Gill Sans" pitchFamily="0" charset="0"/>
              </a:defRPr>
            </a:pPr>
            <a:r>
              <a:t>r</a:t>
            </a:r>
          </a:p>
        </p:txBody>
      </p:sp>
      <p:pic>
        <p:nvPicPr>
          <p:cNvPr id="34"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IgTAABOBwAAQBUAABAAAAAmAAAACAAAAP//////////"/>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35" name="droppedImage.png"/>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JAfAABeBwAA+CAAABAAAAAmAAAACAAAAP//////////"/>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36"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KAUAADwZAABYBwAAbBsAABAAAAAmAAAACAAAAP//////////"/>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37" name="Shape 49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6CQAAyAAAAAY1AAAIBwAAECAAACYAAAAIAAAA//////////8="/>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p>
            <a:pPr defTabSz="457200">
              <a:lnSpc>
                <a:spcPts val="4300"/>
              </a:lnSpc>
              <a:tabLst>
                <a:tab pos="838200" algn="l"/>
              </a:tabLst>
              <a:defRPr sz="3600">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
        <p:nvSpPr>
          <p:cNvPr id="38" name="Shape 4996"/>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7BMAAJQbAACkFQAAEAAAACYAAAAIAAAA//////////8="/>
              </a:ext>
            </a:extLst>
          </p:cNvSpPr>
          <p:nvPr/>
        </p:nvSpPr>
        <p:spPr>
          <a:xfrm>
            <a:off x="3162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39" name="Group 499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wWAAAMEgAAiBgAAMgUAAAQAAAAJgAAAAgAAAD/////AAAAAA=="/>
              </a:ext>
            </a:extLst>
          </p:cNvGrpSpPr>
          <p:nvPr/>
        </p:nvGrpSpPr>
        <p:grpSpPr>
          <a:xfrm>
            <a:off x="3644900" y="2933700"/>
            <a:ext cx="342900" cy="444500"/>
            <a:chOff x="3644900" y="2933700"/>
            <a:chExt cx="342900" cy="444500"/>
          </a:xfrm>
        </p:grpSpPr>
        <p:sp>
          <p:nvSpPr>
            <p:cNvPr id="41" name="Shape 4997"/>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cBIAAIgYAADIFAAAAAAAACYAAAAIAAAA//////////8="/>
                </a:ext>
              </a:extLst>
            </p:cNvSpPr>
            <p:nvPr/>
          </p:nvSpPr>
          <p:spPr>
            <a:xfrm>
              <a:off x="3644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0" name="Shape 49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DBIAADgYAAB4FAAAACAAACYAAAAIAAAA//////////8="/>
                </a:ext>
              </a:extLst>
            </p:cNvSpPr>
            <p:nvPr/>
          </p:nvSpPr>
          <p:spPr>
            <a:xfrm>
              <a:off x="3708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sp>
        <p:nvSpPr>
          <p:cNvPr id="42" name="Shape 5000"/>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n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DUHAAA7BMAAPQkAACkFQAAEAAAACYAAAAIAAAA//////////8="/>
              </a:ext>
            </a:extLst>
          </p:cNvSpPr>
          <p:nvPr/>
        </p:nvSpPr>
        <p:spPr>
          <a:xfrm>
            <a:off x="4686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43" name="Group 500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wfAAAMEgAA6CEAAMgUAAAQAAAAJgAAAAgAAAD/////AAAAAA=="/>
              </a:ext>
            </a:extLst>
          </p:cNvGrpSpPr>
          <p:nvPr/>
        </p:nvGrpSpPr>
        <p:grpSpPr>
          <a:xfrm>
            <a:off x="5168900" y="2933700"/>
            <a:ext cx="342900" cy="444500"/>
            <a:chOff x="5168900" y="2933700"/>
            <a:chExt cx="342900" cy="444500"/>
          </a:xfrm>
        </p:grpSpPr>
        <p:sp>
          <p:nvSpPr>
            <p:cNvPr id="45" name="Shape 5001"/>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DMHwAAcBIAAOghAADIFAAAAAAAACYAAAAIAAAA//////////8="/>
                </a:ext>
              </a:extLst>
            </p:cNvSpPr>
            <p:nvPr/>
          </p:nvSpPr>
          <p:spPr>
            <a:xfrm>
              <a:off x="5168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4" name="Shape 50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AwIAAADBIAAJghAAB4FAAAACAAACYAAAAIAAAA//////////8="/>
                </a:ext>
              </a:extLst>
            </p:cNvSpPr>
            <p:nvPr/>
          </p:nvSpPr>
          <p:spPr>
            <a:xfrm>
              <a:off x="5232400" y="29337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46" name="Shape 5004"/>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oBkAAJQbAABYGwAAEAAAACYAAAAIAAAA//////////8="/>
              </a:ext>
            </a:extLst>
          </p:cNvSpPr>
          <p:nvPr/>
        </p:nvSpPr>
        <p:spPr>
          <a:xfrm>
            <a:off x="3162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47" name="Group 500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wWAADUFwAAiBgAAJAaAAAQAAAAJgAAAAgAAAD/////AAAAAA=="/>
              </a:ext>
            </a:extLst>
          </p:cNvGrpSpPr>
          <p:nvPr/>
        </p:nvGrpSpPr>
        <p:grpSpPr>
          <a:xfrm>
            <a:off x="3644900" y="3873500"/>
            <a:ext cx="342900" cy="444500"/>
            <a:chOff x="3644900" y="3873500"/>
            <a:chExt cx="342900" cy="444500"/>
          </a:xfrm>
        </p:grpSpPr>
        <p:sp>
          <p:nvSpPr>
            <p:cNvPr id="49" name="Shape 5005"/>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OBgAAIgYAACQGgAAAAAAACYAAAAIAAAA//////////8="/>
                </a:ext>
              </a:extLst>
            </p:cNvSpPr>
            <p:nvPr/>
          </p:nvSpPr>
          <p:spPr>
            <a:xfrm>
              <a:off x="364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48" name="Shape 50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1BcAADgYAABAGgAAACAAACYAAAAIAAAA//////////8="/>
                </a:ext>
              </a:extLst>
            </p:cNvSpPr>
            <p:nvPr/>
          </p:nvSpPr>
          <p:spPr>
            <a:xfrm>
              <a:off x="3708400" y="38735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3</a:t>
              </a:r>
              <a:endParaRPr>
                <a:latin typeface="Times" pitchFamily="0" charset="0"/>
                <a:ea typeface="蘋果儷中黑" pitchFamily="0" charset="0"/>
                <a:cs typeface="蘋果儷中黑" pitchFamily="0" charset="0"/>
              </a:endParaRPr>
            </a:p>
          </p:txBody>
        </p:sp>
      </p:grpSp>
      <p:sp>
        <p:nvSpPr>
          <p:cNvPr id="50" name="Shape 5008"/>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B0EwAAVB8AAJQbAAAMIQAAEAAAACYAAAAIAAAA//////////8="/>
              </a:ext>
            </a:extLst>
          </p:cNvSpPr>
          <p:nvPr/>
        </p:nvSpPr>
        <p:spPr>
          <a:xfrm>
            <a:off x="3162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grpSp>
        <p:nvGrpSpPr>
          <p:cNvPr id="51" name="Group 5011"/>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wWAAB0HQAAiBgAADAgAAAQAAAAJgAAAAgAAAD/////AAAAAA=="/>
              </a:ext>
            </a:extLst>
          </p:cNvGrpSpPr>
          <p:nvPr/>
        </p:nvGrpSpPr>
        <p:grpSpPr>
          <a:xfrm>
            <a:off x="3644900" y="4787900"/>
            <a:ext cx="342900" cy="444500"/>
            <a:chOff x="3644900" y="4787900"/>
            <a:chExt cx="342900" cy="444500"/>
          </a:xfrm>
        </p:grpSpPr>
        <p:sp>
          <p:nvSpPr>
            <p:cNvPr id="53" name="Shape 5009"/>
            <p:cNvSpPr>
              <a:extLst>
                <a:ext uri="smNativeData">
                  <pr:smNativeData xmlns:pr="smNativeData" val="SMDATA_13_nYDcXB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EAAAAoAAAAMgAAAAAAAABkAAAAAAAAAH9/fwAKAAAAHwAAAFQAAAAAlv8A////AQAAAAAAAAAAAAAAAAAAAAAAAAAAAAAAAAAAAAAAAAAAAAAAAn9/fwAAAAAAy8vLAMDA/wB/f38AAAAAAAAAAAAAAAAAAAAAAAAAAAAhAAAAGAAAABQAAABsFgAA2B0AAIgYAAAwIAAAAAAAACYAAAAIAAAA//////////8="/>
                </a:ext>
              </a:extLst>
            </p:cNvSpPr>
            <p:nvPr/>
          </p:nvSpPr>
          <p:spPr>
            <a:xfrm>
              <a:off x="3644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52" name="Shape 50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DQFgAAdB0AADgYAADgHwAAACAAACYAAAAIAAAA//////////8="/>
                </a:ext>
              </a:extLst>
            </p:cNvSpPr>
            <p:nvPr/>
          </p:nvSpPr>
          <p:spPr>
            <a:xfrm>
              <a:off x="3708400" y="4787900"/>
              <a:ext cx="228600" cy="393700"/>
            </a:xfrm>
            <a:prstGeom prst="rect">
              <a:avLst/>
            </a:prstGeom>
            <a:noFill/>
            <a:ln>
              <a:noFill/>
            </a:ln>
            <a:effectLst/>
          </p:spPr>
          <p:txBody>
            <a:bodyPr vert="horz" wrap="none" lIns="50800" tIns="50800" rIns="50800" bIns="50800" numCol="1"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spc="0" baseline="0">
                  <a:solidFill>
                    <a:srgbClr val="424242"/>
                  </a:solidFill>
                  <a:effectLst/>
                  <a:txBgFill val="auto"/>
                  <a:latin typeface="蘋果儷中黑" pitchFamily="0" charset="0"/>
                  <a:ea typeface="蘋果儷中黑" pitchFamily="0" charset="0"/>
                  <a:cs typeface="蘋果儷中黑" pitchFamily="0" charset="0"/>
                </a:defRPr>
              </a:pPr>
              <a:r>
                <a:rPr>
                  <a:latin typeface="Times" pitchFamily="0" charset="0"/>
                  <a:ea typeface="蘋果儷中黑" pitchFamily="0" charset="0"/>
                  <a:cs typeface="蘋果儷中黑" pitchFamily="0" charset="0"/>
                </a:rPr>
                <a:t>2</a:t>
              </a:r>
              <a:endParaRPr>
                <a:latin typeface="Times" pitchFamily="0" charset="0"/>
                <a:ea typeface="蘋果儷中黑" pitchFamily="0" charset="0"/>
                <a:cs typeface="蘋果儷中黑" pitchFamily="0" charset="0"/>
              </a:endParaRPr>
            </a:p>
          </p:txBody>
        </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7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Gw5AACfCAAAECAAACYAAAAIAAAA//////////8="/>
              </a:ext>
            </a:extLst>
          </p:cNvSpPr>
          <p:nvPr/>
        </p:nvSpPr>
        <p:spPr>
          <a:xfrm>
            <a:off x="639445" y="1016000"/>
            <a:ext cx="8695055" cy="385445"/>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Can we correctly estimate the true branch length used in our simulation?</a:t>
            </a:r>
          </a:p>
        </p:txBody>
      </p:sp>
      <p:sp>
        <p:nvSpPr>
          <p:cNvPr id="3" name="Shape 7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Nx4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GCQAA3AAAALo0AABMBAAAECAAACYAAAAIAAAA//////////8="/>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C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pBAAAOQMAACgIwAAcBcAABAAAAAmAAAACAAAAP//////////"/>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9E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OBgAANo6AABcHwAAECAAACYAAAAIAAAA//////////8="/>
              </a:ext>
            </a:extLst>
          </p:cNvSpPr>
          <p:nvPr/>
        </p:nvSpPr>
        <p:spPr>
          <a:xfrm>
            <a:off x="990600" y="3937000"/>
            <a:ext cx="8576310" cy="116078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Scaling the instantaneous-rate matrix such that the average substitution rate is 2</a:t>
            </a:r>
            <a:br/>
            <a:r>
              <a:rPr>
                <a:solidFill>
                  <a:srgbClr val="424242"/>
                </a:solidFill>
              </a:rPr>
              <a:t>    would require that we divide the estimated branch lengths by 2 in order to</a:t>
            </a:r>
            <a:br/>
            <a:r>
              <a:rPr>
                <a:solidFill>
                  <a:srgbClr val="424242"/>
                </a:solidFill>
              </a:rPr>
              <a:t>    interpret the branch lengths,   , in terms of the expected (average) number of </a:t>
            </a:r>
            <a:br/>
            <a:r>
              <a:rPr>
                <a:solidFill>
                  <a:srgbClr val="424242"/>
                </a:solidFill>
              </a:rPr>
              <a:t>    substitutions per site.</a:t>
            </a:r>
            <a:endParaRPr>
              <a:solidFill>
                <a:srgbClr val="424242"/>
              </a:solidFill>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DDC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vBkAAA0cAACvGgAAJR0AABAAAAAmAAAACAAAAP//////////"/>
              </a:ext>
            </a:extLst>
          </p:cNvPicPr>
          <p:nvPr/>
        </p:nvPicPr>
        <p:blipFill>
          <a:blip r:embed="rId3"/>
          <a:srcRect l="0" t="0" r="79400" b="0"/>
          <a:stretch>
            <a:fillRect/>
          </a:stretch>
        </p:blipFill>
        <p:spPr>
          <a:xfrm>
            <a:off x="4183380" y="4559935"/>
            <a:ext cx="154305" cy="177800"/>
          </a:xfrm>
          <a:prstGeom prst="rect">
            <a:avLst/>
          </a:prstGeom>
          <a:noFill/>
          <a:ln>
            <a:noFill/>
          </a:ln>
          <a:effectLst/>
        </p:spPr>
      </p:pic>
      <p:sp>
        <p:nvSpPr>
          <p:cNvPr id="7" name="Shape 776"/>
          <p:cNvSpPr>
            <a:extLst>
              <a:ext uri="smNativeData">
                <pr:smNativeData xmlns:pr="smNativeData" val="SMDATA_13_nYDcXB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PIgAAUBYAAGEkAABQFgAAEAAAACYAAAAIAAAA//////////8="/>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7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B2DAAAECAAACYAAAAIAAAA//////////8="/>
              </a:ext>
            </a:extLst>
          </p:cNvSpPr>
          <p:nvPr/>
        </p:nvSpPr>
        <p:spPr>
          <a:xfrm>
            <a:off x="990600" y="1397000"/>
            <a:ext cx="8576310" cy="628650"/>
          </a:xfrm>
          <a:prstGeom prst="rect">
            <a:avLst/>
          </a:prstGeom>
          <a:noFill/>
          <a:ln>
            <a:noFill/>
          </a:ln>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weighted sum of the average (expected) number of changes for all four </a:t>
            </a:r>
            <a:br/>
            <a:r>
              <a:rPr>
                <a:solidFill>
                  <a:srgbClr val="424242"/>
                </a:solidFill>
              </a:rPr>
              <a:t>     states when the average of the </a:t>
            </a:r>
            <a:r>
              <a:rPr b="1">
                <a:solidFill>
                  <a:srgbClr val="424242"/>
                </a:solidFill>
                <a:latin typeface="Times New Roman" pitchFamily="1" charset="0"/>
                <a:ea typeface="Times New Roman" pitchFamily="1" charset="0"/>
                <a:cs typeface="Times New Roman" pitchFamily="1" charset="0"/>
              </a:rPr>
              <a:t>Q</a:t>
            </a:r>
            <a:r>
              <a:rPr>
                <a:solidFill>
                  <a:srgbClr val="424242"/>
                </a:solidFill>
              </a:rPr>
              <a:t> matrix is 2...</a:t>
            </a:r>
            <a:endParaRPr>
              <a:solidFill>
                <a:srgbClr val="424242"/>
              </a:solidFill>
            </a:endParaRPr>
          </a:p>
        </p:txBody>
      </p:sp>
      <p:sp>
        <p:nvSpPr>
          <p:cNvPr id="9" name="Shape 7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TLAM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GFAAAzA4AAGEkAABgFQAAEAAAACYAAAAIAAAA//////////8="/>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78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4" name="Shape 77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QM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aw4AAJYdAADGEAAAACAAACYAAAAIAAAA//////////8="/>
                </a:ext>
              </a:extLst>
            </p:cNvSpPr>
            <p:nvPr/>
          </p:nvSpPr>
          <p:spPr>
            <a:xfrm>
              <a:off x="41236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1.576</a:t>
              </a:r>
              <a:endParaRPr>
                <a:solidFill>
                  <a:srgbClr val="424242"/>
                </a:solidFill>
              </a:endParaRPr>
            </a:p>
          </p:txBody>
        </p:sp>
        <p:sp>
          <p:nvSpPr>
            <p:cNvPr id="13" name="Shape 78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DxAAAJYdAABqEgAAACAAACYAAAAIAAAA//////////8="/>
                </a:ext>
              </a:extLst>
            </p:cNvSpPr>
            <p:nvPr/>
          </p:nvSpPr>
          <p:spPr>
            <a:xfrm>
              <a:off x="41236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1.082</a:t>
              </a:r>
              <a:endParaRPr>
                <a:solidFill>
                  <a:srgbClr val="424242"/>
                </a:solidFill>
              </a:endParaRPr>
            </a:p>
          </p:txBody>
        </p:sp>
        <p:sp>
          <p:nvSpPr>
            <p:cNvPr id="12" name="Shape 7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sxEAAJYdAAAOFAAAACAAACYAAAAIAAAA//////////8="/>
                </a:ext>
              </a:extLst>
            </p:cNvSpPr>
            <p:nvPr/>
          </p:nvSpPr>
          <p:spPr>
            <a:xfrm>
              <a:off x="41236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0.704</a:t>
              </a:r>
              <a:endParaRPr>
                <a:solidFill>
                  <a:srgbClr val="424242"/>
                </a:solidFill>
              </a:endParaRPr>
            </a:p>
          </p:txBody>
        </p:sp>
        <p:sp>
          <p:nvSpPr>
            <p:cNvPr id="11" name="Shape 7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eGQAAVxMAAJYdAACyFQAAACAAACYAAAAIAAAA//////////8="/>
                </a:ext>
              </a:extLst>
            </p:cNvSpPr>
            <p:nvPr/>
          </p:nvSpPr>
          <p:spPr>
            <a:xfrm>
              <a:off x="41236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1.286</a:t>
              </a:r>
              <a:endParaRPr>
                <a:solidFill>
                  <a:srgbClr val="424242"/>
                </a:solidFill>
              </a:endParaRPr>
            </a:p>
          </p:txBody>
        </p:sp>
      </p:grpSp>
      <p:grpSp>
        <p:nvGrpSpPr>
          <p:cNvPr id="15" name="Group 78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9" name="Shape 7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aw4AAIIYAADGEAAAACAAACYAAAAIAAAA//////////8="/>
                </a:ext>
              </a:extLst>
            </p:cNvSpPr>
            <p:nvPr/>
          </p:nvSpPr>
          <p:spPr>
            <a:xfrm>
              <a:off x="3298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0.138</a:t>
              </a:r>
              <a:endParaRPr>
                <a:solidFill>
                  <a:srgbClr val="424242"/>
                </a:solidFill>
              </a:endParaRPr>
            </a:p>
          </p:txBody>
        </p:sp>
        <p:sp>
          <p:nvSpPr>
            <p:cNvPr id="18" name="Shape 78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DxAAAIIYAABqEgAAACAAACYAAAAIAAAA//////////8="/>
                </a:ext>
              </a:extLst>
            </p:cNvSpPr>
            <p:nvPr/>
          </p:nvSpPr>
          <p:spPr>
            <a:xfrm>
              <a:off x="3298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0.188</a:t>
              </a:r>
              <a:endParaRPr>
                <a:solidFill>
                  <a:srgbClr val="424242"/>
                </a:solidFill>
              </a:endParaRPr>
            </a:p>
          </p:txBody>
        </p:sp>
        <p:sp>
          <p:nvSpPr>
            <p:cNvPr id="17" name="Shape 78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sxEAAIIYAAAOFAAAACAAACYAAAAIAAAA//////////8="/>
                </a:ext>
              </a:extLst>
            </p:cNvSpPr>
            <p:nvPr/>
          </p:nvSpPr>
          <p:spPr>
            <a:xfrm>
              <a:off x="3298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0.495</a:t>
              </a:r>
              <a:endParaRPr>
                <a:solidFill>
                  <a:srgbClr val="424242"/>
                </a:solidFill>
              </a:endParaRPr>
            </a:p>
          </p:txBody>
        </p:sp>
        <p:sp>
          <p:nvSpPr>
            <p:cNvPr id="16" name="Shape 7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KFAAAVxMAAIIYAACyFQAAACAAACYAAAAIAAAA//////////8="/>
                </a:ext>
              </a:extLst>
            </p:cNvSpPr>
            <p:nvPr/>
          </p:nvSpPr>
          <p:spPr>
            <a:xfrm>
              <a:off x="3298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0.179</a:t>
              </a:r>
              <a:endParaRPr>
                <a:solidFill>
                  <a:srgbClr val="424242"/>
                </a:solidFill>
              </a:endParaRPr>
            </a:p>
          </p:txBody>
        </p:sp>
      </p:grpSp>
      <p:sp>
        <p:nvSpPr>
          <p:cNvPr id="20" name="Shape 78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JAAAxBQAAIk9AADbFwAAECAAACYAAAAIAAAA//////////8="/>
              </a:ext>
            </a:extLst>
          </p:cNvSpPr>
          <p:nvPr/>
        </p:nvSpPr>
        <p:spPr>
          <a:xfrm>
            <a:off x="5987415" y="3375660"/>
            <a:ext cx="401574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algn="l" defTabSz="457200">
              <a:lnSpc>
                <a:spcPts val="1600"/>
              </a:lnSpc>
              <a:tabLst>
                <a:tab pos="838200" algn="l"/>
              </a:tabLst>
              <a:defRPr sz="1400">
                <a:solidFill>
                  <a:srgbClr val="424242"/>
                </a:solidFill>
                <a:latin typeface="Arial" pitchFamily="2" charset="0"/>
                <a:ea typeface="Arial" pitchFamily="2" charset="0"/>
                <a:cs typeface="Arial" pitchFamily="2" charset="0"/>
              </a:defRPr>
            </a:pPr>
            <a:r>
              <a:rPr i="1"/>
              <a:t>i.e.</a:t>
            </a:r>
            <a:r>
              <a:t>, the branch length, in units expected number of substitutions per site is 2 x the true value!</a:t>
            </a:r>
          </a:p>
        </p:txBody>
      </p:sp>
      <p:sp>
        <p:nvSpPr>
          <p:cNvPr id="21" name="Shape 79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ZHQAAshUAAI8iAAB5GAAAEAAAACYAAAAIAAAA//////////8="/>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22" name="Group 79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79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aw4AAKoiAADGEAAAACAAACYAAAAIAAAA//////////8="/>
                </a:ext>
              </a:extLst>
            </p:cNvSpPr>
            <p:nvPr/>
          </p:nvSpPr>
          <p:spPr>
            <a:xfrm>
              <a:off x="4949190" y="23437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0.218</a:t>
              </a:r>
              <a:endParaRPr>
                <a:solidFill>
                  <a:srgbClr val="424242"/>
                </a:solidFill>
              </a:endParaRPr>
            </a:p>
          </p:txBody>
        </p:sp>
        <p:sp>
          <p:nvSpPr>
            <p:cNvPr id="25" name="Shape 7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DxAAAKoiAABqEgAAACAAACYAAAAIAAAA//////////8="/>
                </a:ext>
              </a:extLst>
            </p:cNvSpPr>
            <p:nvPr/>
          </p:nvSpPr>
          <p:spPr>
            <a:xfrm>
              <a:off x="4949190" y="26104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0.204</a:t>
              </a:r>
              <a:endParaRPr>
                <a:solidFill>
                  <a:srgbClr val="424242"/>
                </a:solidFill>
              </a:endParaRPr>
            </a:p>
          </p:txBody>
        </p:sp>
        <p:sp>
          <p:nvSpPr>
            <p:cNvPr id="24" name="Shape 7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sxEAAKoiAAAOFAAAACAAACYAAAAIAAAA//////////8="/>
                </a:ext>
              </a:extLst>
            </p:cNvSpPr>
            <p:nvPr/>
          </p:nvSpPr>
          <p:spPr>
            <a:xfrm>
              <a:off x="4949190" y="28771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0.348</a:t>
              </a:r>
              <a:endParaRPr>
                <a:solidFill>
                  <a:srgbClr val="424242"/>
                </a:solidFill>
              </a:endParaRPr>
            </a:p>
          </p:txBody>
        </p:sp>
        <p:sp>
          <p:nvSpPr>
            <p:cNvPr id="23" name="Shape 79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DZcAF////AQAAAAAAAAAAAAAAAAAAAAAAAAAAAAAAAAAAAAAAAAAAAAAAAn9/fwDc3uADzMzMAMDA/wB/f38AAAAAAAAAAAAAAAAAAAAAAAAAAAAhAAAAGAAAABQAAAByHgAAVxMAAKoiAACyFQAAACAAACYAAAAIAAAA//////////8="/>
                </a:ext>
              </a:extLst>
            </p:cNvSpPr>
            <p:nvPr/>
          </p:nvSpPr>
          <p:spPr>
            <a:xfrm>
              <a:off x="4949190" y="31438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0.230</a:t>
              </a:r>
              <a:endParaRPr>
                <a:solidFill>
                  <a:srgbClr val="424242"/>
                </a:solidFill>
              </a:endParaRPr>
            </a:p>
          </p:txBody>
        </p:sp>
      </p:grpSp>
      <p:sp>
        <p:nvSpPr>
          <p:cNvPr id="27" name="Shape 79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HgAASxUAAKoiAACmFwAAECAAACYAAAAIAAAA//////////8="/>
              </a:ext>
            </a:extLst>
          </p:cNvSpPr>
          <p:nvPr/>
        </p:nvSpPr>
        <p:spPr>
          <a:xfrm>
            <a:off x="4949190" y="3461385"/>
            <a:ext cx="685800" cy="382905"/>
          </a:xfrm>
          <a:prstGeom prst="rect">
            <a:avLst/>
          </a:prstGeom>
          <a:noFill/>
          <a:ln>
            <a:noFill/>
          </a:ln>
          <a:effectLst/>
        </p:spPr>
        <p:txBody>
          <a:bodyPr vert="horz" wrap="none" lIns="50800" tIns="50800" rIns="50800" bIns="50800" numCol="1" anchor="ctr"/>
          <a:lstStyle>
            <a:lvl1pPr algn="l" defTabSz="457200">
              <a:lnSpc>
                <a:spcPts val="2400"/>
              </a:lnSpc>
              <a:tabLst>
                <a:tab pos="838200" algn="l"/>
              </a:tabLst>
              <a:defRPr sz="2000">
                <a:solidFill>
                  <a:srgbClr val="424242"/>
                </a:solidFill>
                <a:latin typeface="Times New Roman" pitchFamily="1" charset="0"/>
                <a:ea typeface="Gill Sans" pitchFamily="0" charset="0"/>
                <a:cs typeface="Gill Sans" pitchFamily="0" charset="0"/>
              </a:defRPr>
            </a:lvl1pPr>
          </a:lstStyle>
          <a:p>
            <a:pPr>
              <a:defRPr>
                <a:solidFill>
                  <a:srgbClr val="000000"/>
                </a:solidFill>
              </a:defRPr>
            </a:pPr>
            <a:r>
              <a:rPr>
                <a:solidFill>
                  <a:srgbClr val="424242"/>
                </a:solidFill>
              </a:rPr>
              <a:t>1.000</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7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7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AS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8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gzD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8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8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8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8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8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808"/>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qAQAALAYAAK4DAACECAAAEAAAACYAAAAIAAAA//////////8="/>
              </a:ext>
            </a:extLst>
          </p:cNvSpPr>
          <p:nvPr/>
        </p:nvSpPr>
        <p:spPr>
          <a:xfrm>
            <a:off x="189230" y="100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4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8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8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vcz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8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3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8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8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cFR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8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kZH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8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wcHB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820"/>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aHBc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qAQAAJAkAAK4DAAB8CwAAEAAAACYAAAAIAAAA//////////8="/>
              </a:ext>
            </a:extLst>
          </p:cNvSpPr>
          <p:nvPr/>
        </p:nvSpPr>
        <p:spPr>
          <a:xfrm>
            <a:off x="189230" y="1485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J7x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2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ZJbr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8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Ht08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8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C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8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8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bGx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8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iEw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8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kHi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8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eHh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832"/>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Hxc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AiAwAAuAsAAKYFAAAQDgAAEAAAACYAAAAIAAAA//////////8="/>
              </a:ext>
            </a:extLst>
          </p:cNvSpPr>
          <p:nvPr/>
        </p:nvSpPr>
        <p:spPr>
          <a:xfrm>
            <a:off x="509270" y="19050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CIh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3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8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8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3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8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8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hJAa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
        <p:nvSpPr>
          <p:cNvPr id="5" name="Shape 8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tAoAAGA2AADsDAAAECAAACYAAAAIAAAA//////////8="/>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rate of the substitution process is constant across sites</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8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8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bcg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
        <p:nvSpPr>
          <p:cNvPr id="5" name="Shape 8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lhC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tAoAAGA2AADsDAAAECAAACYAAAAIAAAA//////////8="/>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rate of the substitution process is constant across sites</a:t>
            </a:r>
            <a:endParaRPr>
              <a:solidFill>
                <a:srgbClr val="424242"/>
              </a:solidFill>
            </a:endParaRPr>
          </a:p>
        </p:txBody>
      </p:sp>
      <p:sp>
        <p:nvSpPr>
          <p:cNvPr id="6" name="Shape 8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gAwAAGA2AAC4DgAAECAAACYAAAAIAAAA//////////8="/>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nature of the substitution process is constant across sites</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4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HLsn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8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FT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General Time Reversible models of nucleotide substitution </a:t>
            </a:r>
          </a:p>
        </p:txBody>
      </p:sp>
      <p:sp>
        <p:nvSpPr>
          <p:cNvPr id="4" name="Shape 8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This family of CTMC models makes several simplifying assumptions: </a:t>
            </a:r>
            <a:endParaRPr>
              <a:solidFill>
                <a:srgbClr val="424242"/>
              </a:solidFill>
            </a:endParaRPr>
          </a:p>
        </p:txBody>
      </p:sp>
      <p:sp>
        <p:nvSpPr>
          <p:cNvPr id="5" name="Shape 8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MF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tAoAAGA2AADsDAAAECAAACYAAAAIAAAA//////////8="/>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rate of the substitution process is constant across sites</a:t>
            </a:r>
            <a:endParaRPr>
              <a:solidFill>
                <a:srgbClr val="424242"/>
              </a:solidFill>
            </a:endParaRPr>
          </a:p>
        </p:txBody>
      </p:sp>
      <p:sp>
        <p:nvSpPr>
          <p:cNvPr id="6" name="Shape 8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gAwAAGA2AAC4DgAAECAAACYAAAAIAAAA//////////8="/>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nature of the substitution process is constant across sites</a:t>
            </a:r>
            <a:endParaRPr>
              <a:solidFill>
                <a:srgbClr val="424242"/>
              </a:solidFill>
            </a:endParaRPr>
          </a:p>
        </p:txBody>
      </p:sp>
      <p:sp>
        <p:nvSpPr>
          <p:cNvPr id="7" name="Shape 8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oBwAAYA4AAGA2AACYEAAAECAAACYAAAAIAAAA//////////8="/>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marL="127000" indent="-127000" algn="l" defTabSz="457200">
              <a:lnSpc>
                <a:spcPts val="2100"/>
              </a:lnSpc>
              <a:buSzTx/>
              <a:buChar char="•"/>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sites are independent</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4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Bi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UX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2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2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2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2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2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2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3" name="Shape 8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LW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Ew2AAB0DAAAECAAACYAAAAIAAAA//////////8="/>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probability of a sequence of states visited forward in time is equal to the </a:t>
            </a:r>
            <a:br/>
            <a:r>
              <a:rPr>
                <a:solidFill>
                  <a:srgbClr val="424242"/>
                </a:solidFill>
              </a:rPr>
              <a:t>   series of states visited in the reverse order</a:t>
            </a:r>
            <a:endParaRPr>
              <a:solidFill>
                <a:srgbClr val="424242"/>
              </a:solidFill>
            </a:endParaRP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BgAAI0MAACoJQAAUA8AABAAAAAmAAAACAAAAP//////////"/>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5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AAw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3" name="Shape 8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C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Ew2AAB0DAAAECAAACYAAAAIAAAA//////////8="/>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probability of a sequence of states visited forward in time is equal to the </a:t>
            </a:r>
            <a:br/>
            <a:r>
              <a:rPr>
                <a:solidFill>
                  <a:srgbClr val="424242"/>
                </a:solidFill>
              </a:rPr>
              <a:t>   series of states visited in the reverse order</a:t>
            </a:r>
            <a:endParaRPr>
              <a:solidFill>
                <a:srgbClr val="424242"/>
              </a:solidFill>
            </a:endParaRP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M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BgAAI0MAACoJQAAUA8AABAAAAAmAAAACAAAAP//////////"/>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
        <p:nvSpPr>
          <p:cNvPr id="6" name="Shape 86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BEw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4GQAA2g4AALgZAACrEAAAEAAAACYAAAAIAAAA//////////8="/>
              </a:ext>
            </a:extLst>
          </p:cNvSpPr>
          <p:nvPr/>
        </p:nvSpPr>
        <p:spPr>
          <a:xfrm flipV="1">
            <a:off x="4180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7" name="Shape 86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zJ5q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gEgAARxAAAFEhAABgEwAAECAAACYAAAAIAAAA//////////8="/>
              </a:ext>
            </a:extLst>
          </p:cNvSpPr>
          <p:nvPr/>
        </p:nvSpPr>
        <p:spPr>
          <a:xfrm>
            <a:off x="2946400" y="2646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state </a:t>
            </a:r>
            <a:r>
              <a:rPr i="1">
                <a:latin typeface="Times New Roman" pitchFamily="1" charset="0"/>
                <a:ea typeface="Times New Roman" pitchFamily="1" charset="0"/>
                <a:cs typeface="Times New Roman" pitchFamily="1" charset="0"/>
              </a:rPr>
              <a:t>j</a:t>
            </a:r>
            <a:r>
              <a:t> </a:t>
            </a:r>
          </a:p>
        </p:txBody>
      </p:sp>
      <p:sp>
        <p:nvSpPr>
          <p:cNvPr id="8" name="Shape 86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kP83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GwAA2g4AAEgbAACrEAAAEAAAACYAAAAIAAAA//////////8="/>
              </a:ext>
            </a:extLst>
          </p:cNvSpPr>
          <p:nvPr/>
        </p:nvSpPr>
        <p:spPr>
          <a:xfrm flipV="1">
            <a:off x="4434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86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wjS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wEwAAkBQAAOEiAADwGAAAECAAACYAAAAIAAAA//////////8="/>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ending in state </a:t>
            </a:r>
            <a:r>
              <a:rPr i="1">
                <a:latin typeface="Times New Roman" pitchFamily="1" charset="0"/>
                <a:ea typeface="Times New Roman" pitchFamily="1" charset="0"/>
                <a:cs typeface="Times New Roman" pitchFamily="1" charset="0"/>
              </a:rPr>
              <a:t>i</a:t>
            </a:r>
            <a:r>
              <a:t> </a:t>
            </a:r>
            <a:br/>
            <a:r>
              <a:t>given starting state </a:t>
            </a:r>
            <a:r>
              <a:rPr i="1">
                <a:latin typeface="Times New Roman" pitchFamily="1" charset="0"/>
                <a:ea typeface="Times New Roman" pitchFamily="1" charset="0"/>
                <a:cs typeface="Times New Roman" pitchFamily="1" charset="0"/>
              </a:rPr>
              <a:t>j</a:t>
            </a:r>
            <a:r>
              <a:t> and</a:t>
            </a:r>
            <a:br/>
            <a:r>
              <a:t>running over duration </a:t>
            </a:r>
            <a:r>
              <a:rPr i="1">
                <a:latin typeface="Times New Roman" pitchFamily="1" charset="0"/>
                <a:ea typeface="Times New Roman" pitchFamily="1" charset="0"/>
                <a:cs typeface="Times New Roman" pitchFamily="1" charset="0"/>
              </a:rPr>
              <a:t>t</a:t>
            </a:r>
            <a:endParaRPr i="1">
              <a:latin typeface="Times New Roman" pitchFamily="1" charset="0"/>
              <a:ea typeface="Times New Roman" pitchFamily="1" charset="0"/>
              <a:cs typeface="Times New Roman" pitchFamily="1" charset="0"/>
            </a:endParaRPr>
          </a:p>
        </p:txBody>
      </p:sp>
      <p:sp>
        <p:nvSpPr>
          <p:cNvPr id="10" name="Shape 86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QM2eY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IGwAA/hIAAEgbAADPFAAAEAAAACYAAAAIAAAA//////////8="/>
              </a:ext>
            </a:extLst>
          </p:cNvSpPr>
          <p:nvPr/>
        </p:nvSpPr>
        <p:spPr>
          <a:xfrm flipV="1">
            <a:off x="4434840" y="3087370"/>
            <a:ext cx="0" cy="295275"/>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uQQ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3" name="Shape 8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Ew2AAB0DAAAECAAACYAAAAIAAAA//////////8="/>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probability of a sequence of states visited forward in time is equal to the </a:t>
            </a:r>
            <a:br/>
            <a:r>
              <a:rPr>
                <a:solidFill>
                  <a:srgbClr val="424242"/>
                </a:solidFill>
              </a:rPr>
              <a:t>   series of states visited in the reverse order</a:t>
            </a:r>
            <a:endParaRPr>
              <a:solidFill>
                <a:srgbClr val="424242"/>
              </a:solidFill>
            </a:endParaRPr>
          </a:p>
        </p:txBody>
      </p:sp>
      <p:pic>
        <p:nvPicPr>
          <p:cNvPr id="4"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BgAAI0MAACoJQAAUA8AABAAAAAmAAAACAAAAP//////////"/>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grpSp>
        <p:nvGrpSpPr>
          <p:cNvPr id="6" name="Group 88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ASAADaDgAA4SIAAPAYAAAQAAAAJgAAAAgAAAD/////AAAAAA=="/>
              </a:ext>
            </a:extLst>
          </p:cNvGrpSpPr>
          <p:nvPr/>
        </p:nvGrpSpPr>
        <p:grpSpPr>
          <a:xfrm>
            <a:off x="2946400" y="2414270"/>
            <a:ext cx="2723515" cy="1639570"/>
            <a:chOff x="2946400" y="2414270"/>
            <a:chExt cx="2723515" cy="1639570"/>
          </a:xfrm>
        </p:grpSpPr>
        <p:sp>
          <p:nvSpPr>
            <p:cNvPr id="11" name="Shape 875"/>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68wU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C5GQAA2g4AALkZAACsEAAAAAAAACYAAAAIAAAA//////////8="/>
                </a:ext>
              </a:extLst>
            </p:cNvSpPr>
            <p:nvPr/>
          </p:nvSpPr>
          <p:spPr>
            <a:xfrm flipV="1">
              <a:off x="4181475"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8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B/SQM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gEgAASBAAAFEhAABgEwAAACAAACYAAAAIAAAA//////////8="/>
                </a:ext>
              </a:extLst>
            </p:cNvSpPr>
            <p:nvPr/>
          </p:nvSpPr>
          <p:spPr>
            <a:xfrm>
              <a:off x="2946400" y="2646680"/>
              <a:ext cx="2469515" cy="5029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a:t>
              </a:r>
              <a:br/>
              <a:r>
                <a:t>starting state </a:t>
              </a:r>
              <a:r>
                <a:rPr i="1">
                  <a:latin typeface="Times New Roman" pitchFamily="1" charset="0"/>
                  <a:ea typeface="Times New Roman" pitchFamily="1" charset="0"/>
                  <a:cs typeface="Times New Roman" pitchFamily="1" charset="0"/>
                </a:rPr>
                <a:t>i</a:t>
              </a:r>
              <a:r>
                <a:t> </a:t>
              </a:r>
            </a:p>
          </p:txBody>
        </p:sp>
        <p:sp>
          <p:nvSpPr>
            <p:cNvPr id="9" name="Shape 877"/>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BIGwAA2g4AAEgbAACsEAAAAAAAACYAAAAIAAAA//////////8="/>
                </a:ext>
              </a:extLst>
            </p:cNvSpPr>
            <p:nvPr/>
          </p:nvSpPr>
          <p:spPr>
            <a:xfrm flipV="1">
              <a:off x="4434840"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87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CwEwAAkBQAAOEiAADwGAAAACAAACYAAAAIAAAA//////////8="/>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ctr"/>
            <a:lstStyle/>
            <a:p>
              <a:pPr defTabSz="457200">
                <a:lnSpc>
                  <a:spcPts val="1600"/>
                </a:lnSpc>
                <a:tabLst>
                  <a:tab pos="838200" algn="l"/>
                </a:tabLst>
                <a:defRPr sz="1400">
                  <a:solidFill>
                    <a:srgbClr val="424242"/>
                  </a:solidFill>
                  <a:latin typeface="Arial" pitchFamily="2" charset="0"/>
                  <a:ea typeface="Arial" pitchFamily="2" charset="0"/>
                  <a:cs typeface="Arial" pitchFamily="2" charset="0"/>
                </a:defRPr>
              </a:pPr>
              <a:r>
                <a:t>probability of ending in state </a:t>
              </a:r>
              <a:r>
                <a:rPr i="1">
                  <a:latin typeface="Times New Roman" pitchFamily="1" charset="0"/>
                  <a:ea typeface="Times New Roman" pitchFamily="1" charset="0"/>
                  <a:cs typeface="Times New Roman" pitchFamily="1" charset="0"/>
                </a:rPr>
                <a:t>j</a:t>
              </a:r>
              <a:r>
                <a:t> </a:t>
              </a:r>
              <a:br/>
              <a:r>
                <a:t>given starting state </a:t>
              </a:r>
              <a:r>
                <a:rPr i="1">
                  <a:latin typeface="Times New Roman" pitchFamily="1" charset="0"/>
                  <a:ea typeface="Times New Roman" pitchFamily="1" charset="0"/>
                  <a:cs typeface="Times New Roman" pitchFamily="1" charset="0"/>
                </a:rPr>
                <a:t>i</a:t>
              </a:r>
              <a:r>
                <a:t> and</a:t>
              </a:r>
              <a:br/>
              <a:r>
                <a:t>running over duration </a:t>
              </a:r>
              <a:r>
                <a:rPr i="1">
                  <a:latin typeface="Times New Roman" pitchFamily="1" charset="0"/>
                  <a:ea typeface="Times New Roman" pitchFamily="1" charset="0"/>
                  <a:cs typeface="Times New Roman" pitchFamily="1" charset="0"/>
                </a:rPr>
                <a:t>t</a:t>
              </a:r>
              <a:endParaRPr i="1">
                <a:latin typeface="Times New Roman" pitchFamily="1" charset="0"/>
                <a:ea typeface="Times New Roman" pitchFamily="1" charset="0"/>
                <a:cs typeface="Times New Roman" pitchFamily="1" charset="0"/>
              </a:endParaRPr>
            </a:p>
          </p:txBody>
        </p:sp>
        <p:sp>
          <p:nvSpPr>
            <p:cNvPr id="7" name="Shape 879"/>
            <p:cNvSpPr>
              <a:extLst>
                <a:ext uri="smNativeData">
                  <pr:smNativeData xmlns:pr="smNativeData" val="SMDATA_13_nYDcXB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5MAAH9/fwAAAAAAy8vLAMDA/wB/f38AAAAAAAAAAAAAAAAAAAAAAAAAAAAhAAAAGAAAABQAAABIGwAA/hIAAEgbAADQFAAAAAAAACYAAAAIAAAA//////////8="/>
                </a:ext>
              </a:extLst>
            </p:cNvSpPr>
            <p:nvPr/>
          </p:nvSpPr>
          <p:spPr>
            <a:xfrm flipV="1">
              <a:off x="4434840" y="3087370"/>
              <a:ext cx="0" cy="295910"/>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00000 0.00000 L 0.11202 0.00031" pathEditMode="relative" rAng="0" ptsTypes="">
                                      <p:cBhvr>
                                        <p:cTn id="6" dur="1000" fill="hold"/>
                                        <p:tgtEl>
                                          <p:spTgt spid="6"/>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extLst>
      <p:ext uri="smNativeData">
        <pr:smNativeData xmlns:pr="smNativeData" val="nYDcXAEAAAAFAAAA/f///wQAAAD/////AAAAAAADAAAAAAAAAAAAAA=="/>
      </p:ext>
    </p:extLst>
  </p:timing>
</p:sld>
</file>

<file path=ppt/slides/slide5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8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2"/>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W3g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3"/>
          <a:stretch>
            <a:fillRect/>
          </a:stretch>
        </p:blipFill>
        <p:spPr>
          <a:xfrm>
            <a:off x="5359400" y="2057400"/>
            <a:ext cx="4572000" cy="1261110"/>
          </a:xfrm>
          <a:prstGeom prst="rect">
            <a:avLst/>
          </a:prstGeom>
          <a:noFill/>
          <a:ln>
            <a:noFill/>
          </a:ln>
          <a:effectLst/>
        </p:spPr>
      </p:pic>
      <p:sp>
        <p:nvSpPr>
          <p:cNvPr id="5" name="Shape 8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6" name="Shape 8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Dubw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7" name="Shape 887"/>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FgAAtBQAAHgyAAAMMAAAEAAAACYAAAAIAAAA//////////8="/>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4"/>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JXQ7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5"/>
          <a:stretch>
            <a:fillRect/>
          </a:stretch>
        </p:blipFill>
        <p:spPr>
          <a:xfrm>
            <a:off x="5008245" y="2578100"/>
            <a:ext cx="392430" cy="317500"/>
          </a:xfrm>
          <a:prstGeom prst="rect">
            <a:avLst/>
          </a:prstGeom>
          <a:noFill/>
          <a:ln>
            <a:noFill/>
          </a:ln>
          <a:effectLst/>
        </p:spPr>
      </p:pic>
      <p:sp>
        <p:nvSpPr>
          <p:cNvPr id="10" name="Shape 89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8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GD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2" name="Shape 8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MGI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AI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897"/>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YFgAAtBQAAHgyAAAMMAAAEAAAACYAAAAIAAAA//////////8="/>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6" name="Shape 8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YT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7" name="Shape 8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10" name="Shape 90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9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0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BG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12"/>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cHAAAZBQAAHgyAAAMMAAAEAAAACYAAAAIAAAA//////////8="/>
              </a:ext>
            </a:extLst>
          </p:cNvSpPr>
          <p:nvPr/>
        </p:nvSpPr>
        <p:spPr>
          <a:xfrm>
            <a:off x="4610100" y="3314700"/>
            <a:ext cx="3594100" cy="44958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elJ0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vvx5s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9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0" name="Shape 9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9KJ8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1" name="Shape 9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dmv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6gb2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FaCC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2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BAAA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bBefL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kGk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lHPO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27"/>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eS2Uc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sIgAAZBQAAHgyAAAMMAAAEAAAACYAAAAIAAAA//////////8="/>
              </a:ext>
            </a:extLst>
          </p:cNvSpPr>
          <p:nvPr/>
        </p:nvSpPr>
        <p:spPr>
          <a:xfrm>
            <a:off x="5676900" y="3314700"/>
            <a:ext cx="2527300" cy="44958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HHC1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26Rm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3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GRnL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9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Sn2S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0" name="Shape 9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j5c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1" name="Shape 9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iRx0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3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d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3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oyYT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42"/>
          <p:cNvSpPr>
            <a:extLst>
              <a:ext uri="smNativeData">
                <pr:smNativeData xmlns:pr="smNativeData" val="SMDATA_13_nYDcXB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oKQAAZBQAAHgyAAAMMAAAEAAAACYAAAAIAAAA//////////8="/>
              </a:ext>
            </a:extLst>
          </p:cNvSpPr>
          <p:nvPr/>
        </p:nvSpPr>
        <p:spPr>
          <a:xfrm>
            <a:off x="6731000" y="3314700"/>
            <a:ext cx="1473200" cy="4495800"/>
          </a:xfrm>
          <a:prstGeom prst="rect">
            <a:avLst/>
          </a:prstGeom>
          <a:solidFill>
            <a:srgbClr val="FFFFFF"/>
          </a:solidFill>
          <a:ln>
            <a:noFill/>
          </a:ln>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sqZlh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4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w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9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Wvp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0" name="Shape 9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fLQ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1" name="Shape 9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FK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dpdG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5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Odl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WFlq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wxk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si8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TjGA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ELAAABCUAANQwAACEJwAAEAAAACYAAAAIAAAA//////////8="/>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60"/>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9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0" name="Shape 9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1" name="Shape 9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YGD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5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YiB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bAwAALAUAADMLgAAPC0AABAAAAAmAAAACAAAAP//////////"/>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MDA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XAMAAPgMAACIHQAAMBQAABAAAAAmAAAACAAAAP//////////"/>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AAAKgMAAAYPQAAahQAABAAAAAmAAAACAAAAP//////////"/>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7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ELAAABCUAANQwAACEJwAAEAAAACYAAAAIAAAA//////////8="/>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CgEAANwPAABcAwAAyREAABAAAAAmAAAACAAAAP//////////"/>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zx4AANwPAAA5IQAA0BEAABAAAAAmAAAACAAAAP//////////"/>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7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CFwAAcBMAANIbAADwFQAAEAAAACYAAAAIAAAA//////////8="/>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9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wCgAAPgTAAC+KgAAECAAACYAAAAIAAAA//////////8="/>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0" name="Shape 9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AgAAAisAAJwQAAD/LAAAECAAACYAAAAIAAAA//////////8="/>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1900"/>
              </a:lnSpc>
              <a:tabLst>
                <a:tab pos="838200" algn="l"/>
              </a:tabLst>
              <a:defRPr sz="16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1" name="Shape 9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NA0AADQCgAAECAAACYAAAAIAAAA//////////8="/>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Consider two rate matrices:</a:t>
            </a:r>
            <a:endParaRPr>
              <a:solidFill>
                <a:srgbClr val="424242"/>
              </a:solidFill>
            </a:endParaRPr>
          </a:p>
        </p:txBody>
      </p:sp>
      <p:sp>
        <p:nvSpPr>
          <p:cNvPr id="12" name="Shape 9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EDQAABAsAAIweAAA8DQAAECAAACYAAAAIAAAA//////////8="/>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irreversible</a:t>
            </a:r>
            <a:endParaRPr>
              <a:solidFill>
                <a:srgbClr val="424242"/>
              </a:solidFill>
            </a:endParaRPr>
          </a:p>
        </p:txBody>
      </p:sp>
      <p:sp>
        <p:nvSpPr>
          <p:cNvPr id="13" name="Shape 9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wKwAABAsAABw5AAA8DQAAECAAACYAAAAIAAAA//////////8="/>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time reversible</a:t>
            </a:r>
            <a:endParaRPr>
              <a:solidFill>
                <a:srgbClr val="424242"/>
              </a:solidFill>
            </a:endParaRPr>
          </a:p>
        </p:txBody>
      </p:sp>
      <p:sp>
        <p:nvSpPr>
          <p:cNvPr id="14" name="Shape 9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15" name="Shape 9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
        <p:nvSpPr>
          <p:cNvPr id="16" name="Shape 98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EAwAAFisAAPQuAAAoLQAAEAAAACYAAAAIAAAA//////////8="/>
              </a:ext>
            </a:extLst>
          </p:cNvSpPr>
          <p:nvPr/>
        </p:nvSpPr>
        <p:spPr>
          <a:xfrm>
            <a:off x="490220" y="7004050"/>
            <a:ext cx="7142480" cy="33655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5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2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2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2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2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2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2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26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9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d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3" name="Shape 9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yS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Ew2AAB0DAAAECAAACYAAAAIAAAA//////////8="/>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probability of a sequence of states visited forward in time is equal to the </a:t>
            </a:r>
            <a:br/>
            <a:r>
              <a:rPr>
                <a:solidFill>
                  <a:srgbClr val="424242"/>
                </a:solidFill>
              </a:rPr>
              <a:t>   series of states visited in the reverse order</a:t>
            </a:r>
            <a:endParaRPr>
              <a:solidFill>
                <a:srgbClr val="424242"/>
              </a:solidFill>
            </a:endParaRPr>
          </a:p>
        </p:txBody>
      </p:sp>
      <p:sp>
        <p:nvSpPr>
          <p:cNvPr id="4" name="Shape 9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
        <p:nvSpPr>
          <p:cNvPr id="5" name="Shape 98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A8AAHc5AAB8EwAAECAAACYAAAAIAAAA//////////8="/>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Time-reversible models allow an unrooted tree to be rooted anywhere without </a:t>
            </a:r>
            <a:br/>
            <a:r>
              <a:rPr>
                <a:solidFill>
                  <a:srgbClr val="424242"/>
                </a:solidFill>
              </a:rPr>
              <a:t>    changing the probability of the data </a:t>
            </a:r>
            <a:endParaRPr>
              <a:solidFill>
                <a:srgbClr val="424242"/>
              </a:solidFill>
            </a:endParaRPr>
          </a:p>
        </p:txBody>
      </p:sp>
      <p:pic>
        <p:nvPicPr>
          <p:cNvPr id="6"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BgAAI0MAACoJQAAUA8AABAAAAAmAAAACAAAAP//////////"/>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9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Ew2AAB0DAAAECAAACYAAAAIAAAA//////////8="/>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probability of a sequence of states visited forward in time is equal to the </a:t>
            </a:r>
            <a:br/>
            <a:r>
              <a:rPr>
                <a:solidFill>
                  <a:srgbClr val="424242"/>
                </a:solidFill>
              </a:rPr>
              <a:t>   series of states visited in the reverse order</a:t>
            </a:r>
            <a:endParaRPr>
              <a:solidFill>
                <a:srgbClr val="424242"/>
              </a:solidFill>
            </a:endParaRPr>
          </a:p>
        </p:txBody>
      </p:sp>
      <p:sp>
        <p:nvSpPr>
          <p:cNvPr id="4" name="Shape 99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VFQAA3AAAAGspAABMBAAAECAAACYAAAAIAAAA//////////8="/>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KM8AABwFwAAACAAACYAAAAIAAAA//////////8="/>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This allows us to perform inference under unrooted trees, which simplifies the space of</a:t>
            </a:r>
            <a:br/>
            <a:r>
              <a:rPr>
                <a:solidFill>
                  <a:srgbClr val="424242"/>
                </a:solidFill>
              </a:rPr>
              <a:t>    trees that we have to evaluate, and the algorithms used to compute the likelihood</a:t>
            </a:r>
            <a:endParaRPr>
              <a:solidFill>
                <a:srgbClr val="424242"/>
              </a:solidFill>
            </a:endParaRPr>
          </a:p>
        </p:txBody>
      </p:sp>
      <p:sp>
        <p:nvSpPr>
          <p:cNvPr id="6" name="Shape 99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oA8AAHc5AAB8EwAAECAAACYAAAAIAAAA//////////8="/>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Time-reversible models allow an unrooted tree to be rooted anywhere without </a:t>
            </a:r>
            <a:br/>
            <a:r>
              <a:rPr>
                <a:solidFill>
                  <a:srgbClr val="424242"/>
                </a:solidFill>
              </a:rPr>
              <a:t>    changing the probability of the data </a:t>
            </a:r>
            <a:endParaRPr>
              <a:solidFill>
                <a:srgbClr val="424242"/>
              </a:solidFill>
            </a:endParaRPr>
          </a:p>
        </p:txBody>
      </p:sp>
      <p:pic>
        <p:nvPicPr>
          <p:cNvPr id="7" name="dropp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kXYD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2BgAAI0MAACoJQAAUA8AABAAAAAmAAAACAAAAP//////////"/>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99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1nt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9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10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10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10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10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EQ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10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100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1008"/>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pAsAAAYGAAD8DQAAEAAAACYAAAAIAAAA//////////8="/>
              </a:ext>
            </a:extLst>
          </p:cNvSpPr>
          <p:nvPr/>
        </p:nvSpPr>
        <p:spPr>
          <a:xfrm>
            <a:off x="570230" y="189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AR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1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wGgAA3AAAAJAjAABMBAAAECAAACYAAAAIAAAA//////////8="/>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Outline</a:t>
            </a:r>
          </a:p>
        </p:txBody>
      </p:sp>
      <p:sp>
        <p:nvSpPr>
          <p:cNvPr id="3" name="Shape 10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 A brief review of Continuous-Time Markov models</a:t>
            </a:r>
          </a:p>
        </p:txBody>
      </p:sp>
      <p:sp>
        <p:nvSpPr>
          <p:cNvPr id="4" name="Shape 10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YAkAACA1AADgCwAAECAAACYAAAAIAAAA//////////8="/>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 Stochastic models of nucleotide substitution</a:t>
            </a:r>
          </a:p>
        </p:txBody>
      </p:sp>
      <p:sp>
        <p:nvSpPr>
          <p:cNvPr id="5" name="Shape 10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uAsAAKAyAADwDQAAECAAACYAAAAIAAAA//////////8="/>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What’s the deal with time reversibility</a:t>
            </a:r>
            <a:endParaRPr>
              <a:solidFill>
                <a:srgbClr val="424242"/>
              </a:solidFill>
            </a:endParaRPr>
          </a:p>
        </p:txBody>
      </p:sp>
      <p:sp>
        <p:nvSpPr>
          <p:cNvPr id="6" name="Shape 10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MBEAAIA5AACPEwAAECAAACYAAAAIAAAA//////////8="/>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III. Accommodating among-site heterogeneity in the substitution process</a:t>
            </a:r>
          </a:p>
        </p:txBody>
      </p:sp>
      <p:sp>
        <p:nvSpPr>
          <p:cNvPr id="7" name="Shape 10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34x/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BMAAFA3AADAFQAAECAAACYAAAAIAAAA//////////8="/>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rates</a:t>
            </a:r>
            <a:endParaRPr>
              <a:solidFill>
                <a:srgbClr val="424242"/>
              </a:solidFill>
            </a:endParaRPr>
          </a:p>
        </p:txBody>
      </p:sp>
      <p:sp>
        <p:nvSpPr>
          <p:cNvPr id="8" name="Shape 10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css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4BUAAFA3AAAYGAAAECAAACYAAAAIAAAA//////////8="/>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Among-site variation in substitution process</a:t>
            </a:r>
            <a:endParaRPr>
              <a:solidFill>
                <a:srgbClr val="424242"/>
              </a:solidFill>
            </a:endParaRPr>
          </a:p>
        </p:txBody>
      </p:sp>
      <p:sp>
        <p:nvSpPr>
          <p:cNvPr id="9" name="Shape 101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A4AAKAyAABIEAAAECAAACYAAAAIAAAA//////////8="/>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Meet the GTR family</a:t>
            </a:r>
            <a:endParaRPr>
              <a:solidFill>
                <a:srgbClr val="424242"/>
              </a:solidFill>
            </a:endParaRPr>
          </a:p>
        </p:txBody>
      </p:sp>
      <p:sp>
        <p:nvSpPr>
          <p:cNvPr id="10" name="Shape 1020"/>
          <p:cNvSpPr>
            <a:extLst>
              <a:ext uri="smNativeData">
                <pr:smNativeData xmlns:pr="smNativeData" val="SMDATA_13_nYDcXB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MAAAAEAAAAAAAAAAAAAAAAAAAAAAAAAAeAAAAaAAAAAAAAAAAAAAAAAAAAAAAAAAAAAAAECcAABAnAAAAAAAAAAAAAAAAAAAAAAAAAAAAAAAAAAAAAAAAAAAAAGQAAAAAAAAAwMD/AAAAAABkAAAAMgAAAAAAAABkAAAAAAAAAH9/fwAKAAAAHwAAAFQAAAD/kwAA////AQAAAAAAAAAAAAAAAAAAAAAAAAAAAAAAAAAAAAAAAAAAAAAAAH9/fwAAAAAAy8vLAMDA/wB/f38AAAAAAAAAAAAAAAAAAAAAAAAAAAAhAAAAGAAAABQAAACCAwAA1A0AAAYGAAAsEAAAEAAAACYAAAAIAAAA//////////8="/>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anchor="ctr"/>
          <a:lstStyle/>
          <a:p>
            <a:pPr defTabSz="457200">
              <a:tabLst>
                <a:tab pos="838200" algn="l"/>
              </a:tabLst>
              <a:defRPr>
                <a:effectLst>
                  <a:outerShdw dist="63500" dir="3600000" algn="tl" rotWithShape="0">
                    <a:srgbClr val="000000">
                      <a:alpha val="40000"/>
                    </a:srgbClr>
                  </a:outerShdw>
                </a:effectLst>
              </a:defRPr>
            </a:pPr>
          </a:p>
        </p:txBody>
      </p:sp>
      <p:sp>
        <p:nvSpPr>
          <p:cNvPr id="11" name="Rectangle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Ee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xBgAAIA4AABEGwAAACAAACYAAAAIAAAA//////////8="/>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a:lnSpc>
                <a:spcPts val="2400"/>
              </a:lnSpc>
              <a:defRPr sz="2000">
                <a:solidFill>
                  <a:srgbClr val="0433FF"/>
                </a:solidFill>
                <a:latin typeface="Arial" pitchFamily="2"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02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4" name="Shape 10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grpSp>
        <p:nvGrpSpPr>
          <p:cNvPr id="5" name="Group 1030"/>
          <p:cNvGrpSpPr>
            <a:extLst>
              <a:ext uri="smNativeData">
                <pr:smNativeData xmlns:pr="smNativeData" val="SMDATA_7_nYDcXBMAAAAlAAAAAQAAAA8BAAAAkAAAAEgAAACQAAAASAAAAAAAAAAAAAAAAAAAABcAAAAUAAAAAAAAAAAAAAD/fwAA/38AAAAAAAAJAAAABAAAALu7u7s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3"/>
            <a:stretch>
              <a:fillRect/>
            </a:stretch>
          </p:blipFill>
          <p:spPr>
            <a:xfrm>
              <a:off x="6949440" y="4109085"/>
              <a:ext cx="269240" cy="203835"/>
            </a:xfrm>
            <a:prstGeom prst="rect">
              <a:avLst/>
            </a:prstGeom>
            <a:noFill/>
            <a:ln>
              <a:noFill/>
            </a:ln>
            <a:effectLst/>
          </p:spPr>
        </p:pic>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4"/>
            <a:stretch>
              <a:fillRect/>
            </a:stretch>
          </p:blipFill>
          <p:spPr>
            <a:xfrm>
              <a:off x="3912235" y="4381500"/>
              <a:ext cx="268605" cy="203200"/>
            </a:xfrm>
            <a:prstGeom prst="rect">
              <a:avLst/>
            </a:prstGeom>
            <a:noFill/>
            <a:ln>
              <a:noFill/>
            </a:ln>
            <a:effectLst/>
          </p:spPr>
        </p:pic>
        <p:grpSp>
          <p:nvGrpSpPr>
            <p:cNvPr id="6" name="Group 102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8" name="Shape 1027"/>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PGn3c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YoXP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5"/>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3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0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RxQ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03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FxA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2SAAAKomAADwLQAAEAAAACYAAAAIAAAA//////////8="/>
              </a:ext>
            </a:extLst>
          </p:cNvSpPr>
          <p:nvPr/>
        </p:nvSpPr>
        <p:spPr>
          <a:xfrm>
            <a:off x="5259705" y="5339715"/>
            <a:ext cx="1025525" cy="212788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9" name="Group 1044"/>
          <p:cNvGrpSpPr>
            <a:extLst>
              <a:ext uri="smNativeData">
                <pr:smNativeData xmlns:pr="smNativeData" val="SMDATA_7_nYDcXBMAAAAlAAAAAQAAAA8BAAAAkAAAAEgAAACQAAAASAAAAAAAAAAAAAAAAAAAABcAAAAUAAAAAAAAAAAAAAD/fwAA/38AAAAAAAAJAAAABAAAAEAJ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GBER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0" name="Group 1043"/>
            <p:cNvGrpSpPr>
              <a:extLst>
                <a:ext uri="smNativeData">
                  <pr:smNativeData xmlns:pr="smNativeData" val="SMDATA_7_nYDcXBMAAAAlAAAAAQAAAA8BAAAAkAAAAEgAAACQAAAASAAAAAAAAAAAAAAAAAAAABcAAAAUAAAAAAAAAAAAAAD/fwAA/38AAAAAAAAJAAAABAAAABcX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2" name="Shape 104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QbUQD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0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3SY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05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K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oHgAAPAsAAHwkAACEDgAAEAAAACYAAAAIAAAA//////////8="/>
              </a:ext>
            </a:extLst>
          </p:cNvSpPr>
          <p:nvPr/>
        </p:nvSpPr>
        <p:spPr>
          <a:xfrm>
            <a:off x="49022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05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FQAAXA4AAEgcAACkEQAAEAAAACYAAAAIAAAA//////////8="/>
              </a:ext>
            </a:extLst>
          </p:cNvSpPr>
          <p:nvPr/>
        </p:nvSpPr>
        <p:spPr>
          <a:xfrm>
            <a:off x="3568700" y="2334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054"/>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VCIAAKomAADwLQAAEAAAACYAAAAIAAAA//////////8="/>
              </a:ext>
            </a:extLst>
          </p:cNvSpPr>
          <p:nvPr/>
        </p:nvSpPr>
        <p:spPr>
          <a:xfrm>
            <a:off x="5259705" y="5580380"/>
            <a:ext cx="1025525" cy="188722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05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WSAAADQmAAAkIgAAEAAAACYAAAAIAAAA//////////8="/>
              </a:ext>
            </a:extLst>
          </p:cNvSpPr>
          <p:nvPr/>
        </p:nvSpPr>
        <p:spPr>
          <a:xfrm>
            <a:off x="5295900" y="5258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1061"/>
          <p:cNvGrpSpPr>
            <a:extLst>
              <a:ext uri="smNativeData">
                <pr:smNativeData xmlns:pr="smNativeData" val="SMDATA_7_nYDcXBMAAAAlAAAAAQAAAA8BAAAAkAAAAEgAAACQAAAASAAAAAAAAAAAAAAAAAAAABcAAAAUAAAAAAAAAAAAAAD/fwAA/38AAAAAAAAJAAAABAAAAAE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60"/>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5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4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gAi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kWk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KwY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6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0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X/+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06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kAC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0JgAAPAsAAIgsAACEDgAAEAAAACYAAAAIAAAA//////////8="/>
              </a:ext>
            </a:extLst>
          </p:cNvSpPr>
          <p:nvPr/>
        </p:nvSpPr>
        <p:spPr>
          <a:xfrm>
            <a:off x="62103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07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NkA5Q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FQAA3BAAAEgcAAAkFAAAEAAAACYAAAAIAAAA//////////8="/>
              </a:ext>
            </a:extLst>
          </p:cNvSpPr>
          <p:nvPr/>
        </p:nvSpPr>
        <p:spPr>
          <a:xfrm>
            <a:off x="3568700" y="27406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07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iSQAAKomAADwLQAAEAAAACYAAAAIAAAA//////////8="/>
              </a:ext>
            </a:extLst>
          </p:cNvSpPr>
          <p:nvPr/>
        </p:nvSpPr>
        <p:spPr>
          <a:xfrm>
            <a:off x="5259705" y="5939155"/>
            <a:ext cx="1025525" cy="1528445"/>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07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k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iSIAADQmAABUJAAAEAAAACYAAAAIAAAA//////////8="/>
              </a:ext>
            </a:extLst>
          </p:cNvSpPr>
          <p:nvPr/>
        </p:nvSpPr>
        <p:spPr>
          <a:xfrm>
            <a:off x="5295900" y="56140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107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BCE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4cCg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77"/>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75"/>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ckgYE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E8L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j+E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9ymr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gVaAD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yfhtN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fn/a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0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08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8LgAAPAsAANA0AACEDgAAEAAAACYAAAAIAAAA//////////8="/>
              </a:ext>
            </a:extLst>
          </p:cNvSpPr>
          <p:nvPr/>
        </p:nvSpPr>
        <p:spPr>
          <a:xfrm>
            <a:off x="75565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08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cFgAA1BMAAHAcAAAcFwAAEAAAACYAAAAIAAAA//////////8="/>
              </a:ext>
            </a:extLst>
          </p:cNvSpPr>
          <p:nvPr/>
        </p:nvSpPr>
        <p:spPr>
          <a:xfrm>
            <a:off x="3594100" y="3223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08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xiYAAKomAADwLQAAEAAAACYAAAAIAAAA//////////8="/>
              </a:ext>
            </a:extLst>
          </p:cNvSpPr>
          <p:nvPr/>
        </p:nvSpPr>
        <p:spPr>
          <a:xfrm>
            <a:off x="5259705" y="6303010"/>
            <a:ext cx="1025525" cy="116459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08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uSQAADQmAACEJgAAEAAAACYAAAAIAAAA//////////8="/>
              </a:ext>
            </a:extLst>
          </p:cNvSpPr>
          <p:nvPr/>
        </p:nvSpPr>
        <p:spPr>
          <a:xfrm>
            <a:off x="5295900" y="5969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109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KSk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94"/>
            <p:cNvGrpSpPr>
              <a:extLst>
                <a:ext uri="smNativeData">
                  <pr:smNativeData xmlns:pr="smNativeData" val="SMDATA_7_nYDcXBMAAAAlAAAAAQAAAA8BAAAAkAAAAEgAAACQAAAASAAAAAAAAAAAAAAAAAAAABcAAAAUAAAAAAAAAAAAAAD/fwAA/38AAAAAAAAJAAAABAAAACQeJB4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9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lu5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6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0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0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1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10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LJgAAJA4AAJ8sAABsEQAAEAAAACYAAAAIAAAA//////////8="/>
              </a:ext>
            </a:extLst>
          </p:cNvSpPr>
          <p:nvPr/>
        </p:nvSpPr>
        <p:spPr>
          <a:xfrm>
            <a:off x="62249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10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v6+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8HgAA/hAAAJAkAABGFAAAEAAAACYAAAAIAAAA//////////8="/>
              </a:ext>
            </a:extLst>
          </p:cNvSpPr>
          <p:nvPr/>
        </p:nvSpPr>
        <p:spPr>
          <a:xfrm>
            <a:off x="4914900" y="27622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105"/>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bAi8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oCgAAKomAADwLQAAEAAAACYAAAAIAAAA//////////8="/>
              </a:ext>
            </a:extLst>
          </p:cNvSpPr>
          <p:nvPr/>
        </p:nvSpPr>
        <p:spPr>
          <a:xfrm>
            <a:off x="5259705" y="6604000"/>
            <a:ext cx="1025525" cy="8636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10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0iMT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wSYAADQmAACMKAAAEAAAACYAAAAIAAAA//////////8="/>
              </a:ext>
            </a:extLst>
          </p:cNvSpPr>
          <p:nvPr/>
        </p:nvSpPr>
        <p:spPr>
          <a:xfrm>
            <a:off x="5295900" y="62998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1112"/>
          <p:cNvGrpSpPr>
            <a:extLst>
              <a:ext uri="smNativeData">
                <pr:smNativeData xmlns:pr="smNativeData" val="SMDATA_7_nYDcXBMAAAAlAAAAAQAAAA8BAAAAkAAAAEgAAACQAAAASAAAAAAAAAAAAAAAAAAAABcAAAAUAAAAAAAAAAAAAAD/fwAA/38AAAAAAAAJAAAABAAAAHZTcF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C9h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YTpz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11"/>
            <p:cNvGrpSpPr>
              <a:extLst>
                <a:ext uri="smNativeData">
                  <pr:smNativeData xmlns:pr="smNativeData" val="SMDATA_7_nYDcXBMAAAAlAAAAAQAAAA8BAAAAkAAAAEgAAACQAAAASAAAAAAAAAAAAAAAAAAAABcAAAAUAAAAAAAAAAAAAAD/fwAA/38AAAAAAAAJAAAABAAAACBkaXI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0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a3g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6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StNk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Cc1AADACAAAECAAACYAAAAIAAAA//////////8="/>
              </a:ext>
            </a:extLst>
          </p:cNvSpPr>
          <p:nvPr/>
        </p:nvSpPr>
        <p:spPr>
          <a:xfrm>
            <a:off x="639445" y="1016000"/>
            <a:ext cx="8001000" cy="406400"/>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Continuous-time Markov models </a:t>
            </a:r>
          </a:p>
        </p:txBody>
      </p:sp>
      <p:sp>
        <p:nvSpPr>
          <p:cNvPr id="3" name="Shape 2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describe the stochastic process by which traits (nucleotides) evolve over the tree </a:t>
            </a:r>
            <a:endParaRPr>
              <a:solidFill>
                <a:srgbClr val="424242"/>
              </a:solidFill>
            </a:endParaRPr>
          </a:p>
        </p:txBody>
      </p:sp>
      <p:sp>
        <p:nvSpPr>
          <p:cNvPr id="4" name="Shape 27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a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RBQAA3AAAAK84AABMBAAAECAAACYAAAAIAAAA//////////8="/>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Mechanisms of Character Change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1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1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1Tfx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12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KKlz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7LgAAJA4AAA81AABsEQAAEAAAACYAAAAIAAAA//////////8="/>
              </a:ext>
            </a:extLst>
          </p:cNvSpPr>
          <p:nvPr/>
        </p:nvSpPr>
        <p:spPr>
          <a:xfrm>
            <a:off x="75965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12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d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8HgAAChQAAJAkAABSFwAAEAAAACYAAAAIAAAA//////////8="/>
              </a:ext>
            </a:extLst>
          </p:cNvSpPr>
          <p:nvPr/>
        </p:nvSpPr>
        <p:spPr>
          <a:xfrm>
            <a:off x="49149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122"/>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BbIAAA0CoAAKomAADwLQAAEAAAACYAAAAIAAAA//////////8="/>
              </a:ext>
            </a:extLst>
          </p:cNvSpPr>
          <p:nvPr/>
        </p:nvSpPr>
        <p:spPr>
          <a:xfrm>
            <a:off x="5259705" y="6959600"/>
            <a:ext cx="1025525" cy="5080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12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8SgAADQmAAC8KgAAEAAAACYAAAAIAAAA//////////8="/>
              </a:ext>
            </a:extLst>
          </p:cNvSpPr>
          <p:nvPr/>
        </p:nvSpPr>
        <p:spPr>
          <a:xfrm>
            <a:off x="5295900" y="6655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2" name="Group 112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2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2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Z2Ug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mcm0+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5CAAAA0hAADQJQAAfywAABAAAAAmAAAACAAAAP//////////"/>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3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RGaW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1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1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UIAAA+SoAADQmAADELAAAEAAAACYAAAAIAAAA//////////8="/>
              </a:ext>
            </a:extLst>
          </p:cNvSpPr>
          <p:nvPr/>
        </p:nvSpPr>
        <p:spPr>
          <a:xfrm>
            <a:off x="5295900" y="6985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13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7LgAA4BAAAA81AAAoFAAAEAAAACYAAAAIAAAA//////////8="/>
              </a:ext>
            </a:extLst>
          </p:cNvSpPr>
          <p:nvPr/>
        </p:nvSpPr>
        <p:spPr>
          <a:xfrm>
            <a:off x="7596505" y="27432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13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wJgAAChQAAMQsAABSFwAAEAAAACYAAAAIAAAA//////////8="/>
              </a:ext>
            </a:extLst>
          </p:cNvSpPr>
          <p:nvPr/>
        </p:nvSpPr>
        <p:spPr>
          <a:xfrm>
            <a:off x="62484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1" name="Group 114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14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14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5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BCww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1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grpSp>
        <p:nvGrpSpPr>
          <p:cNvPr id="7" name="Group 1157"/>
          <p:cNvGrpSpPr>
            <a:extLst>
              <a:ext uri="smNativeData">
                <pr:smNativeData xmlns:pr="smNativeData" val="SMDATA_7_nYDcXBMAAAAlAAAAAQAAAA8BAAAAkAAAAEgAAACQAAAASAAAAAAAAAAAAAAAAAAAABcAAAAUAAAAAAAAAAAAAAD/fwAA/38AAAAAAAAJAAAABAAAAKCFcgM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Bg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4"/>
            <a:stretch>
              <a:fillRect/>
            </a:stretch>
          </p:blipFill>
          <p:spPr>
            <a:xfrm>
              <a:off x="6949440" y="4109085"/>
              <a:ext cx="269240" cy="203835"/>
            </a:xfrm>
            <a:prstGeom prst="rect">
              <a:avLst/>
            </a:prstGeom>
            <a:noFill/>
            <a:ln>
              <a:noFill/>
            </a:ln>
            <a:effectLst/>
          </p:spPr>
        </p:pic>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qTZ2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8" name="Group 1156"/>
            <p:cNvGrpSpPr>
              <a:extLst>
                <a:ext uri="smNativeData">
                  <pr:smNativeData xmlns:pr="smNativeData" val="SMDATA_7_nYDcXBMAAAAlAAAAAQAAAA8BAAAAkAAAAEgAAACQAAAASAAAAAAAAAAAAAAAAAAAABcAAAAUAAAAAAAAAAAAAAD/fwAA/38AAAAAAAAJAAAABAAAADAI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0" name="Shape 1154"/>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dhuj8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3" name="Group 1160"/>
          <p:cNvGrpSpPr>
            <a:extLst>
              <a:ext uri="smNativeData">
                <pr:smNativeData xmlns:pr="smNativeData" val="SMDATA_7_nYDcXBMAAAAlAAAAAQAAAA8BAAAAkAAAAEgAAACQAAAASAAAAAAAAAAAAAAAAAAAABcAAAAUAAAAAAAAAAAAAAD/fwAA/38AAAAAAAAJAAAABAAAAAAQAgAMAAAAEAAAAAAAAAAAAAAAA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5" name="Shape 11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YCIAALE7AAA+JgAAA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j</a:t>
              </a:r>
              <a:r>
                <a:rPr>
                  <a:solidFill>
                    <a:srgbClr val="424242"/>
                  </a:solidFill>
                </a:rPr>
                <a:t> depends on its stationary frequency, </a:t>
              </a:r>
              <a:endParaRPr>
                <a:solidFill>
                  <a:srgbClr val="424242"/>
                </a:solidFill>
              </a:endParaRPr>
            </a:p>
          </p:txBody>
        </p:sp>
        <p:pic>
          <p:nvPicPr>
            <p:cNvPr id="1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AAAAAAmAAAACAAAAP//////////"/>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AAc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6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1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7" name="Shape 116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RGAAAPAsAAAEcAADMFgAAEAAAACYAAAAIAAAA//////////8="/>
              </a:ext>
            </a:extLst>
          </p:cNvSpPr>
          <p:nvPr/>
        </p:nvSpPr>
        <p:spPr>
          <a:xfrm>
            <a:off x="40341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117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72"/>
            <p:cNvGrpSpPr>
              <a:extLst>
                <a:ext uri="smNativeData">
                  <pr:smNativeData xmlns:pr="smNativeData" val="SMDATA_7_nYDcXBMAAAAlAAAAAQAAAA8BAAAAkAAAAEgAAACQAAAASAAAAAAAAAAAAAAAAAAAABcAAAAUAAAAAAAAAAAAAAD/fwAA/38AAAAAAAAJAAAABAAAAAC8twk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70"/>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76"/>
          <p:cNvGrpSpPr>
            <a:extLst>
              <a:ext uri="smNativeData">
                <pr:smNativeData xmlns:pr="smNativeData" val="SMDATA_7_nYDcXBMAAAAlAAAAAQAAAA8BAAAAkAAAAEgAAACQAAAASAAAAAAAAAAAAAAAAAAAABcAAAAUAAAAAAAAAAAAAAD/fwAA/38AAAAAAAAJAAAABAAAANTNjo0MAAAAEAAAAAAAAAAAAAAAA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ZfBI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YCIAALE7AAA+JgAAA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j</a:t>
              </a:r>
              <a:r>
                <a:rPr>
                  <a:solidFill>
                    <a:srgbClr val="424242"/>
                  </a:solidFill>
                </a:rPr>
                <a:t> depends on its stationary frequency, </a:t>
              </a:r>
              <a:endParaRPr>
                <a:solidFill>
                  <a:srgbClr val="424242"/>
                </a:solidFill>
              </a:endParaRP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QLu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AAAAAAmAAAACAAAAP//////////"/>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iKPj1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kXY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81"/>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vbRe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1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7" name="Shape 118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FIQAAPAsAADUkAADMFgAAEAAAACYAAAAIAAAA//////////8="/>
              </a:ext>
            </a:extLst>
          </p:cNvSpPr>
          <p:nvPr/>
        </p:nvSpPr>
        <p:spPr>
          <a:xfrm>
            <a:off x="53676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11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8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86"/>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92"/>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9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YCIAALE7AAA+JgAAA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j</a:t>
              </a:r>
              <a:r>
                <a:rPr>
                  <a:solidFill>
                    <a:srgbClr val="424242"/>
                  </a:solidFill>
                </a:rPr>
                <a:t> depends on its stationary frequency, </a:t>
              </a:r>
              <a:endParaRPr>
                <a:solidFill>
                  <a:srgbClr val="424242"/>
                </a:solidFill>
              </a:endParaRP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AAAAAAmAAAACAAAAP//////////"/>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1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sP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l1s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1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7" name="Shape 119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NKQAAPAsAAH0sAADMFgAAEAAAACYAAAAIAAAA//////////8="/>
              </a:ext>
            </a:extLst>
          </p:cNvSpPr>
          <p:nvPr/>
        </p:nvSpPr>
        <p:spPr>
          <a:xfrm>
            <a:off x="6713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1205"/>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20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20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20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2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YCIAALE7AAA+JgAAA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j</a:t>
              </a:r>
              <a:r>
                <a:rPr>
                  <a:solidFill>
                    <a:srgbClr val="424242"/>
                  </a:solidFill>
                </a:rPr>
                <a:t> depends on its stationary frequency, </a:t>
              </a:r>
              <a:endParaRPr>
                <a:solidFill>
                  <a:srgbClr val="424242"/>
                </a:solidFill>
              </a:endParaRPr>
            </a:p>
          </p:txBody>
        </p:sp>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AAAAAAmAAAACAAAAP//////////"/>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HXN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OFsE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21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ah8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2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7" name="Shape 12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CVMQAAPAsAAMU0AADMFgAAEAAAACYAAAAIAAAA//////////8="/>
              </a:ext>
            </a:extLst>
          </p:cNvSpPr>
          <p:nvPr/>
        </p:nvSpPr>
        <p:spPr>
          <a:xfrm>
            <a:off x="80600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8" name="Group 121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0" name="Shape 12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YCIAALE7AAA+JgAAA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j</a:t>
              </a:r>
              <a:r>
                <a:rPr>
                  <a:solidFill>
                    <a:srgbClr val="424242"/>
                  </a:solidFill>
                </a:rPr>
                <a:t> depends on its stationary frequency, </a:t>
              </a:r>
              <a:endParaRPr>
                <a:solidFill>
                  <a:srgbClr val="424242"/>
                </a:solidFill>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AAAAAAmAAAACAAAAP//////////"/>
                </a:ext>
              </a:extLst>
            </p:cNvPicPr>
            <p:nvPr/>
          </p:nvPicPr>
          <p:blipFill>
            <a:blip r:embed="rId4"/>
            <a:stretch>
              <a:fillRect/>
            </a:stretch>
          </p:blipFill>
          <p:spPr>
            <a:xfrm>
              <a:off x="9315450" y="5974080"/>
              <a:ext cx="259080" cy="228600"/>
            </a:xfrm>
            <a:prstGeom prst="rect">
              <a:avLst/>
            </a:prstGeom>
            <a:noFill/>
            <a:ln>
              <a:noFill/>
            </a:ln>
            <a:effectLst/>
          </p:spPr>
        </p:pic>
      </p:grpSp>
      <p:grpSp>
        <p:nvGrpSpPr>
          <p:cNvPr id="11" name="Group 1224"/>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AAAAAAmAAAACAAAAP//////////"/>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BA0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4GQAANBwAAAAAAAAmAAAACAAAAP//////////"/>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223"/>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221"/>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ihgAAGo8AACeHgAAA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a:t>
                </a:r>
                <a:endParaRPr>
                  <a:solidFill>
                    <a:srgbClr val="424242"/>
                  </a:solidFill>
                </a:endParaRPr>
              </a:p>
            </p:txBody>
          </p:sp>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BQ0B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R4AAAAAAAAmAAAACAAAAP//////////"/>
                  </a:ext>
                </a:extLst>
              </p:cNvPicPr>
              <p:nvPr/>
            </p:nvPicPr>
            <p:blipFill>
              <a:blip r:embed="rId4"/>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zZX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YCIAALE7AAA+JgAAECAAACYAAAAIAAAA//////////8="/>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are in the columns of the matrix, reflecting the fact that </a:t>
            </a:r>
            <a:br/>
            <a:r>
              <a:rPr>
                <a:solidFill>
                  <a:srgbClr val="424242"/>
                </a:solidFill>
              </a:rPr>
              <a:t>    the instantaneous rate of change to state </a:t>
            </a:r>
            <a:r>
              <a:rPr i="1">
                <a:solidFill>
                  <a:srgbClr val="424242"/>
                </a:solidFill>
                <a:latin typeface="Times New Roman" pitchFamily="1" charset="0"/>
                <a:ea typeface="Times New Roman" pitchFamily="1" charset="0"/>
                <a:cs typeface="Times New Roman" pitchFamily="1" charset="0"/>
              </a:rPr>
              <a:t>i</a:t>
            </a:r>
            <a:r>
              <a:rPr>
                <a:solidFill>
                  <a:srgbClr val="424242"/>
                </a:solidFill>
              </a:rPr>
              <a:t> depends on its stationary frequency, </a:t>
            </a:r>
            <a:endParaRPr>
              <a:solidFill>
                <a:srgbClr val="424242"/>
              </a:solidFill>
            </a:endParaRPr>
          </a:p>
        </p:txBody>
      </p:sp>
      <p:sp>
        <p:nvSpPr>
          <p:cNvPr id="3" name="Shape 12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lc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eB4AAGo8AABUIgAAECAAACYAAAAIAAAA//////////8="/>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r>
              <a:t>The </a:t>
            </a:r>
            <a:r>
              <a:rPr>
                <a:solidFill>
                  <a:srgbClr val="0433FF"/>
                </a:solidFill>
              </a:rPr>
              <a:t>relative rates</a:t>
            </a:r>
            <a:r>
              <a:t> allow for possible biases in the instantaneous rates of change </a:t>
            </a:r>
            <a:br/>
            <a:r>
              <a:t>    between each pair of states,    </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sRkAANkgAABYGwAAGSIAABAAAAAmAAAACAAAAP//////////"/>
              </a:ext>
            </a:extLst>
          </p:cNvPicPr>
          <p:nvPr/>
        </p:nvPicPr>
        <p:blipFill>
          <a:blip r:embed="rId2"/>
          <a:stretch>
            <a:fillRect/>
          </a:stretch>
        </p:blipFill>
        <p:spPr>
          <a:xfrm>
            <a:off x="4176395" y="5339715"/>
            <a:ext cx="268605" cy="203200"/>
          </a:xfrm>
          <a:prstGeom prst="rect">
            <a:avLst/>
          </a:prstGeom>
          <a:noFill/>
          <a:ln>
            <a:noFill/>
          </a:ln>
          <a:effectLst/>
        </p:spPr>
      </p:pic>
      <p:pic>
        <p:nvPicPr>
          <p:cNvPr id="5" name="Picture2"/>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WtV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3"/>
          <a:stretch>
            <a:fillRect/>
          </a:stretch>
        </p:blipFill>
        <p:spPr>
          <a:xfrm>
            <a:off x="1447800" y="1813560"/>
            <a:ext cx="7366635" cy="1905000"/>
          </a:xfrm>
          <a:prstGeom prst="rect">
            <a:avLst/>
          </a:prstGeom>
          <a:noFill/>
          <a:ln>
            <a:noFill/>
          </a:ln>
          <a:effectLst/>
        </p:spPr>
      </p:pic>
      <p:sp>
        <p:nvSpPr>
          <p:cNvPr id="6" name="Shape 12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lc2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7" name="Shape 12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Anatomy of General Time Reversible models</a:t>
            </a:r>
          </a:p>
        </p:txBody>
      </p:sp>
      <p:sp>
        <p:nvSpPr>
          <p:cNvPr id="8" name="Shape 123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CaXR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ihgAAGo8AACeHgAAEAAAACYAAAAIAAAA//////////8="/>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instantaneous rates</a:t>
            </a:r>
            <a:r>
              <a:rPr>
                <a:solidFill>
                  <a:srgbClr val="424242"/>
                </a:solidFill>
              </a:rPr>
              <a:t> of change between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depend both on the</a:t>
            </a:r>
            <a:br/>
            <a:r>
              <a:rPr>
                <a:solidFill>
                  <a:srgbClr val="424242"/>
                </a:solidFill>
              </a:rPr>
              <a:t>    relative substitution rates,     , (represented here as </a:t>
            </a:r>
            <a:r>
              <a:rPr i="1">
                <a:solidFill>
                  <a:srgbClr val="424242"/>
                </a:solidFill>
                <a:latin typeface="Times New Roman" pitchFamily="1" charset="0"/>
                <a:ea typeface="Times New Roman" pitchFamily="1" charset="0"/>
                <a:cs typeface="Times New Roman" pitchFamily="1" charset="0"/>
              </a:rPr>
              <a:t>a–f</a:t>
            </a:r>
            <a:r>
              <a:rPr>
                <a:solidFill>
                  <a:srgbClr val="424242"/>
                </a:solidFill>
              </a:rPr>
              <a:t>), and also on the </a:t>
            </a:r>
            <a:br/>
            <a:r>
              <a:rPr>
                <a:solidFill>
                  <a:srgbClr val="424242"/>
                </a:solidFill>
              </a:rPr>
              <a:t>    stationary frequencies of each state of the process, </a:t>
            </a:r>
            <a:endParaRPr>
              <a:solidFill>
                <a:srgbClr val="424242"/>
              </a:solidFill>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rHw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wCoAAEcZAABoLAAAiBoAABAAAAAmAAAACAAAAP//////////"/>
              </a:ext>
            </a:extLst>
          </p:cNvPicPr>
          <p:nvPr/>
        </p:nvPicPr>
        <p:blipFill>
          <a:blip r:embed="rId4"/>
          <a:stretch>
            <a:fillRect/>
          </a:stretch>
        </p:blipFill>
        <p:spPr>
          <a:xfrm>
            <a:off x="6949440" y="4109085"/>
            <a:ext cx="269240" cy="203835"/>
          </a:xfrm>
          <a:prstGeom prst="rect">
            <a:avLst/>
          </a:prstGeom>
          <a:noFill/>
          <a:ln>
            <a:noFill/>
          </a:ln>
          <a:effectLst/>
        </p:spPr>
      </p:pic>
      <p:pic>
        <p:nvPicPr>
          <p:cNvPr id="10" name="Picture3"/>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RgAAPQaAAC3GQAANBwAABAAAAAmAAAACAAAAP//////////"/>
              </a:ext>
            </a:extLst>
          </p:cNvPicPr>
          <p:nvPr/>
        </p:nvPicPr>
        <p:blipFill>
          <a:blip r:embed="rId2"/>
          <a:stretch>
            <a:fillRect/>
          </a:stretch>
        </p:blipFill>
        <p:spPr>
          <a:xfrm>
            <a:off x="3912235" y="4381500"/>
            <a:ext cx="267970" cy="203200"/>
          </a:xfrm>
          <a:prstGeom prst="rect">
            <a:avLst/>
          </a:prstGeom>
          <a:noFill/>
          <a:ln>
            <a:noFill/>
          </a:ln>
          <a:effectLst/>
        </p:spPr>
      </p:pic>
      <p:sp>
        <p:nvSpPr>
          <p:cNvPr id="11" name="Shape 12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CXR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SCYAANA0AACAKAAAECAAACYAAAAIAAAA//////////8="/>
              </a:ext>
            </a:extLst>
          </p:cNvSpPr>
          <p:nvPr/>
        </p:nvSpPr>
        <p:spPr>
          <a:xfrm>
            <a:off x="990600" y="6223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Recall that the average rate of substitution is scaled to be one:</a:t>
            </a:r>
            <a:endParaRPr>
              <a:solidFill>
                <a:srgbClr val="424242"/>
              </a:solidFill>
            </a:endParaRPr>
          </a:p>
        </p:txBody>
      </p:sp>
      <p:pic>
        <p:nvPicPr>
          <p:cNvPr id="1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TjkAAMAkAADmOgAAKCYAABAAAAAmAAAACAAAAP//////////"/>
              </a:ext>
            </a:extLst>
          </p:cNvPicPr>
          <p:nvPr/>
        </p:nvPicPr>
        <p:blipFill>
          <a:blip r:embed="rId5"/>
          <a:stretch>
            <a:fillRect/>
          </a:stretch>
        </p:blipFill>
        <p:spPr>
          <a:xfrm>
            <a:off x="9315450" y="5974080"/>
            <a:ext cx="259080" cy="228600"/>
          </a:xfrm>
          <a:prstGeom prst="rect">
            <a:avLst/>
          </a:prstGeom>
          <a:noFill/>
          <a:ln>
            <a:noFill/>
          </a:ln>
          <a:effectLst/>
        </p:spPr>
      </p:pic>
      <p:pic>
        <p:nvPicPr>
          <p:cNvPr id="1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7CcAAKQcAACEKQAADB4AABAAAAAmAAAACAAAAP//////////"/>
              </a:ext>
            </a:extLst>
          </p:cNvPicPr>
          <p:nvPr/>
        </p:nvPicPr>
        <p:blipFill>
          <a:blip r:embed="rId5"/>
          <a:stretch>
            <a:fillRect/>
          </a:stretch>
        </p:blipFill>
        <p:spPr>
          <a:xfrm>
            <a:off x="6489700" y="4655820"/>
            <a:ext cx="259080" cy="228600"/>
          </a:xfrm>
          <a:prstGeom prst="rect">
            <a:avLst/>
          </a:prstGeom>
          <a:noFill/>
          <a:ln>
            <a:noFill/>
          </a:ln>
          <a:effectLst/>
        </p:spPr>
      </p:pic>
      <p:pic>
        <p:nvPicPr>
          <p:cNvPr id="14" name="Picture1"/>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ey0AAEgmAACHNwAAuCkAABAAAAAmAAAACAAAAP//////////"/>
              </a:ext>
            </a:extLst>
          </p:cNvPicPr>
          <p:nvPr/>
        </p:nvPicPr>
        <p:blipFill>
          <a:blip r:embed="rId6"/>
          <a:stretch>
            <a:fillRect/>
          </a:stretch>
        </p:blipFill>
        <p:spPr>
          <a:xfrm>
            <a:off x="7393305" y="6223000"/>
            <a:ext cx="1633220" cy="5588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30"/>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4gQAAOo8AABiBwAAACAAACYAAAAIAAAA//////////8="/>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A phylogeographic intuition on relative rates and stationary frequencies</a:t>
            </a:r>
          </a:p>
        </p:txBody>
      </p:sp>
      <p:sp>
        <p:nvSpPr>
          <p:cNvPr id="4" name="Shape 1232"/>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bIQAAdgwAAIA+AABgKgAAAAAAACYAAAAIAAAA//////////8="/>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Ronquist and Sanmartin used a GTR model to study migrations of plants between parts of the old world.</a:t>
            </a:r>
            <a:endParaRPr>
              <a:solidFill>
                <a:srgbClr val="424242"/>
              </a:solidFill>
            </a:endParaRPr>
          </a:p>
          <a:p>
            <a:pPr algn="l" defTabSz="457200">
              <a:lnSpc>
                <a:spcPts val="2100"/>
              </a:lnSpc>
              <a:tabLst>
                <a:tab pos="838200" algn="l"/>
              </a:tabLst>
              <a:defRPr sz="1800">
                <a:latin typeface="Arial" pitchFamily="2" charset="0"/>
                <a:ea typeface="Arial" pitchFamily="2" charset="0"/>
                <a:cs typeface="Arial" pitchFamily="2" charset="0"/>
              </a:defRPr>
            </a:pPr>
          </a:p>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Exchangeabilities correspond to the intensities of biotic exchange (thickness of arrows)</a:t>
            </a:r>
            <a:endParaRPr>
              <a:solidFill>
                <a:srgbClr val="424242"/>
              </a:solidFill>
            </a:endParaRPr>
          </a:p>
          <a:p>
            <a:pPr algn="l" defTabSz="457200">
              <a:lnSpc>
                <a:spcPts val="2100"/>
              </a:lnSpc>
              <a:tabLst>
                <a:tab pos="838200" algn="l"/>
              </a:tabLst>
              <a:defRPr sz="1800">
                <a:solidFill>
                  <a:srgbClr val="424242"/>
                </a:solidFill>
                <a:latin typeface="Arial" pitchFamily="2" charset="0"/>
                <a:ea typeface="Arial" pitchFamily="2" charset="0"/>
                <a:cs typeface="Arial" pitchFamily="2" charset="0"/>
              </a:defRPr>
            </a:pPr>
          </a:p>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Equilibrium frequencies correspond to the carrying capacities of the regions </a:t>
            </a:r>
            <a:endParaRPr>
              <a:solidFill>
                <a:srgbClr val="424242"/>
              </a:solidFill>
            </a:endParaRPr>
          </a:p>
        </p:txBody>
      </p:sp>
      <p:pic>
        <p:nvPicPr>
          <p:cNvPr id="5" name="Picture1"/>
          <p:cNvPicPr>
            <a:picLocks noChangeAspect="1"/>
            <a:extLst>
              <a:ext uri="smNativeData">
                <pr:smNativeData xmlns:pr="smNativeData" val="SMDATA_15_nYDcXB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OAEAAJsHAADcIAAA4C4AAAAAAAAmAAAACAAAAP//////////"/>
              </a:ext>
            </a:extLst>
          </p:cNvPicPr>
          <p:nvPr/>
        </p:nvPicPr>
        <p:blipFill>
          <a:blip r:embed="rId2"/>
          <a:stretch>
            <a:fillRect/>
          </a:stretch>
        </p:blipFill>
        <p:spPr>
          <a:xfrm>
            <a:off x="198120" y="1236345"/>
            <a:ext cx="5143500" cy="6383655"/>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7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CYhd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A5NgAA4BYAABAAAAAmAAAACAAAAP//////////"/>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2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4"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5" name="Shape 124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24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A0AANA0AACADwAAECAAACYAAAAIAAAA//////////8="/>
              </a:ext>
            </a:extLst>
          </p:cNvSpPr>
          <p:nvPr/>
        </p:nvSpPr>
        <p:spPr>
          <a:xfrm>
            <a:off x="990600" y="2159000"/>
            <a:ext cx="759460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completely describes the stochastic process by specifying:</a:t>
            </a:r>
            <a:endParaRPr>
              <a:solidFill>
                <a:srgbClr val="424242"/>
              </a:solidFill>
            </a:endParaRPr>
          </a:p>
        </p:txBody>
      </p:sp>
      <p:sp>
        <p:nvSpPr>
          <p:cNvPr id="3" name="Shape 2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Cc1AADACAAAECAAACYAAAAIAAAA//////////8="/>
              </a:ext>
            </a:extLst>
          </p:cNvSpPr>
          <p:nvPr/>
        </p:nvSpPr>
        <p:spPr>
          <a:xfrm>
            <a:off x="639445" y="1016000"/>
            <a:ext cx="8001000" cy="406400"/>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Continuous-time Markov models </a:t>
            </a:r>
          </a:p>
        </p:txBody>
      </p:sp>
      <p:sp>
        <p:nvSpPr>
          <p:cNvPr id="4" name="Shape 2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describe the stochastic process by which traits (nucleotides) evolve over the tree </a:t>
            </a:r>
            <a:endParaRPr>
              <a:solidFill>
                <a:srgbClr val="424242"/>
              </a:solidFill>
            </a:endParaRPr>
          </a:p>
        </p:txBody>
      </p:sp>
      <p:sp>
        <p:nvSpPr>
          <p:cNvPr id="5" name="Shape 27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RBQAA3AAAAK84AABMBAAAECAAACYAAAAIAAAA//////////8="/>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Mechanisms of Character Change</a:t>
            </a:r>
          </a:p>
        </p:txBody>
      </p:sp>
      <p:sp>
        <p:nvSpPr>
          <p:cNvPr id="6" name="Shape 27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oAwAAGAsAACA1AACYDQAAECAAACYAAAAIAAAA//////////8="/>
              </a:ext>
            </a:extLst>
          </p:cNvSpPr>
          <p:nvPr/>
        </p:nvSpPr>
        <p:spPr>
          <a:xfrm>
            <a:off x="635000" y="1803400"/>
            <a:ext cx="8001000" cy="406400"/>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400">
                <a:solidFill>
                  <a:srgbClr val="0433FF"/>
                </a:solidFill>
                <a:latin typeface="蘋果儷中黑" pitchFamily="0" charset="0"/>
                <a:ea typeface="蘋果儷中黑" pitchFamily="0" charset="0"/>
                <a:cs typeface="蘋果儷中黑" pitchFamily="0" charset="0"/>
              </a:defRPr>
            </a:pPr>
            <a:r>
              <a:rPr sz="2000">
                <a:latin typeface="Arial" pitchFamily="2" charset="0"/>
                <a:ea typeface="Arial" pitchFamily="2" charset="0"/>
                <a:cs typeface="Arial" pitchFamily="2" charset="0"/>
              </a:rPr>
              <a:t>Instantaneous-rate matrix,</a:t>
            </a:r>
            <a:r>
              <a:rPr sz="2000"/>
              <a:t> </a:t>
            </a:r>
            <a:r>
              <a:rPr sz="2000" b="1">
                <a:latin typeface="Times New Roman" pitchFamily="1" charset="0"/>
                <a:ea typeface="Times New Roman" pitchFamily="1" charset="0"/>
                <a:cs typeface="Times New Roman" pitchFamily="1" charset="0"/>
              </a:rPr>
              <a:t>Q</a:t>
            </a:r>
            <a:endParaRPr sz="2000" b="1">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4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Fw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48"/>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2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NMAAA4BYAABAAAAAmAAAACAAAAP//////////"/>
              </a:ext>
            </a:extLst>
          </p:cNvPicPr>
          <p:nvPr/>
        </p:nvPicPr>
        <p:blipFill>
          <a:blip r:embed="rId3"/>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GNIJ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5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25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grpSp>
        <p:nvGrpSpPr>
          <p:cNvPr id="6" name="Group 1258"/>
          <p:cNvGrpSpPr>
            <a:extLst>
              <a:ext uri="smNativeData">
                <pr:smNativeData xmlns:pr="smNativeData" val="SMDATA_7_nYDcXBMAAAAlAAAAAQAAAA8BAAAAkAAAAEgAAACQAAAASAAAAAAAAAAAAAAAAAAAABcAAAAUAAAAAAAAAAAAAAD/fwAA/38AAAAAAAAJAAAABAAAAMAG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8" name="Shape 12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7"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3"/>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Y9pk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NMAAA4BYAABAAAAAmAAAACAAAAP//////////"/>
              </a:ext>
            </a:extLst>
          </p:cNvPicPr>
          <p:nvPr/>
        </p:nvPicPr>
        <p:blipFill>
          <a:blip r:embed="rId4"/>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Ncr6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6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XI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26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S42i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o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3"/>
          <a:stretch>
            <a:fillRect/>
          </a:stretch>
        </p:blipFill>
        <p:spPr>
          <a:xfrm>
            <a:off x="1447800" y="1816100"/>
            <a:ext cx="6915150" cy="1905000"/>
          </a:xfrm>
          <a:prstGeom prst="rect">
            <a:avLst/>
          </a:prstGeom>
          <a:noFill/>
          <a:ln>
            <a:noFill/>
          </a:ln>
          <a:effectLst/>
        </p:spPr>
      </p:pic>
      <p:grpSp>
        <p:nvGrpSpPr>
          <p:cNvPr id="7" name="Group 126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9" name="Shape 12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YA9w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8"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QBAIB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7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2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Y7AAAIIwAAECAAACYAAAAIAAAA//////////8="/>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 </a:t>
            </a:r>
            <a:r>
              <a:rPr>
                <a:solidFill>
                  <a:srgbClr val="0433FF"/>
                </a:solidFill>
              </a:rPr>
              <a:t>free parameter</a:t>
            </a:r>
            <a:r>
              <a:rPr>
                <a:solidFill>
                  <a:srgbClr val="424242"/>
                </a:solidFill>
              </a:rPr>
              <a:t> is a parameter that is free to vary (it is estimated from the data)</a:t>
            </a:r>
            <a:endParaRPr>
              <a:solidFill>
                <a:srgbClr val="424242"/>
              </a:solidFill>
            </a:endParaRPr>
          </a:p>
        </p:txBody>
      </p:sp>
      <p:grpSp>
        <p:nvGrpSpPr>
          <p:cNvPr id="8" name="Group 1278"/>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2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9"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Ho8m3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2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q/MF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8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2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QMQ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Y7AAAIIwAAECAAACYAAAAIAAAA//////////8="/>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 </a:t>
            </a:r>
            <a:r>
              <a:rPr>
                <a:solidFill>
                  <a:srgbClr val="0433FF"/>
                </a:solidFill>
              </a:rPr>
              <a:t>free parameter</a:t>
            </a:r>
            <a:r>
              <a:rPr>
                <a:solidFill>
                  <a:srgbClr val="424242"/>
                </a:solidFill>
              </a:rPr>
              <a:t> is a parameter that is free to vary (it is estimated from the data)</a:t>
            </a:r>
            <a:endParaRPr>
              <a:solidFill>
                <a:srgbClr val="424242"/>
              </a:solidFill>
            </a:endParaRPr>
          </a:p>
        </p:txBody>
      </p:sp>
      <p:sp>
        <p:nvSpPr>
          <p:cNvPr id="8" name="Shape 12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CMAADk2AABgJQAAECAAACYAAAAIAAAA//////////8="/>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JC69 substitution model?</a:t>
            </a:r>
          </a:p>
        </p:txBody>
      </p:sp>
      <p:grpSp>
        <p:nvGrpSpPr>
          <p:cNvPr id="9" name="Group 1289"/>
          <p:cNvGrpSpPr>
            <a:extLst>
              <a:ext uri="smNativeData">
                <pr:smNativeData xmlns:pr="smNativeData" val="SMDATA_7_nYDcX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1" name="Shape 128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1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AVIk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3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E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CiwAANkZAACxLQAAGRsAABAAAAAmAAAACAAAAP//////////"/>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303"/>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wMC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5" name="Shape 13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ABkAADg/AADjHAAAECAAACYAAAAIAAAA//////////8="/>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Relative rates of change between each pair of states </a:t>
            </a:r>
            <a:r>
              <a:rPr i="1">
                <a:solidFill>
                  <a:srgbClr val="424242"/>
                </a:solidFill>
                <a:latin typeface="Times New Roman" pitchFamily="1" charset="0"/>
                <a:ea typeface="Times New Roman" pitchFamily="1" charset="0"/>
                <a:cs typeface="Times New Roman" pitchFamily="1" charset="0"/>
              </a:rPr>
              <a:t>i</a:t>
            </a:r>
            <a:r>
              <a:rPr i="1">
                <a:solidFill>
                  <a:srgbClr val="424242"/>
                </a:solidFill>
              </a:rPr>
              <a:t> </a:t>
            </a:r>
            <a:r>
              <a:rPr>
                <a:solidFill>
                  <a:srgbClr val="424242"/>
                </a:solidFill>
              </a:rPr>
              <a:t>and </a:t>
            </a:r>
            <a:r>
              <a:rPr i="1">
                <a:solidFill>
                  <a:srgbClr val="424242"/>
                </a:solidFill>
                <a:latin typeface="Times New Roman" pitchFamily="1" charset="0"/>
                <a:ea typeface="Times New Roman" pitchFamily="1" charset="0"/>
                <a:cs typeface="Times New Roman" pitchFamily="1" charset="0"/>
              </a:rPr>
              <a:t>j</a:t>
            </a:r>
            <a:r>
              <a:rPr i="1">
                <a:solidFill>
                  <a:srgbClr val="424242"/>
                </a:solidFill>
              </a:rPr>
              <a:t>,     , </a:t>
            </a:r>
            <a:r>
              <a:rPr>
                <a:solidFill>
                  <a:srgbClr val="424242"/>
                </a:solidFill>
              </a:rPr>
              <a:t>are assumed to be </a:t>
            </a:r>
            <a:br/>
            <a:r>
              <a:rPr>
                <a:solidFill>
                  <a:srgbClr val="424242"/>
                </a:solidFill>
              </a:rPr>
              <a:t>     equal, therefore: </a:t>
            </a:r>
            <a:r>
              <a:rPr i="1">
                <a:solidFill>
                  <a:srgbClr val="424242"/>
                </a:solidFill>
                <a:latin typeface="Times New Roman" pitchFamily="1" charset="0"/>
                <a:ea typeface="Times New Roman" pitchFamily="1" charset="0"/>
                <a:cs typeface="Times New Roman" pitchFamily="1" charset="0"/>
              </a:rPr>
              <a:t>a </a:t>
            </a:r>
            <a:r>
              <a:rPr>
                <a:solidFill>
                  <a:srgbClr val="424242"/>
                </a:solidFill>
                <a:latin typeface="Times New Roman" pitchFamily="1" charset="0"/>
                <a:ea typeface="Times New Roman" pitchFamily="1" charset="0"/>
                <a:cs typeface="Times New Roman" pitchFamily="1" charset="0"/>
              </a:rPr>
              <a:t>= </a:t>
            </a:r>
            <a:r>
              <a:rPr i="1">
                <a:solidFill>
                  <a:srgbClr val="424242"/>
                </a:solidFill>
                <a:latin typeface="Times New Roman" pitchFamily="1" charset="0"/>
                <a:ea typeface="Times New Roman" pitchFamily="1" charset="0"/>
                <a:cs typeface="Times New Roman" pitchFamily="1" charset="0"/>
              </a:rPr>
              <a:t>b</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c</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d</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e</a:t>
            </a:r>
            <a:r>
              <a:rPr>
                <a:solidFill>
                  <a:srgbClr val="424242"/>
                </a:solidFill>
                <a:latin typeface="Times New Roman" pitchFamily="1" charset="0"/>
                <a:ea typeface="Times New Roman" pitchFamily="1" charset="0"/>
                <a:cs typeface="Times New Roman" pitchFamily="1" charset="0"/>
              </a:rPr>
              <a:t> = </a:t>
            </a:r>
            <a:r>
              <a:rPr i="1">
                <a:solidFill>
                  <a:srgbClr val="424242"/>
                </a:solidFill>
                <a:latin typeface="Times New Roman" pitchFamily="1" charset="0"/>
                <a:ea typeface="Times New Roman" pitchFamily="1" charset="0"/>
                <a:cs typeface="Times New Roman" pitchFamily="1" charset="0"/>
              </a:rPr>
              <a:t>f</a:t>
            </a:r>
            <a:endParaRPr i="1">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PSJs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wLAAByMwAA5BYAABAAAAAmAAAACAAAAP//////////"/>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3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IH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0CAAADY7AAAIIwAAECAAACYAAAAIAAAA//////////8="/>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A </a:t>
            </a:r>
            <a:r>
              <a:rPr>
                <a:solidFill>
                  <a:srgbClr val="0433FF"/>
                </a:solidFill>
              </a:rPr>
              <a:t>free parameter</a:t>
            </a:r>
            <a:r>
              <a:rPr>
                <a:solidFill>
                  <a:srgbClr val="424242"/>
                </a:solidFill>
              </a:rPr>
              <a:t> is a parameter that is free to vary (it is estimated from the data)</a:t>
            </a:r>
            <a:endParaRPr>
              <a:solidFill>
                <a:srgbClr val="424242"/>
              </a:solidFill>
            </a:endParaRPr>
          </a:p>
        </p:txBody>
      </p:sp>
      <p:sp>
        <p:nvSpPr>
          <p:cNvPr id="8" name="Shape 130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KCMAADk2AABgJQAAECAAACYAAAAIAAAA//////////8="/>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r>
              <a:t>How many free parameters are there in the JC69 substitution model?</a:t>
            </a:r>
          </a:p>
        </p:txBody>
      </p:sp>
      <p:sp>
        <p:nvSpPr>
          <p:cNvPr id="9" name="Shape 130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AYBgAAFBkAADY7AADQHAAAEAAAACYAAAAIAAAA//////////8="/>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grpSp>
        <p:nvGrpSpPr>
          <p:cNvPr id="10" name="Group 1311"/>
          <p:cNvGrpSpPr>
            <a:extLst>
              <a:ext uri="smNativeData">
                <pr:smNativeData xmlns:pr="smNativeData" val="SMDATA_7_nYDcXBMAAAAlAAAAAQAAAA8BAAAAkAAAAEgAAACQAAAASAAAAAAAAAAAAAAAAAAAABcAAAAUAAAAAAAAAAAAAAD/fwAA/38AAAAAAAAJAAAABAAAAACAAwAMAAAAEAAAAAAAAAAAAAAAA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2" name="Shape 130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ADZcAF////AQAAAAAAAAAAAAAAAAAAAAAAAAAAAAAAAAAAAAAAAAAAAAAAAn9/fwAAAAAAy8vLAMDA/wB/f38AAAAAAAAAAAAAAAAAAAAAAAAAAAAhAAAAGAAAABQAAAAYBgAA6BwAADk2AADEIAAAACAAACYAAAAIAAAA//////////8="/>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stationary frequencies of each state are assumed to be equal, </a:t>
              </a:r>
              <a:br/>
              <a:r>
                <a:rPr>
                  <a:solidFill>
                    <a:srgbClr val="424242"/>
                  </a:solidFill>
                </a:rPr>
                <a:t>    therefore: </a:t>
              </a:r>
              <a:endParaRPr>
                <a:solidFill>
                  <a:srgbClr val="424242"/>
                </a:solidFill>
              </a:endParaRPr>
            </a:p>
          </p:txBody>
        </p:sp>
        <p:pic>
          <p:nvPicPr>
            <p:cNvPr id="1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w4AAOseAACXHgAAZyAAAAAAAAAmAAAACAAAAP//////////"/>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Z-DNA_orbit_animated.gi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d84L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gIAALcLAAAkEwAAzisAABAAAAAmAAAACAAAAP//////////"/>
              </a:ext>
            </a:extLst>
          </p:cNvPicPr>
          <p:nvPr/>
        </p:nvPicPr>
        <p:blipFill>
          <a:blip r:embed="rId2"/>
          <a:stretch>
            <a:fillRect/>
          </a:stretch>
        </p:blipFill>
        <p:spPr>
          <a:xfrm>
            <a:off x="326390" y="1904365"/>
            <a:ext cx="2785110" cy="5216525"/>
          </a:xfrm>
          <a:prstGeom prst="rect">
            <a:avLst/>
          </a:prstGeom>
          <a:noFill/>
          <a:ln>
            <a:noFill/>
          </a:ln>
          <a:effectLst/>
        </p:spPr>
      </p:pic>
      <p:sp>
        <p:nvSpPr>
          <p:cNvPr id="3" name="Shape 13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BgAA1AoAAJ0OAAANDQAAECAAACYAAAAIAAAA//////////8="/>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DNA</a:t>
            </a:r>
          </a:p>
        </p:txBody>
      </p:sp>
      <p:sp>
        <p:nvSpPr>
          <p:cNvPr id="4" name="Shape 13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Pyg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ygAAD4NAAB9MwAAiBYAABAAAAAmAAAACAAAAP//////////"/>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Q3LgL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igAAE8iAAD+MgAAxioAABAAAAAmAAAACAAAAP//////////"/>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sp>
        <p:nvSpPr>
          <p:cNvPr id="7" name="Shape 131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cE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1AoAAPgxAAANDQAAECAAACYAAAAIAAAA//////////8="/>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Pyrimidines</a:t>
            </a:r>
          </a:p>
        </p:txBody>
      </p:sp>
      <p:sp>
        <p:nvSpPr>
          <p:cNvPr id="8" name="Shape 131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uuQ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HBgAAPgxAAAaGgAAECAAACYAAAAIAAAA//////////8="/>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Thymine</a:t>
            </a:r>
          </a:p>
        </p:txBody>
      </p:sp>
      <p:sp>
        <p:nvSpPr>
          <p:cNvPr id="9" name="Shape 132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ug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7B8AAPgxAADqIQAAECAAACYAAAAIAAAA//////////8="/>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Cytosine</a:t>
            </a:r>
          </a:p>
        </p:txBody>
      </p:sp>
      <p:pic>
        <p:nvPicPr>
          <p:cNvPr id="10"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GqsL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hgAAA0NAAC/IwAAuRYAABAAAAAmAAAACAAAAP//////////"/>
              </a:ext>
            </a:extLst>
          </p:cNvPicPr>
          <p:nvPr/>
        </p:nvPicPr>
        <p:blipFill>
          <a:blip r:embed="rId5"/>
          <a:stretch>
            <a:fillRect/>
          </a:stretch>
        </p:blipFill>
        <p:spPr>
          <a:xfrm rot="719999">
            <a:off x="3930650" y="2121535"/>
            <a:ext cx="1880235" cy="1572260"/>
          </a:xfrm>
          <a:prstGeom prst="rect">
            <a:avLst/>
          </a:prstGeom>
          <a:noFill/>
          <a:ln>
            <a:noFill/>
          </a:ln>
          <a:effectLst>
            <a:outerShdw blurRad="63500" dist="63500" dir="5400000">
              <a:srgbClr val="000000">
                <a:alpha val="15000"/>
              </a:srgbClr>
            </a:outerShdw>
          </a:effectLst>
        </p:spPr>
      </p:pic>
      <p:sp>
        <p:nvSpPr>
          <p:cNvPr id="11" name="Shape 132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Csqw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1AoAAAEiAAANDQAAECAAACYAAAAIAAAA//////////8="/>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Purines</a:t>
            </a:r>
          </a:p>
        </p:txBody>
      </p:sp>
      <p:sp>
        <p:nvSpPr>
          <p:cNvPr id="12" name="Shape 13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1rA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HBgAAAEiAAAaGgAAECAAACYAAAAIAAAA//////////8="/>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Adenine</a:t>
            </a:r>
          </a:p>
        </p:txBody>
      </p:sp>
      <p:sp>
        <p:nvSpPr>
          <p:cNvPr id="13" name="Shape 132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ppws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7B8AAAEiAADqIQAAECAAACYAAAAIAAAA//////////8="/>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Guanine</a:t>
            </a:r>
          </a:p>
        </p:txBody>
      </p:sp>
      <p:pic>
        <p:nvPicPr>
          <p:cNvPr id="14"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RcAADghAABUJAAA3SsAABAAAAAmAAAACAAAAP//////////"/>
              </a:ext>
            </a:extLst>
          </p:cNvPicPr>
          <p:nvPr/>
        </p:nvPicPr>
        <p:blipFill>
          <a:blip r:embed="rId6"/>
          <a:stretch>
            <a:fillRect/>
          </a:stretch>
        </p:blipFill>
        <p:spPr>
          <a:xfrm rot="719999">
            <a:off x="3836035" y="5400040"/>
            <a:ext cx="2069465" cy="1730375"/>
          </a:xfrm>
          <a:prstGeom prst="rect">
            <a:avLst/>
          </a:prstGeom>
          <a:noFill/>
          <a:ln>
            <a:noFill/>
          </a:ln>
          <a:effectLst>
            <a:outerShdw blurRad="63500" dist="63500" dir="5400000">
              <a:srgbClr val="000000">
                <a:alpha val="15000"/>
              </a:srgbClr>
            </a:outerShdw>
          </a:effectLst>
        </p:spPr>
      </p:pic>
      <p:sp>
        <p:nvSpPr>
          <p:cNvPr id="15" name="Shape 13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cEQ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Z-DNA_orbit_animated.gi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gIAALcLAAAkEwAAzisAABAAAAAmAAAACAAAAP//////////"/>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wRvI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ygAAD4NAAB9MwAAiBYAABAAAAAmAAAACAAAAP//////////"/>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4"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DQ5O0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igAAE8iAAD+MgAAxioAABAAAAAmAAAACAAAAP//////////"/>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d+4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hgAAA0NAAC/IwAAuRYAABAAAAAmAAAACAAAAP//////////"/>
              </a:ext>
            </a:extLst>
          </p:cNvPicPr>
          <p:nvPr/>
        </p:nvPicPr>
        <p:blipFill>
          <a:blip r:embed="rId5"/>
          <a:stretch>
            <a:fillRect/>
          </a:stretch>
        </p:blipFill>
        <p:spPr>
          <a:xfrm rot="719999">
            <a:off x="3930650" y="2121535"/>
            <a:ext cx="1880235" cy="157226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BQCe8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RcAADghAABUJAAA3SsAABAAAAAmAAAACAAAAP//////////"/>
              </a:ext>
            </a:extLst>
          </p:cNvPicPr>
          <p:nvPr/>
        </p:nvPicPr>
        <p:blipFill>
          <a:blip r:embed="rId6"/>
          <a:stretch>
            <a:fillRect/>
          </a:stretch>
        </p:blipFill>
        <p:spPr>
          <a:xfrm rot="719999">
            <a:off x="3836035" y="5400040"/>
            <a:ext cx="2069465" cy="1730375"/>
          </a:xfrm>
          <a:prstGeom prst="rect">
            <a:avLst/>
          </a:prstGeom>
          <a:noFill/>
          <a:ln>
            <a:noFill/>
          </a:ln>
          <a:effectLst>
            <a:outerShdw blurRad="63500" dist="63500" dir="5400000">
              <a:srgbClr val="000000">
                <a:alpha val="15000"/>
              </a:srgbClr>
            </a:outerShdw>
          </a:effectLst>
        </p:spPr>
      </p:pic>
      <p:sp>
        <p:nvSpPr>
          <p:cNvPr id="7" name="Shape 1333"/>
          <p:cNvSpPr>
            <a:extLst>
              <a:ext uri="smNativeData">
                <pr:smNativeData xmlns:pr="smNativeData" val="SMDATA_13_nYDcXB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THQAAoBoAAMMeAACoHwAAEAAAACYAAAAIAAAA//////////8="/>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334"/>
          <p:cNvSpPr>
            <a:extLst>
              <a:ext uri="smNativeData">
                <pr:smNativeData xmlns:pr="smNativeData" val="SMDATA_13_nYDcXB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Bz6g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zLQAAoBoAAGMuAACoHwAAEAAAACYAAAAIAAAA//////////8="/>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33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MwAAZhsAAH07AADXHgAAECAAACYAAAAIAAAA//////////8="/>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a:solidFill>
                  <a:srgbClr val="FF9300"/>
                </a:solidFill>
              </a:rPr>
              <a:t>transition</a:t>
            </a:r>
            <a:r>
              <a:t> </a:t>
            </a:r>
            <a:br/>
            <a:r>
              <a:t>substitutions</a:t>
            </a:r>
          </a:p>
        </p:txBody>
      </p:sp>
      <p:sp>
        <p:nvSpPr>
          <p:cNvPr id="10" name="Shape 133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u6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BgAA1AoAAJ0OAAANDQAAECAAACYAAAAIAAAA//////////8="/>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DNA</a:t>
            </a:r>
          </a:p>
        </p:txBody>
      </p:sp>
      <p:sp>
        <p:nvSpPr>
          <p:cNvPr id="11" name="Shape 133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D5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2" name="Shape 133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V5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1AoAAPgxAAANDQAAECAAACYAAAAIAAAA//////////8="/>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Pyrimidines</a:t>
            </a:r>
          </a:p>
        </p:txBody>
      </p:sp>
      <p:sp>
        <p:nvSpPr>
          <p:cNvPr id="13" name="Shape 133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n6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HBgAAPgxAAAaGgAAECAAACYAAAAIAAAA//////////8="/>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Thymine</a:t>
            </a:r>
          </a:p>
        </p:txBody>
      </p:sp>
      <p:sp>
        <p:nvSpPr>
          <p:cNvPr id="14" name="Shape 134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CS4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7B8AAPgxAADqIQAAECAAACYAAAAIAAAA//////////8="/>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Cytosine</a:t>
            </a:r>
          </a:p>
        </p:txBody>
      </p:sp>
      <p:sp>
        <p:nvSpPr>
          <p:cNvPr id="15" name="Shape 134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Ak5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1AoAAAEiAAANDQAAECAAACYAAAAIAAAA//////////8="/>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Purines</a:t>
            </a:r>
          </a:p>
        </p:txBody>
      </p:sp>
      <p:sp>
        <p:nvSpPr>
          <p:cNvPr id="16" name="Shape 134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35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HBgAAAEiAAAaGgAAECAAACYAAAAIAAAA//////////8="/>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Adenine</a:t>
            </a:r>
          </a:p>
        </p:txBody>
      </p:sp>
      <p:sp>
        <p:nvSpPr>
          <p:cNvPr id="17" name="Shape 13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i4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7B8AAAEiAADqIQAAECAAACYAAAAIAAAA//////////8="/>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Guanine</a:t>
            </a:r>
          </a:p>
        </p:txBody>
      </p:sp>
      <p:sp>
        <p:nvSpPr>
          <p:cNvPr id="18" name="Shape 134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C04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8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Z-DNA_orbit_animated.gi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gIAALcLAAAkEwAAzisAABAAAAAmAAAACAAAAP//////////"/>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wOkU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ygAAD4NAAB9MwAAiBYAABAAAAAmAAAACAAAAP//////////"/>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wzUU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igAAE8iAAD+MgAAxioAABAAAAAmAAAACAAAAP//////////"/>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wX0Y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hgAAA0NAAC/IwAAuRYAABAAAAAmAAAACAAAAP//////////"/>
              </a:ext>
            </a:extLst>
          </p:cNvPicPr>
          <p:nvPr/>
        </p:nvPicPr>
        <p:blipFill>
          <a:blip r:embed="rId5"/>
          <a:stretch>
            <a:fillRect/>
          </a:stretch>
        </p:blipFill>
        <p:spPr>
          <a:xfrm rot="719999">
            <a:off x="3930650" y="2121535"/>
            <a:ext cx="1880235" cy="1572260"/>
          </a:xfrm>
          <a:prstGeom prst="rect">
            <a:avLst/>
          </a:prstGeom>
          <a:noFill/>
          <a:ln>
            <a:noFill/>
          </a:ln>
          <a:effectLst>
            <a:outerShdw blurRad="63500" dist="63760" dir="2700000">
              <a:srgbClr val="000000">
                <a:alpha val="15000"/>
              </a:srgbClr>
            </a:outerShdw>
          </a:effectLst>
        </p:spPr>
      </p:pic>
      <p:pic>
        <p:nvPicPr>
          <p:cNvPr id="6"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gyUEK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RcAADghAABUJAAA3SsAABAAAAAmAAAACAAAAP//////////"/>
              </a:ext>
            </a:extLst>
          </p:cNvPicPr>
          <p:nvPr/>
        </p:nvPicPr>
        <p:blipFill>
          <a:blip r:embed="rId6"/>
          <a:stretch>
            <a:fillRect/>
          </a:stretch>
        </p:blipFill>
        <p:spPr>
          <a:xfrm rot="719999">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51"/>
          <p:cNvSpPr>
            <a:extLst>
              <a:ext uri="smNativeData">
                <pr:smNativeData xmlns:pr="smNativeData" val="SMDATA_13_nYDcXB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zIQAAvBgAAEsqAACsGQAAEAAAACYAAAAIAAAA//////////8="/>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352"/>
          <p:cNvSpPr>
            <a:extLst>
              <a:ext uri="smNativeData">
                <pr:smNativeData xmlns:pr="smNativeData" val="SMDATA_13_nYDcXB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cQgo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yIAAAuhwAAAErAACqHQAAEAAAACYAAAAIAAAA//////////8="/>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3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MwAAZhsAAH07AADXHgAAECAAACYAAAAIAAAA//////////8="/>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Arial" pitchFamily="2" charset="0"/>
                <a:cs typeface="Arial" pitchFamily="2" charset="0"/>
              </a:defRPr>
            </a:pPr>
            <a:r>
              <a:rPr>
                <a:solidFill>
                  <a:srgbClr val="76D6FF"/>
                </a:solidFill>
              </a:rPr>
              <a:t>transversion</a:t>
            </a:r>
            <a:r>
              <a:t> </a:t>
            </a:r>
            <a:br/>
            <a:r>
              <a:t>substitutions</a:t>
            </a:r>
          </a:p>
        </p:txBody>
      </p:sp>
      <p:sp>
        <p:nvSpPr>
          <p:cNvPr id="10" name="Shape 1354"/>
          <p:cNvSpPr>
            <a:extLst>
              <a:ext uri="smNativeData">
                <pr:smNativeData xmlns:pr="smNativeData" val="SMDATA_13_nYDcXB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BZPgo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zIQAAjCAAAEsqAAB8IQAAEAAAACYAAAAIAAAA//////////8="/>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355"/>
          <p:cNvSpPr>
            <a:extLst>
              <a:ext uri="smNativeData">
                <pr:smNativeData xmlns:pr="smNativeData" val="SMDATA_13_nYDcXB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DsPgo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IAAAuhwAAPQqAACqHQAAEAAAACYAAAAIAAAA//////////8="/>
              </a:ext>
            </a:extLst>
          </p:cNvSpPr>
          <p:nvPr/>
        </p:nvSpPr>
        <p:spPr>
          <a:xfrm rot="12899999">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3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P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BgAA1AoAAJ0OAAANDQAAECAAACYAAAAIAAAA//////////8="/>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DNA</a:t>
            </a:r>
          </a:p>
        </p:txBody>
      </p:sp>
      <p:sp>
        <p:nvSpPr>
          <p:cNvPr id="13" name="Shape 135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Og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4" name="Shape 135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B8Ow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1AoAAPgxAAANDQAAECAAACYAAAAIAAAA//////////8="/>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Pyrimidines</a:t>
            </a:r>
          </a:p>
        </p:txBody>
      </p:sp>
      <p:sp>
        <p:nvSpPr>
          <p:cNvPr id="15" name="Shape 135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OPA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HBgAAPgxAAAaGgAAECAAACYAAAAIAAAA//////////8="/>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Thymine</a:t>
            </a:r>
          </a:p>
        </p:txBody>
      </p:sp>
      <p:sp>
        <p:nvSpPr>
          <p:cNvPr id="16" name="Shape 136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7B8AAPgxAADqIQAAECAAACYAAAAIAAAA//////////8="/>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Cytosine</a:t>
            </a:r>
          </a:p>
        </p:txBody>
      </p:sp>
      <p:sp>
        <p:nvSpPr>
          <p:cNvPr id="17" name="Shape 136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1AoAAAEiAAANDQAAECAAACYAAAAIAAAA//////////8="/>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Purines</a:t>
            </a:r>
          </a:p>
        </p:txBody>
      </p:sp>
      <p:sp>
        <p:nvSpPr>
          <p:cNvPr id="18" name="Shape 136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HBgAAAEiAAAaGgAAECAAACYAAAAIAAAA//////////8="/>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Adenine</a:t>
            </a:r>
          </a:p>
        </p:txBody>
      </p:sp>
      <p:sp>
        <p:nvSpPr>
          <p:cNvPr id="19" name="Shape 136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7B8AAAEiAADqIQAAECAAACYAAAAIAAAA//////////8="/>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Guanine</a:t>
            </a:r>
          </a:p>
        </p:txBody>
      </p:sp>
      <p:sp>
        <p:nvSpPr>
          <p:cNvPr id="20" name="Shape 136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IvAj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7"/>
                                        </p:tgtEl>
                                        <p:attrNameLst>
                                          <p:attrName>style.visibility</p:attrName>
                                        </p:attrNameLst>
                                      </p:cBhvr>
                                      <p:to>
                                        <p:strVal val="visible"/>
                                      </p:to>
                                    </p:set>
                                    <p:animEffect transition="in" filter="dissolve">
                                      <p:cBhvr>
                                        <p:cTn id="7" dur="499"/>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10"/>
                                        </p:tgtEl>
                                        <p:attrNameLst>
                                          <p:attrName>style.visibility</p:attrName>
                                        </p:attrNameLst>
                                      </p:cBhvr>
                                      <p:to>
                                        <p:strVal val="visible"/>
                                      </p:to>
                                    </p:set>
                                    <p:animEffect transition="in" filter="dissolve">
                                      <p:cBhvr>
                                        <p:cTn id="12" dur="499"/>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animEffect transition="in" filter="dissolve">
                                      <p:cBhvr>
                                        <p:cTn id="17" dur="499"/>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Abs val="0"/>
                                  </p:iterate>
                                  <p:childTnLst>
                                    <p:set>
                                      <p:cBhvr>
                                        <p:cTn id="21" dur="1" fill="hold">
                                          <p:stCondLst>
                                            <p:cond delay="0"/>
                                          </p:stCondLst>
                                        </p:cTn>
                                        <p:tgtEl>
                                          <p:spTgt spid="8"/>
                                        </p:tgtEl>
                                        <p:attrNameLst>
                                          <p:attrName>style.visibility</p:attrName>
                                        </p:attrNameLst>
                                      </p:cBhvr>
                                      <p:to>
                                        <p:strVal val="visible"/>
                                      </p:to>
                                    </p:set>
                                    <p:animEffect transition="in" filter="dissolve">
                                      <p:cBhvr>
                                        <p:cTn id="22" dur="499"/>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Lst>
    <p:extLst>
      <p:ext uri="smNativeData">
        <pr:smNativeData xmlns:pr="smNativeData" val="nYDcXAQAAAAFAAAA/f///wEAAAAJAAAAAAAAAAAAAAAAAAAAAAAAAAoAAAD9////AQAAAAkAAAAAAAAAAAAAAAAAAAAAAAAADwAAAP3///8BAAAACQAAAAAAAAAAAAAAAAAAAAAAAAAUAAAA/f///wEAAAAJAAAAAAAAAAAAAAAAAAAAAAAAAA=="/>
      </p:ext>
    </p:extLst>
  </p:timing>
</p:sld>
</file>

<file path=ppt/slides/slide8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Z-DNA_orbit_animated.gif"/>
          <p:cNvPicPr>
            <a:extLst>
              <a:ext uri="smNativeData">
                <pr:smNativeData xmlns:pr="smNativeData" val="SMDATA_15_nYDcXB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a10L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AgIAALcLAAAkEwAAzisAABAAAAAmAAAACAAAAP//////////"/>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v0XAr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XygAAD4NAAB9MwAAiBYAABAAAAAmAAAACAAAAP//////////"/>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MlUw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3igAAE8iAAD+MgAAxioAABAAAAAmAAAACAAAAP//////////"/>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bHBo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LhgAAA0NAAC/IwAAuRYAABAAAAAmAAAACAAAAP//////////"/>
              </a:ext>
            </a:extLst>
          </p:cNvPicPr>
          <p:nvPr/>
        </p:nvPicPr>
        <p:blipFill>
          <a:blip r:embed="rId5"/>
          <a:stretch>
            <a:fillRect/>
          </a:stretch>
        </p:blipFill>
        <p:spPr>
          <a:xfrm rot="719999">
            <a:off x="3930650" y="2121535"/>
            <a:ext cx="1880235" cy="1572260"/>
          </a:xfrm>
          <a:prstGeom prst="rect">
            <a:avLst/>
          </a:prstGeom>
          <a:noFill/>
          <a:ln>
            <a:noFill/>
          </a:ln>
          <a:effectLst>
            <a:outerShdw blurRad="63500" dist="63760" dir="2700000">
              <a:srgbClr val="000000">
                <a:alpha val="14000"/>
              </a:srgbClr>
            </a:outerShdw>
          </a:effectLst>
        </p:spPr>
      </p:pic>
      <p:pic>
        <p:nvPicPr>
          <p:cNvPr id="6" name="pasted-image.tif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vYTpl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mRcAADghAABUJAAA3SsAABAAAAAmAAAACAAAAP//////////"/>
              </a:ext>
            </a:extLst>
          </p:cNvPicPr>
          <p:nvPr/>
        </p:nvPicPr>
        <p:blipFill>
          <a:blip r:embed="rId6"/>
          <a:stretch>
            <a:fillRect/>
          </a:stretch>
        </p:blipFill>
        <p:spPr>
          <a:xfrm rot="719999">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71"/>
          <p:cNvSpPr>
            <a:extLst>
              <a:ext uri="smNativeData">
                <pr:smNativeData xmlns:pr="smNativeData" val="SMDATA_13_nYDcXB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CJVgs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zIQAAvBgAAEsqAACsGQAAEAAAACYAAAAIAAAA//////////8="/>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372"/>
          <p:cNvSpPr>
            <a:extLst>
              <a:ext uri="smNativeData">
                <pr:smNativeData xmlns:pr="smNativeData" val="SMDATA_13_nYDcXB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5PSI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yIAAAuhwAAAErAACqHQAAEAAAACYAAAAIAAAA//////////8="/>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3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saW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oMwAAZhsAAH07AAAuIgAAECAAACYAAAAIAAAA//////////8="/>
              </a:ext>
            </a:extLst>
          </p:cNvSpPr>
          <p:nvPr/>
        </p:nvSpPr>
        <p:spPr>
          <a:xfrm>
            <a:off x="8356600" y="4453890"/>
            <a:ext cx="1313815" cy="110236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p>
            <a:pPr defTabSz="457200">
              <a:lnSpc>
                <a:spcPts val="2200"/>
              </a:lnSpc>
              <a:spcBef>
                <a:spcPts val="400"/>
              </a:spcBef>
              <a:tabLst>
                <a:tab pos="838200" algn="l"/>
                <a:tab pos="914400" algn="l"/>
                <a:tab pos="1828800" algn="l"/>
                <a:tab pos="2387600" algn="l"/>
              </a:tabLst>
              <a:defRPr sz="1800">
                <a:solidFill>
                  <a:srgbClr val="424242"/>
                </a:solidFill>
                <a:latin typeface="蘋果儷中黑" pitchFamily="0" charset="0"/>
                <a:ea typeface="蘋果儷中黑" pitchFamily="0" charset="0"/>
                <a:cs typeface="蘋果儷中黑" pitchFamily="0" charset="0"/>
              </a:defRPr>
            </a:pPr>
            <a:r>
              <a:rPr>
                <a:solidFill>
                  <a:srgbClr val="FF9300"/>
                </a:solidFill>
              </a:rPr>
              <a:t>transitions </a:t>
            </a:r>
            <a:br/>
            <a:r>
              <a:rPr>
                <a:latin typeface="Times" pitchFamily="0" charset="0"/>
                <a:ea typeface="Times" pitchFamily="0" charset="0"/>
                <a:cs typeface="Times" pitchFamily="0" charset="0"/>
              </a:rPr>
              <a:t>&gt;</a:t>
            </a:r>
            <a:br/>
            <a:r>
              <a:rPr>
                <a:solidFill>
                  <a:srgbClr val="76D6FF"/>
                </a:solidFill>
              </a:rPr>
              <a:t>transversions</a:t>
            </a:r>
            <a:br/>
            <a:endParaRPr>
              <a:solidFill>
                <a:srgbClr val="76D6FF"/>
              </a:solidFill>
            </a:endParaRPr>
          </a:p>
        </p:txBody>
      </p:sp>
      <p:sp>
        <p:nvSpPr>
          <p:cNvPr id="10" name="Shape 1374"/>
          <p:cNvSpPr>
            <a:extLst>
              <a:ext uri="smNativeData">
                <pr:smNativeData xmlns:pr="smNativeData" val="SMDATA_13_nYDcXB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ByIGE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zIQAAjCAAAEsqAAB8IQAAEAAAACYAAAAIAAAA//////////8="/>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375"/>
          <p:cNvSpPr>
            <a:extLst>
              <a:ext uri="smNativeData">
                <pr:smNativeData xmlns:pr="smNativeData" val="SMDATA_13_nYDcXB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lL20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C/IAAAuhwAAPQqAACqHQAAEAAAACYAAAAIAAAA//////////8="/>
              </a:ext>
            </a:extLst>
          </p:cNvSpPr>
          <p:nvPr/>
        </p:nvSpPr>
        <p:spPr>
          <a:xfrm rot="12899999">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376"/>
          <p:cNvSpPr>
            <a:extLst>
              <a:ext uri="smNativeData">
                <pr:smNativeData xmlns:pr="smNativeData" val="SMDATA_13_nYDcXB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lyPS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THQAAoBoAAMMeAACoHwAAEAAAACYAAAAIAAAA//////////8="/>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1377"/>
          <p:cNvSpPr>
            <a:extLst>
              <a:ext uri="smNativeData">
                <pr:smNativeData xmlns:pr="smNativeData" val="SMDATA_13_nYDcXB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5PS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zLQAAoBoAAGMuAACoHwAAEAAAACYAAAAIAAAA//////////8="/>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37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mAgAAOo9AADQCgAAECAAACYAAAAIAAAA//////////8="/>
              </a:ext>
            </a:extLst>
          </p:cNvSpPr>
          <p:nvPr/>
        </p:nvSpPr>
        <p:spPr>
          <a:xfrm>
            <a:off x="990600" y="1397000"/>
            <a:ext cx="907415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The molecular structure makes transitions more probable than transversions</a:t>
            </a:r>
            <a:endParaRPr>
              <a:solidFill>
                <a:srgbClr val="424242"/>
              </a:solidFill>
            </a:endParaRPr>
          </a:p>
        </p:txBody>
      </p:sp>
      <p:sp>
        <p:nvSpPr>
          <p:cNvPr id="15" name="Shape 13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2MD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JBgAA1AoAAJ0OAAANDQAAECAAACYAAAAIAAAA//////////8="/>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DNA</a:t>
            </a:r>
          </a:p>
        </p:txBody>
      </p:sp>
      <p:sp>
        <p:nvSpPr>
          <p:cNvPr id="16" name="Shape 13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vAwAAQAYAACc1AADACAAAECAAACYAAAAIAAAA//////////8="/>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Biology motivates the extension of models</a:t>
            </a:r>
          </a:p>
        </p:txBody>
      </p:sp>
      <p:sp>
        <p:nvSpPr>
          <p:cNvPr id="17" name="Shape 13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vc2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1AoAAPgxAAANDQAAECAAACYAAAAIAAAA//////////8="/>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Pyrimidines</a:t>
            </a:r>
          </a:p>
        </p:txBody>
      </p:sp>
      <p:sp>
        <p:nvSpPr>
          <p:cNvPr id="18" name="Shape 13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s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HBgAAPgxAAAaGgAAECAAACYAAAAIAAAA//////////8="/>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Thymine</a:t>
            </a:r>
          </a:p>
        </p:txBody>
      </p:sp>
      <p:sp>
        <p:nvSpPr>
          <p:cNvPr id="19" name="Shape 13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jKQAA7B8AAPgxAADqIQAAECAAACYAAAAIAAAA//////////8="/>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Cytosine</a:t>
            </a:r>
          </a:p>
        </p:txBody>
      </p:sp>
      <p:sp>
        <p:nvSpPr>
          <p:cNvPr id="20" name="Shape 138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1AoAAAEiAAANDQAAECAAACYAAAAIAAAA//////////8="/>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2200"/>
              </a:lnSpc>
              <a:spcBef>
                <a:spcPts val="400"/>
              </a:spcBef>
              <a:tabLst>
                <a:tab pos="838200" algn="l"/>
                <a:tab pos="914400" algn="l"/>
                <a:tab pos="1828800" algn="l"/>
                <a:tab pos="2387600" algn="l"/>
              </a:tabLst>
              <a:defRPr sz="1800">
                <a:solidFill>
                  <a:srgbClr val="0433FF"/>
                </a:solidFill>
                <a:latin typeface="Arial" pitchFamily="2" charset="0"/>
                <a:ea typeface="Gill Sans" pitchFamily="0" charset="0"/>
                <a:cs typeface="Gill Sans" pitchFamily="0" charset="0"/>
              </a:defRPr>
            </a:lvl1pPr>
          </a:lstStyle>
          <a:p>
            <a:pPr/>
            <a:r>
              <a:t>Purines</a:t>
            </a:r>
          </a:p>
        </p:txBody>
      </p:sp>
      <p:sp>
        <p:nvSpPr>
          <p:cNvPr id="21" name="Shape 13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wOm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HBgAAAEiAAAaGgAAECAAACYAAAAIAAAA//////////8="/>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Adenine</a:t>
            </a:r>
          </a:p>
        </p:txBody>
      </p:sp>
      <p:sp>
        <p:nvSpPr>
          <p:cNvPr id="22" name="Shape 138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Ubi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sGQAA7B8AAAEiAADqIQAAECAAACYAAAAIAAAA//////////8="/>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Guanine</a:t>
            </a:r>
          </a:p>
        </p:txBody>
      </p:sp>
      <p:sp>
        <p:nvSpPr>
          <p:cNvPr id="23" name="Shape 138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cD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3000" tmFilter="0, 0; .2, .5; .8, .5; 1, 0"/>
                                        <p:tgtEl>
                                          <p:spTgt spid="12"/>
                                        </p:tgtEl>
                                      </p:cBhvr>
                                    </p:animEffect>
                                    <p:animScale>
                                      <p:cBhvr>
                                        <p:cTn id="7" dur="1500" autoRev="1" fill="hold"/>
                                        <p:tgtEl>
                                          <p:spTgt spid="12"/>
                                        </p:tgtEl>
                                      </p:cBhvr>
                                      <p:by x="105000" y="105000"/>
                                    </p:animScale>
                                  </p:childTnLst>
                                </p:cTn>
                              </p:par>
                              <p:par>
                                <p:cTn id="8" presetID="26" presetClass="emph" presetSubtype="0" fill="hold" grpId="0" nodeType="withEffect">
                                  <p:stCondLst>
                                    <p:cond delay="0"/>
                                  </p:stCondLst>
                                  <p:childTnLst>
                                    <p:animEffect transition="out" filter="fade">
                                      <p:cBhvr>
                                        <p:cTn id="9" dur="3000" tmFilter="0, 0; .2, .5; .8, .5; 1, 0"/>
                                        <p:tgtEl>
                                          <p:spTgt spid="13"/>
                                        </p:tgtEl>
                                      </p:cBhvr>
                                    </p:animEffect>
                                    <p:animScale>
                                      <p:cBhvr>
                                        <p:cTn id="10" dur="150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3000" tmFilter="0, 0; .2, .5; .8, .5; 1, 0"/>
                                        <p:tgtEl>
                                          <p:spTgt spid="7"/>
                                        </p:tgtEl>
                                      </p:cBhvr>
                                    </p:animEffect>
                                    <p:animScale>
                                      <p:cBhvr>
                                        <p:cTn id="13" dur="1500" autoRev="1" fill="hold"/>
                                        <p:tgtEl>
                                          <p:spTgt spid="7"/>
                                        </p:tgtEl>
                                      </p:cBhvr>
                                      <p:by x="105000" y="105000"/>
                                    </p:animScale>
                                  </p:childTnLst>
                                </p:cTn>
                              </p:par>
                              <p:par>
                                <p:cTn id="14" presetID="26" presetClass="emph" presetSubtype="0" fill="hold" grpId="0" nodeType="withEffect">
                                  <p:stCondLst>
                                    <p:cond delay="0"/>
                                  </p:stCondLst>
                                  <p:childTnLst>
                                    <p:animEffect transition="out" filter="fade">
                                      <p:cBhvr>
                                        <p:cTn id="15" dur="3000" tmFilter="0, 0; .2, .5; .8, .5; 1, 0"/>
                                        <p:tgtEl>
                                          <p:spTgt spid="8"/>
                                        </p:tgtEl>
                                      </p:cBhvr>
                                    </p:animEffect>
                                    <p:animScale>
                                      <p:cBhvr>
                                        <p:cTn id="16" dur="150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3000" tmFilter="0, 0; .2, .5; .8, .5; 1, 0"/>
                                        <p:tgtEl>
                                          <p:spTgt spid="11"/>
                                        </p:tgtEl>
                                      </p:cBhvr>
                                    </p:animEffect>
                                    <p:animScale>
                                      <p:cBhvr>
                                        <p:cTn id="19" dur="1500" autoRev="1" fill="hold"/>
                                        <p:tgtEl>
                                          <p:spTgt spid="11"/>
                                        </p:tgtEl>
                                      </p:cBhvr>
                                      <p:by x="105000" y="105000"/>
                                    </p:animScale>
                                  </p:childTnLst>
                                </p:cTn>
                              </p:par>
                              <p:par>
                                <p:cTn id="20" presetID="26" presetClass="emph" presetSubtype="0" fill="hold" grpId="0" nodeType="withEffect">
                                  <p:stCondLst>
                                    <p:cond delay="0"/>
                                  </p:stCondLst>
                                  <p:childTnLst>
                                    <p:animEffect transition="out" filter="fade">
                                      <p:cBhvr>
                                        <p:cTn id="21" dur="3000" tmFilter="0, 0; .2, .5; .8, .5; 1, 0"/>
                                        <p:tgtEl>
                                          <p:spTgt spid="10"/>
                                        </p:tgtEl>
                                      </p:cBhvr>
                                    </p:animEffect>
                                    <p:animScale>
                                      <p:cBhvr>
                                        <p:cTn id="22"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P spid="12" grpId="0" animBg="1" advAuto="0"/>
      <p:bldP spid="13" grpId="0" animBg="1" advAuto="0"/>
    </p:bldLst>
    <p:extLst>
      <p:ext uri="smNativeData">
        <pr:smNativeData xmlns:pr="smNativeData" val="nYDcXAYAAAAFAAAA/f///wMAAAAaAAAAAAAAAAAAAAAAAAAAAAAAAAgAAAD9////AwAAABoAAAAAAAAAAAAAAAAAAAAAAAAACwAAAP3///8DAAAAGgAAAAAAAAAAAAAAAAAAAAAAAAAOAAAA/f///wMAAAAaAAAAAAAAAAAAAAAAAAAAAAAAABEAAAD9////AwAAABoAAAAAAAAAAAAAAAAAAAAAAAAAFAAAAP3///8DAAAAGgAAAAAAAAAAAAAAAAAAAAAAAAA="/>
      </p:ext>
    </p:ext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27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CoBwAAoA8AAGw5AACtEwAAECAAACYAAAAIAAAA//////////8="/>
              </a:ext>
            </a:extLst>
          </p:cNvSpPr>
          <p:nvPr/>
        </p:nvSpPr>
        <p:spPr>
          <a:xfrm>
            <a:off x="1244600" y="2540000"/>
            <a:ext cx="8089900" cy="658495"/>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i="1">
                <a:solidFill>
                  <a:srgbClr val="0433FF"/>
                </a:solidFill>
                <a:latin typeface="Arial" pitchFamily="2" charset="0"/>
                <a:ea typeface="Arial" pitchFamily="2" charset="0"/>
                <a:cs typeface="Arial" pitchFamily="2" charset="0"/>
              </a:rPr>
              <a:t>Transition probabilities</a:t>
            </a:r>
            <a:r>
              <a:rPr>
                <a:solidFill>
                  <a:srgbClr val="0433FF"/>
                </a:solidFill>
                <a:latin typeface="Arial" pitchFamily="2" charset="0"/>
                <a:ea typeface="Arial" pitchFamily="2" charset="0"/>
                <a:cs typeface="Arial" pitchFamily="2" charset="0"/>
              </a:rPr>
              <a:t>:</a:t>
            </a:r>
            <a:r>
              <a:rPr>
                <a:solidFill>
                  <a:srgbClr val="424242"/>
                </a:solidFill>
              </a:rPr>
              <a:t> </a:t>
            </a:r>
            <a:r>
              <a:rPr i="1">
                <a:solidFill>
                  <a:srgbClr val="424242"/>
                </a:solidFill>
                <a:latin typeface="Times New Roman" pitchFamily="1" charset="0"/>
                <a:ea typeface="Times New Roman" pitchFamily="1" charset="0"/>
                <a:cs typeface="Times New Roman" pitchFamily="1" charset="0"/>
              </a:rPr>
              <a:t>p</a:t>
            </a:r>
            <a:r>
              <a:rPr i="1" baseline="-4000">
                <a:solidFill>
                  <a:srgbClr val="424242"/>
                </a:solidFill>
                <a:latin typeface="Times New Roman" pitchFamily="1" charset="0"/>
                <a:ea typeface="Times New Roman" pitchFamily="1" charset="0"/>
                <a:cs typeface="Times New Roman" pitchFamily="1" charset="0"/>
              </a:rPr>
              <a:t>ij</a:t>
            </a:r>
            <a:r>
              <a:rPr>
                <a:solidFill>
                  <a:srgbClr val="424242"/>
                </a:solidFill>
                <a:latin typeface="Times New Roman" pitchFamily="1" charset="0"/>
                <a:ea typeface="Times New Roman" pitchFamily="1" charset="0"/>
                <a:cs typeface="Times New Roman" pitchFamily="1" charset="0"/>
              </a:rPr>
              <a:t>(</a:t>
            </a:r>
            <a:r>
              <a:rPr i="1">
                <a:solidFill>
                  <a:srgbClr val="424242"/>
                </a:solidFill>
                <a:latin typeface="Times New Roman" pitchFamily="1" charset="0"/>
                <a:ea typeface="Times New Roman" pitchFamily="1" charset="0"/>
                <a:cs typeface="Times New Roman" pitchFamily="1" charset="0"/>
              </a:rPr>
              <a:t>v</a:t>
            </a:r>
            <a:r>
              <a:rPr>
                <a:solidFill>
                  <a:srgbClr val="424242"/>
                </a:solidFill>
                <a:latin typeface="Times New Roman" pitchFamily="1" charset="0"/>
                <a:ea typeface="Times New Roman" pitchFamily="1" charset="0"/>
                <a:cs typeface="Times New Roman" pitchFamily="1" charset="0"/>
              </a:rPr>
              <a:t>)</a:t>
            </a:r>
            <a:r>
              <a:rPr sz="1800">
                <a:solidFill>
                  <a:srgbClr val="424242"/>
                </a:solidFill>
                <a:latin typeface="Arial" pitchFamily="2" charset="0"/>
                <a:ea typeface="Arial" pitchFamily="2" charset="0"/>
                <a:cs typeface="Arial" pitchFamily="2" charset="0"/>
              </a:rPr>
              <a:t>,</a:t>
            </a:r>
            <a:r>
              <a:rPr sz="1800">
                <a:latin typeface="Arial" pitchFamily="2" charset="0"/>
                <a:ea typeface="Arial" pitchFamily="2" charset="0"/>
                <a:cs typeface="Arial" pitchFamily="2" charset="0"/>
              </a:rPr>
              <a:t> </a:t>
            </a:r>
            <a:r>
              <a:rPr sz="1800">
                <a:solidFill>
                  <a:srgbClr val="424242"/>
                </a:solidFill>
                <a:latin typeface="Arial" pitchFamily="2" charset="0"/>
                <a:ea typeface="Arial" pitchFamily="2" charset="0"/>
                <a:cs typeface="Arial" pitchFamily="2" charset="0"/>
              </a:rPr>
              <a:t>the probability of observing state</a:t>
            </a:r>
            <a:r>
              <a:rPr>
                <a:solidFill>
                  <a:srgbClr val="424242"/>
                </a:solidFill>
              </a:rPr>
              <a:t> </a:t>
            </a:r>
            <a:r>
              <a:rPr sz="1800" i="1">
                <a:solidFill>
                  <a:srgbClr val="424242"/>
                </a:solidFill>
                <a:latin typeface="Times New Roman" pitchFamily="1" charset="0"/>
                <a:ea typeface="Times New Roman" pitchFamily="1" charset="0"/>
                <a:cs typeface="Times New Roman" pitchFamily="1" charset="0"/>
              </a:rPr>
              <a:t>j</a:t>
            </a:r>
            <a:r>
              <a:rPr>
                <a:solidFill>
                  <a:srgbClr val="424242"/>
                </a:solidFill>
              </a:rPr>
              <a:t> </a:t>
            </a:r>
            <a:r>
              <a:rPr sz="1800">
                <a:solidFill>
                  <a:srgbClr val="424242"/>
                </a:solidFill>
                <a:latin typeface="Arial" pitchFamily="2" charset="0"/>
                <a:ea typeface="Arial" pitchFamily="2" charset="0"/>
                <a:cs typeface="Arial" pitchFamily="2" charset="0"/>
              </a:rPr>
              <a:t>conditioned </a:t>
            </a:r>
            <a:br/>
            <a:r>
              <a:rPr sz="1800">
                <a:solidFill>
                  <a:srgbClr val="424242"/>
                </a:solidFill>
                <a:latin typeface="Arial" pitchFamily="2" charset="0"/>
                <a:ea typeface="Arial" pitchFamily="2" charset="0"/>
                <a:cs typeface="Arial" pitchFamily="2" charset="0"/>
              </a:rPr>
              <a:t>    on starting in state</a:t>
            </a:r>
            <a:r>
              <a:rPr>
                <a:solidFill>
                  <a:srgbClr val="424242"/>
                </a:solidFill>
              </a:rPr>
              <a:t> </a:t>
            </a:r>
            <a:r>
              <a:rPr sz="1800" i="1">
                <a:solidFill>
                  <a:srgbClr val="424242"/>
                </a:solidFill>
                <a:latin typeface="Times New Roman" pitchFamily="1" charset="0"/>
                <a:ea typeface="Times New Roman" pitchFamily="1" charset="0"/>
                <a:cs typeface="Times New Roman" pitchFamily="1" charset="0"/>
              </a:rPr>
              <a:t>i</a:t>
            </a:r>
            <a:r>
              <a:rPr>
                <a:solidFill>
                  <a:srgbClr val="424242"/>
                </a:solidFill>
              </a:rPr>
              <a:t> </a:t>
            </a:r>
            <a:r>
              <a:rPr sz="1800">
                <a:solidFill>
                  <a:srgbClr val="424242"/>
                </a:solidFill>
                <a:latin typeface="Arial" pitchFamily="2" charset="0"/>
                <a:ea typeface="Arial" pitchFamily="2" charset="0"/>
                <a:cs typeface="Arial" pitchFamily="2" charset="0"/>
              </a:rPr>
              <a:t>and running the process over a branch of length </a:t>
            </a:r>
            <a:r>
              <a:rPr sz="1800" i="1">
                <a:solidFill>
                  <a:srgbClr val="424242"/>
                </a:solidFill>
                <a:latin typeface="Times New Roman" pitchFamily="1" charset="0"/>
                <a:ea typeface="Times New Roman" pitchFamily="1" charset="0"/>
                <a:cs typeface="Times New Roman" pitchFamily="1" charset="0"/>
              </a:rPr>
              <a:t>v</a:t>
            </a:r>
            <a:endParaRPr sz="1800" i="1">
              <a:solidFill>
                <a:srgbClr val="424242"/>
              </a:solidFill>
              <a:latin typeface="Times New Roman" pitchFamily="1" charset="0"/>
              <a:ea typeface="Times New Roman" pitchFamily="1" charset="0"/>
              <a:cs typeface="Times New Roman" pitchFamily="1" charset="0"/>
            </a:endParaRPr>
          </a:p>
        </p:txBody>
      </p:sp>
      <p:sp>
        <p:nvSpPr>
          <p:cNvPr id="3" name="Shape 28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u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4CQAAJBMAALw8AAC4FQAAECAAACYAAAAIAAAA//////////8="/>
              </a:ext>
            </a:extLst>
          </p:cNvSpPr>
          <p:nvPr/>
        </p:nvSpPr>
        <p:spPr>
          <a:xfrm>
            <a:off x="1498600" y="3111500"/>
            <a:ext cx="8374380" cy="419100"/>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can be estimated by Monte Carlo simulation or matrix exponentiation, </a:t>
            </a:r>
            <a:r>
              <a:rPr i="1">
                <a:latin typeface="Times" pitchFamily="0" charset="0"/>
                <a:ea typeface="Times" pitchFamily="0" charset="0"/>
                <a:cs typeface="Times" pitchFamily="0" charset="0"/>
              </a:rPr>
              <a:t>P</a:t>
            </a:r>
            <a:r>
              <a:rPr b="1">
                <a:latin typeface="Times" pitchFamily="0" charset="0"/>
                <a:ea typeface="Times" pitchFamily="0" charset="0"/>
                <a:cs typeface="Times" pitchFamily="0" charset="0"/>
              </a:rPr>
              <a:t>(</a:t>
            </a:r>
            <a:r>
              <a:rPr i="1">
                <a:latin typeface="Times" pitchFamily="0" charset="0"/>
                <a:ea typeface="Times" pitchFamily="0" charset="0"/>
                <a:cs typeface="Times" pitchFamily="0" charset="0"/>
              </a:rPr>
              <a:t>v</a:t>
            </a:r>
            <a:r>
              <a:rPr b="1">
                <a:latin typeface="Times" pitchFamily="0" charset="0"/>
                <a:ea typeface="Times" pitchFamily="0" charset="0"/>
                <a:cs typeface="Times" pitchFamily="0" charset="0"/>
              </a:rPr>
              <a:t>) </a:t>
            </a:r>
            <a:r>
              <a:rPr>
                <a:latin typeface="Symbol" pitchFamily="1" charset="0"/>
                <a:ea typeface="Symbol" pitchFamily="1" charset="0"/>
                <a:cs typeface="Symbol" pitchFamily="1" charset="0"/>
              </a:rPr>
              <a:t>= </a:t>
            </a:r>
            <a:r>
              <a:rPr i="1">
                <a:latin typeface="Times" pitchFamily="0" charset="0"/>
                <a:ea typeface="Times" pitchFamily="0" charset="0"/>
                <a:cs typeface="Times" pitchFamily="0" charset="0"/>
              </a:rPr>
              <a:t>e</a:t>
            </a:r>
            <a:r>
              <a:rPr b="1" baseline="30000">
                <a:latin typeface="Times" pitchFamily="0" charset="0"/>
                <a:ea typeface="Times" pitchFamily="0" charset="0"/>
                <a:cs typeface="Times" pitchFamily="0" charset="0"/>
              </a:rPr>
              <a:t>Q</a:t>
            </a:r>
            <a:r>
              <a:rPr i="1" baseline="30000">
                <a:latin typeface="Times" pitchFamily="0" charset="0"/>
                <a:ea typeface="Times" pitchFamily="0" charset="0"/>
                <a:cs typeface="Times" pitchFamily="0" charset="0"/>
              </a:rPr>
              <a:t>v</a:t>
            </a:r>
            <a:endParaRPr i="1" baseline="30000">
              <a:latin typeface="Times" pitchFamily="0" charset="0"/>
              <a:ea typeface="Times" pitchFamily="0" charset="0"/>
              <a:cs typeface="Times" pitchFamily="0" charset="0"/>
            </a:endParaRPr>
          </a:p>
        </p:txBody>
      </p:sp>
      <p:sp>
        <p:nvSpPr>
          <p:cNvPr id="4" name="Shape 28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CAA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SA0AANA0AACADwAAECAAACYAAAAIAAAA//////////8="/>
              </a:ext>
            </a:extLst>
          </p:cNvSpPr>
          <p:nvPr/>
        </p:nvSpPr>
        <p:spPr>
          <a:xfrm>
            <a:off x="990600" y="2159000"/>
            <a:ext cx="759460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completely describes the stochastic process by specifying:</a:t>
            </a:r>
            <a:endParaRPr>
              <a:solidFill>
                <a:srgbClr val="424242"/>
              </a:solidFill>
            </a:endParaRPr>
          </a:p>
        </p:txBody>
      </p:sp>
      <p:sp>
        <p:nvSpPr>
          <p:cNvPr id="5" name="Shape 28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MCiE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vAwAAQAYAACc1AADACAAAECAAACYAAAAIAAAA//////////8="/>
              </a:ext>
            </a:extLst>
          </p:cNvSpPr>
          <p:nvPr/>
        </p:nvSpPr>
        <p:spPr>
          <a:xfrm>
            <a:off x="639445" y="1016000"/>
            <a:ext cx="8001000" cy="406400"/>
          </a:xfrm>
          <a:prstGeom prst="rect">
            <a:avLst/>
          </a:prstGeom>
          <a:noFill/>
          <a:ln>
            <a:noFill/>
          </a:ln>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Continuous-time Markov models </a:t>
            </a:r>
          </a:p>
        </p:txBody>
      </p:sp>
      <p:sp>
        <p:nvSpPr>
          <p:cNvPr id="6" name="Shape 28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aEgw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AYBgAAmAgAANo6AADQCgAAECAAACYAAAAIAAAA//////////8="/>
              </a:ext>
            </a:extLst>
          </p:cNvSpPr>
          <p:nvPr/>
        </p:nvSpPr>
        <p:spPr>
          <a:xfrm>
            <a:off x="990600" y="1397000"/>
            <a:ext cx="8576310" cy="360680"/>
          </a:xfrm>
          <a:prstGeom prst="rect">
            <a:avLst/>
          </a:prstGeom>
          <a:noFill/>
          <a:ln>
            <a:noFill/>
          </a:ln>
          <a:effectLst/>
        </p:spPr>
        <p:txBody>
          <a:bodyPr vert="horz" wrap="square" lIns="50800" tIns="50800" rIns="50800" bIns="50800" numCol="1" anchor="t"/>
          <a:lstStyle>
            <a:lvl1pPr algn="l" defTabSz="457200">
              <a:lnSpc>
                <a:spcPts val="2100"/>
              </a:lnSpc>
              <a:tabLst>
                <a:tab pos="838200" algn="l"/>
              </a:tabLst>
              <a:defRPr sz="1800">
                <a:solidFill>
                  <a:srgbClr val="424242"/>
                </a:solidFill>
                <a:latin typeface="Arial" pitchFamily="2" charset="0"/>
                <a:ea typeface="Gill Sans" pitchFamily="0" charset="0"/>
                <a:cs typeface="Gill Sans" pitchFamily="0" charset="0"/>
              </a:defRPr>
            </a:lvl1pPr>
          </a:lstStyle>
          <a:p>
            <a:pPr>
              <a:defRPr>
                <a:solidFill>
                  <a:srgbClr val="000000"/>
                </a:solidFill>
              </a:defRPr>
            </a:pPr>
            <a:r>
              <a:rPr>
                <a:solidFill>
                  <a:srgbClr val="424242"/>
                </a:solidFill>
              </a:rPr>
              <a:t>describe the stochastic process by which traits (nucleotides) evolve over the tree </a:t>
            </a:r>
            <a:endParaRPr>
              <a:solidFill>
                <a:srgbClr val="424242"/>
              </a:solidFill>
            </a:endParaRPr>
          </a:p>
        </p:txBody>
      </p:sp>
      <p:sp>
        <p:nvSpPr>
          <p:cNvPr id="7" name="Shape 28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dHB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RBQAA3AAAAK84AABMBAAAECAAACYAAAAIAAAA//////////8="/>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Mechanisms of Character Change</a:t>
            </a:r>
          </a:p>
        </p:txBody>
      </p:sp>
      <p:sp>
        <p:nvSpPr>
          <p:cNvPr id="8" name="Shape 28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wHR0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oAwAAGAsAACA1AACYDQAAECAAACYAAAAIAAAA//////////8="/>
              </a:ext>
            </a:extLst>
          </p:cNvSpPr>
          <p:nvPr/>
        </p:nvSpPr>
        <p:spPr>
          <a:xfrm>
            <a:off x="635000" y="1803400"/>
            <a:ext cx="8001000" cy="406400"/>
          </a:xfrm>
          <a:prstGeom prst="rect">
            <a:avLst/>
          </a:prstGeom>
          <a:noFill/>
          <a:ln>
            <a:noFill/>
          </a:ln>
          <a:effectLst/>
        </p:spPr>
        <p:txBody>
          <a:bodyPr vert="horz" wrap="square" lIns="50800" tIns="50800" rIns="50800" bIns="50800" numCol="1" anchor="t"/>
          <a:lstStyle/>
          <a:p>
            <a:pPr algn="l" defTabSz="457200">
              <a:lnSpc>
                <a:spcPts val="2400"/>
              </a:lnSpc>
              <a:tabLst>
                <a:tab pos="838200" algn="l"/>
              </a:tabLst>
              <a:defRPr sz="2400">
                <a:solidFill>
                  <a:srgbClr val="0433FF"/>
                </a:solidFill>
                <a:latin typeface="蘋果儷中黑" pitchFamily="0" charset="0"/>
                <a:ea typeface="蘋果儷中黑" pitchFamily="0" charset="0"/>
                <a:cs typeface="蘋果儷中黑" pitchFamily="0" charset="0"/>
              </a:defRPr>
            </a:pPr>
            <a:r>
              <a:rPr sz="2000">
                <a:latin typeface="Arial" pitchFamily="2" charset="0"/>
                <a:ea typeface="Arial" pitchFamily="2" charset="0"/>
                <a:cs typeface="Arial" pitchFamily="2" charset="0"/>
              </a:rPr>
              <a:t>Instantaneous-rate matrix,</a:t>
            </a:r>
            <a:r>
              <a:rPr sz="2000"/>
              <a:t> </a:t>
            </a:r>
            <a:r>
              <a:rPr sz="2000" b="1">
                <a:latin typeface="Times New Roman" pitchFamily="1" charset="0"/>
                <a:ea typeface="Times New Roman" pitchFamily="1" charset="0"/>
                <a:cs typeface="Times New Roman" pitchFamily="1" charset="0"/>
              </a:rPr>
              <a:t>Q</a:t>
            </a:r>
            <a:endParaRPr sz="2000" b="1">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38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UB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392"/>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3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397"/>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lb2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3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9Ik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3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Khig6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F94W4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jnzH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0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Q6D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40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h1rSY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40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n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0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40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4mCg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41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Yq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41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1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dlb2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1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xND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1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FyaW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1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5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41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oU2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417"/>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kaX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41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c9Ij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41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nGy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2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f14GQ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GQAAgCAAAKghAAD4KgAAEAAAACYAAAAIAAAA//////////8="/>
              </a:ext>
            </a:extLst>
          </p:cNvSpPr>
          <p:nvPr/>
        </p:nvSpPr>
        <p:spPr>
          <a:xfrm>
            <a:off x="4201160" y="5283200"/>
            <a:ext cx="1270000" cy="17018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4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42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9fQ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4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6w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4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4u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o6O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eq2+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IRJ/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3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EZG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43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1eJhc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434"/>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NODlHw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43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guaC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43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h+IXo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lJiYm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3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9NEY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GQAAviIAAKghAAD4KgAAEAAAACYAAAAIAAAA//////////8="/>
              </a:ext>
            </a:extLst>
          </p:cNvSpPr>
          <p:nvPr/>
        </p:nvSpPr>
        <p:spPr>
          <a:xfrm>
            <a:off x="4201160" y="5647690"/>
            <a:ext cx="1270000" cy="133731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439"/>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xMT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pLwAA7yIAANkwAACsKAAAEAAAACYAAAAIAAAA//////////8="/>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44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InEh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144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qNzg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44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4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446"/>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A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44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AB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44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BAFBQ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4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Fcg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5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gySD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5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4iKy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4Eg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45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454"/>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D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45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1Ii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45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F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YTpj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58"/>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GQAAGCQAAKghAAD4KgAAEAAAACYAAAAIAAAA//////////8="/>
              </a:ext>
            </a:extLst>
          </p:cNvSpPr>
          <p:nvPr/>
        </p:nvSpPr>
        <p:spPr>
          <a:xfrm>
            <a:off x="4201160" y="5867400"/>
            <a:ext cx="1270000" cy="11176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459"/>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wMD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pLwAA7yIAANkwAACsKAAAEAAAACYAAAAIAAAA//////////8="/>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46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I+PH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146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FjZT0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1462"/>
          <p:cNvSpPr>
            <a:extLst>
              <a:ext uri="smNativeData">
                <pr:smNativeData xmlns:pr="smNativeData" val="SMDATA_13_nYDcXB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3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sKAAAVSUAAKswAABFJgAAEAAAACYAAAAIAAAA//////////8="/>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146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tYWM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146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cwMD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46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f3H3g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l5AM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6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Cr3+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469"/>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iLz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47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G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4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A6cG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7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N4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9wOn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7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E6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47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477"/>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0TH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4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ZG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4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eHh4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81"/>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JCQA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GQAAqCUAAKghAAD4KgAAEAAAACYAAAAIAAAA//////////8="/>
              </a:ext>
            </a:extLst>
          </p:cNvSpPr>
          <p:nvPr/>
        </p:nvSpPr>
        <p:spPr>
          <a:xfrm>
            <a:off x="4201160" y="6121400"/>
            <a:ext cx="1270000" cy="8636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482"/>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YABg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pLwAA7yIAANkwAACsKAAAEAAAACYAAAAIAAAA//////////8="/>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48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FB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148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GLw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1485"/>
          <p:cNvSpPr>
            <a:extLst>
              <a:ext uri="smNativeData">
                <pr:smNativeData xmlns:pr="smNativeData" val="SMDATA_13_nYDcXB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BkCAQQ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sKAAAVSUAAKswAABFJgAAEAAAACYAAAAIAAAA//////////8="/>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148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bG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148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4" name="Shape 148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0sv8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QAsAALk3AADADQAAEAAAACYAAAAIAAAA//////////8="/>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148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s7O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FBQAAO0cAACUFgAAEAAAACYAAAAIAAAA//////////8="/>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1490"/>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tKQAAmCEAAKovAACIIgAAEAAAACYAAAAIAAAA//////////8="/>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49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9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49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cD4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49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49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Fs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9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2MzU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9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ga3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0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AwIi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0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lPS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50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THM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503"/>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A+PG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50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C8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50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hvcj0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uU3Bj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07"/>
          <p:cNvSpPr>
            <a:extLst>
              <a:ext uri="smNativeData">
                <pr:smNativeData xmlns:pr="smNativeData" val="SMDATA_13_nYDcXB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MAAAAEAAAAAAAAAAAAAAAAAAAAAAAAAAeAAAAaAAAAAAAAAAAAAAAAAAAAAAAAAAAAAAAECcAABAnAAAAAAAAAAAAAAAAAAAAAAAAAAAAAAAAAAAAAAAAAAAAABQAAAAAAAAAwMD/AAAAAABkAAAAMgAAAAAAAABkAAAAAAAAAH9/fwAKAAAAHwAAAFQAAAD///8A////AQAAAAAAAAAAAAAAAAAAAAAAAAAAAAAAAAAAAAAAAAAAAAAAAH9/fwDc3uADzMzMAMDA/wB/f38AAAAAAAAAAAAAAAAAAAAAAAAAAAAhAAAAGAAAABQAAADYGQAAsCcAAKghAAD4KgAAEAAAACYAAAAIAAAA//////////8="/>
              </a:ext>
            </a:extLst>
          </p:cNvSpPr>
          <p:nvPr/>
        </p:nvSpPr>
        <p:spPr>
          <a:xfrm>
            <a:off x="4201160" y="6451600"/>
            <a:ext cx="1270000" cy="533400"/>
          </a:xfrm>
          <a:prstGeom prst="rect">
            <a:avLst/>
          </a:prstGeom>
          <a:solidFill>
            <a:srgbClr val="FFFFFF"/>
          </a:solidFill>
          <a:ln>
            <a:noFill/>
          </a:ln>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508"/>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FsPS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pLwAA7yIAANkwAACsKAAAEAAAACYAAAAIAAAA//////////8="/>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50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NwY1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151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NT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1511"/>
          <p:cNvSpPr>
            <a:extLst>
              <a:ext uri="smNativeData">
                <pr:smNativeData xmlns:pr="smNativeData" val="SMDATA_13_nYDcXB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hkdz4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sKAAAVSUAAKswAABFJgAAEAAAACYAAAAIAAAA//////////8="/>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151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JvZHk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151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4" name="Shape 151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9PT/8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QAsAALk3AADADQAAEAAAACYAAAAIAAAA//////////8="/>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151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tLS/8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FBQAAO0cAACUFgAAEAAAACYAAAAIAAAA//////////8="/>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1516"/>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QEB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tKQAAmCEAAKovAACIIgAAEAAAACYAAAAIAAAA//////////8="/>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1517"/>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tKQAALCkAAKovAAAcKgAAEAAAACYAAAAIAAAA//////////8="/>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151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QUF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QHgAAMBEAAMElAACwEwAAEAAAACYAAAAIAAAA//////////8="/>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9" name="Shape 151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0NP8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OA4AAOUuAAC4EAAAEAAAACYAAAAIAAAA//////////8="/>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52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2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52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tQUE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52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52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0iMjk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qCAAADAqAABQIwAAECAAACYAAAAIAAAA//////////8="/>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A</a:t>
            </a:r>
          </a:p>
        </p:txBody>
      </p:sp>
      <p:sp>
        <p:nvSpPr>
          <p:cNvPr id="8" name="Shape 1527"/>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VyaT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BYLwAAqCAAAOwxAABQIwAAECAAACYAAAAIAAAA//////////8="/>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T</a:t>
            </a:r>
          </a:p>
        </p:txBody>
      </p:sp>
      <p:sp>
        <p:nvSpPr>
          <p:cNvPr id="9" name="Shape 1528"/>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Jt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cJwAAUCgAADAqAAD4KgAAECAAACYAAAAIAAAA//////////8="/>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29"/>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B0eX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CALwAAUCgAABQyAAD4KgAAECAAACYAAAAIAAAA//////////8="/>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anchor="t"/>
          <a:lstStyle>
            <a:lvl1pPr algn="l" defTabSz="457200">
              <a:lnSpc>
                <a:spcPts val="2900"/>
              </a:lnSpc>
              <a:spcBef>
                <a:spcPts val="400"/>
              </a:spcBef>
              <a:tabLst>
                <a:tab pos="838200" algn="l"/>
                <a:tab pos="914400" algn="l"/>
                <a:tab pos="1828800" algn="l"/>
                <a:tab pos="2387600" algn="l"/>
              </a:tabLst>
              <a:defRPr sz="2400" b="1">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30"/>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ILAAALx8AANw0AAAsIQAAECAAACYAAAAIAAAA//////////8="/>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Pyrimidine</a:t>
            </a:r>
          </a:p>
        </p:txBody>
      </p:sp>
      <p:sp>
        <p:nvSpPr>
          <p:cNvPr id="12" name="Shape 153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lL20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CJAAALx8AANcsAAAsIQAAECAAACYAAAAIAAAA//////////8="/>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anchor="t"/>
          <a:lstStyle>
            <a:lvl1pPr defTabSz="457200">
              <a:lnSpc>
                <a:spcPts val="1900"/>
              </a:lnSpc>
              <a:spcBef>
                <a:spcPts val="400"/>
              </a:spcBef>
              <a:tabLst>
                <a:tab pos="838200" algn="l"/>
                <a:tab pos="914400" algn="l"/>
                <a:tab pos="1828800" algn="l"/>
                <a:tab pos="2387600" algn="l"/>
              </a:tabLst>
              <a:defRPr sz="1600">
                <a:solidFill>
                  <a:srgbClr val="424242"/>
                </a:solidFill>
                <a:latin typeface="Arial" pitchFamily="2" charset="0"/>
                <a:ea typeface="Gill Sans" pitchFamily="0" charset="0"/>
                <a:cs typeface="Gill Sans" pitchFamily="0" charset="0"/>
              </a:defRPr>
            </a:lvl1pPr>
          </a:lstStyle>
          <a:p>
            <a:pPr/>
            <a:r>
              <a:t>Purine</a:t>
            </a:r>
          </a:p>
        </p:txBody>
      </p:sp>
      <p:sp>
        <p:nvSpPr>
          <p:cNvPr id="13" name="Shape 1532"/>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JnYk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BBKAAA7yIAADEpAACsKAAAEAAAACYAAAAIAAAA//////////8="/>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53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PGE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53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1MiIv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DBwAANweAABqIAAAVCkAABAAAAAmAAAACAAAAP//////////"/>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36"/>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pibGk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pLwAA7yIAANkwAACsKAAAEAAAACYAAAAIAAAA//////////8="/>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53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JnYkM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53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j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0" name="Shape 1539"/>
          <p:cNvSpPr>
            <a:extLst>
              <a:ext uri="smNativeData">
                <pr:smNativeData xmlns:pr="smNativeData" val="SMDATA_13_nYDcXB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I9IjU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sKAAAVSUAAKswAABFJgAAEAAAACYAAAAIAAAA//////////8="/>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1" name="Shape 154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iIGs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2" name="Shape 154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FJhZD0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3" name="Shape 154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3I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QAsAALk3AADADQAAEAAAACYAAAAIAAAA//////////8="/>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4" name="Shape 154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i8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FBQAAO0cAACUFgAAEAAAACYAAAAIAAAA//////////8="/>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5" name="Shape 1544"/>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dXVw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tKQAAmCEAAKovAACIIgAAEAAAACYAAAAIAAAA//////////8="/>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6" name="Shape 1545"/>
          <p:cNvSpPr>
            <a:extLst>
              <a:ext uri="smNativeData">
                <pr:smNativeData xmlns:pr="smNativeData" val="SMDATA_13_nYDcXB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tKQAALCkAAKovAAAcKgAAEAAAACYAAAAIAAAA//////////8="/>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7" name="Shape 154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QHgAAMBEAAMElAACwEwAAEAAAACYAAAAIAAAA//////////8="/>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8" name="Shape 154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OA4AAOUuAAC4EAAAEAAAACYAAAAIAAAA//////////8="/>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29" name="Shape 154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FBQAAOUuAACUFgAAEAAAACYAAAAIAAAA//////////8="/>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0" name="Shape 154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MBEAALk3AACwEwAAEAAAACYAAAAIAAAA//////////8="/>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31" name="Shape 1550"/>
          <p:cNvSpPr>
            <a:extLst>
              <a:ext uri="smNativeData">
                <pr:smNativeData xmlns:pr="smNativeData" val="SMDATA_13_nYDcXB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BTLAAA7iEAAEMtAACtKQAAEAAAACYAAAAIAAAA//////////8="/>
              </a:ext>
            </a:extLst>
          </p:cNvSpPr>
          <p:nvPr/>
        </p:nvSpPr>
        <p:spPr>
          <a:xfrm rot="189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552"/>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54"/>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555"/>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556"/>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55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EzMjQ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55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55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56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56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56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156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QAsAALk3AADADQAAEAAAACYAAAAIAAAA//////////8="/>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56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UEDQE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FBQAAO0cAACUFgAAEAAAACYAAAAIAAAA//////////8="/>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56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QHgAAMBEAAMElAACwEwAAEAAAACYAAAAIAAAA//////////8="/>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156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KMEDQE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OA4AAOUuAAC4EAAAEAAAACYAAAAIAAAA//////////8="/>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156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FBQAAOUuAACUFgAAEAAAACYAAAAIAAAA//////////8="/>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56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MFDQE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MBEAALk3AACwEwAAEAAAACYAAAAIAAAA//////////8="/>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569"/>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JB8AAFM9AAALJwAAEAAAACYAAAAIAAAA//////////8="/>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Under this model, all </a:t>
            </a:r>
            <a:r>
              <a:rPr sz="1800">
                <a:solidFill>
                  <a:srgbClr val="FF9300"/>
                </a:solidFill>
                <a:latin typeface="Arial" pitchFamily="2" charset="0"/>
                <a:ea typeface="Arial" pitchFamily="2" charset="0"/>
                <a:cs typeface="Arial" pitchFamily="2" charset="0"/>
              </a:rPr>
              <a:t>transition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b</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e</a:t>
            </a:r>
            <a:r>
              <a:rPr sz="1800">
                <a:solidFill>
                  <a:srgbClr val="424242"/>
                </a:solidFill>
                <a:latin typeface="Times New Roman" pitchFamily="1" charset="0"/>
                <a:ea typeface="Times New Roman" pitchFamily="1" charset="0"/>
                <a:cs typeface="Times New Roman" pitchFamily="1" charset="0"/>
              </a:rPr>
              <a:t>)</a:t>
            </a:r>
            <a:br/>
            <a:r>
              <a:rPr sz="1800">
                <a:solidFill>
                  <a:srgbClr val="424242"/>
                </a:solidFill>
                <a:latin typeface="Arial" pitchFamily="2" charset="0"/>
                <a:ea typeface="Arial" pitchFamily="2" charset="0"/>
                <a:cs typeface="Arial" pitchFamily="2" charset="0"/>
              </a:rPr>
              <a:t>     and all </a:t>
            </a:r>
            <a:r>
              <a:rPr sz="1800">
                <a:solidFill>
                  <a:srgbClr val="76D6FF"/>
                </a:solidFill>
                <a:latin typeface="Arial" pitchFamily="2" charset="0"/>
                <a:ea typeface="Arial" pitchFamily="2" charset="0"/>
                <a:cs typeface="Arial" pitchFamily="2" charset="0"/>
              </a:rPr>
              <a:t>transversion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a</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c</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d</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f</a:t>
            </a:r>
            <a:r>
              <a:rPr sz="1800">
                <a:solidFill>
                  <a:srgbClr val="424242"/>
                </a:solidFill>
                <a:latin typeface="Times New Roman" pitchFamily="1" charset="0"/>
                <a:ea typeface="Times New Roman" pitchFamily="1" charset="0"/>
                <a:cs typeface="Times New Roman" pitchFamily="1" charset="0"/>
              </a:rPr>
              <a:t>)</a:t>
            </a:r>
            <a:br/>
            <a:r>
              <a:rPr sz="1700">
                <a:solidFill>
                  <a:srgbClr val="424242"/>
                </a:solidFill>
                <a:latin typeface="Times" pitchFamily="0" charset="0"/>
                <a:ea typeface="Times" pitchFamily="0" charset="0"/>
                <a:cs typeface="Times" pitchFamily="0" charset="0"/>
              </a:rPr>
              <a:t>    </a:t>
            </a:r>
            <a:br/>
            <a:r>
              <a:rPr sz="1700">
                <a:solidFill>
                  <a:srgbClr val="424242"/>
                </a:solidFill>
                <a:latin typeface="Times" pitchFamily="0" charset="0"/>
                <a:ea typeface="Times" pitchFamily="0" charset="0"/>
                <a:cs typeface="Times" pitchFamily="0" charset="0"/>
              </a:rPr>
              <a:t>  </a:t>
            </a:r>
            <a:endParaRPr sz="1700">
              <a:solidFill>
                <a:srgbClr val="424242"/>
              </a:solidFill>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slides/slide9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hape 1571"/>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XBgAABxkAADg2AAA/GwAAECAAACYAAAAIAAAA//////////8="/>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stationary frequencies</a:t>
            </a:r>
            <a:r>
              <a:rPr>
                <a:solidFill>
                  <a:srgbClr val="424242"/>
                </a:solidFill>
              </a:rPr>
              <a:t> of all states are still assumed to be equal</a:t>
            </a:r>
            <a:endParaRPr>
              <a:solidFill>
                <a:srgbClr val="424242"/>
              </a:solidFill>
            </a:endParaRPr>
          </a:p>
        </p:txBody>
      </p:sp>
      <p:pic>
        <p:nvPicPr>
          <p:cNvPr id="3"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EQAADAAAABAAAAAAAAAAAAAAAAAAAAAAAAAAHgAAAGgAAAAAAAAAAAAAAAAAAAAAAAAAAAAAABAnAAAQJwAAAAAAAAAAAAAAAAAAAAAAAAAAAAAAAAAAAAAAAAAAAAAUAAAAAAAAAMDA/wAAAAAAZAAAADIAAAAAAAAAZAAAAAAAAAB/f38ACgAAAB8AAABUAAAAA2XABf///wEAAAAAAAAAAAAAAAAAAAAAAAAAAAAAAAAAAAAAAAAAAAAAAAJ/f38A3N7gA8zMzADAwP8Af39/AAAAAAAAAAAAAAAAAP///wAAAAAAIQAAABgAAAAUAAAA6AgAACgLAADuOAAA4BYAABAAAAAmAAAACAAAAP//////////"/>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73"/>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DoAwAAQAYAACA1AADACAAAECAAACYAAAAIAAAA//////////8="/>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lvl1pPr algn="l" defTabSz="457200">
              <a:lnSpc>
                <a:spcPts val="2400"/>
              </a:lnSpc>
              <a:tabLst>
                <a:tab pos="838200" algn="l"/>
              </a:tabLst>
              <a:defRPr sz="2000">
                <a:solidFill>
                  <a:srgbClr val="0433FF"/>
                </a:solidFill>
                <a:latin typeface="Arial" pitchFamily="2" charset="0"/>
                <a:ea typeface="Gill Sans" pitchFamily="0" charset="0"/>
                <a:cs typeface="Gill Sans" pitchFamily="0" charset="0"/>
              </a:defRPr>
            </a:lvl1pPr>
          </a:lstStyle>
          <a:p>
            <a:pPr/>
            <a:r>
              <a:t>The Kimura, 1980 (K80) substitution model</a:t>
            </a:r>
          </a:p>
        </p:txBody>
      </p:sp>
      <p:sp>
        <p:nvSpPr>
          <p:cNvPr id="5" name="Shape 1574"/>
          <p:cNvSpPr>
            <a:extLst>
              <a:ext uri="smNativeData">
                <pr:smNativeData xmlns:pr="smNativeData" val="SMDATA_13_nYDcXB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7BgAA3AAAAEU4AABMBAAAECAAACYAAAAIAAAA//////////8="/>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anchor="ctr"/>
          <a:lstStyle>
            <a:lvl1pPr defTabSz="457200">
              <a:tabLst>
                <a:tab pos="838200" algn="l"/>
              </a:tabLst>
              <a:defRPr>
                <a:solidFill>
                  <a:srgbClr val="0433FF"/>
                </a:solidFill>
                <a:latin typeface="Arial" pitchFamily="2" charset="0"/>
                <a:ea typeface="Gill Sans" pitchFamily="0" charset="0"/>
                <a:cs typeface="Gill Sans" pitchFamily="0" charset="0"/>
              </a:defRPr>
            </a:lvl1pPr>
          </a:lstStyle>
          <a:p>
            <a:pPr/>
            <a:r>
              <a:t>Stochastic Models of Nucleotide Substitution</a:t>
            </a:r>
          </a:p>
        </p:txBody>
      </p:sp>
      <p:sp>
        <p:nvSpPr>
          <p:cNvPr id="6" name="Shape 1575"/>
          <p:cNvSpPr>
            <a:extLst>
              <a:ext uri="smNativeData">
                <pr:smNativeData xmlns:pr="smNativeData" val="SMDATA_13_nYDcXB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WBsAALM8AAA0HwAAECAAACYAAAAIAAAA//////////8="/>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100"/>
              </a:lnSpc>
              <a:tabLst>
                <a:tab pos="838200" algn="l"/>
              </a:tabLst>
              <a:defRPr sz="1800">
                <a:latin typeface="Arial" pitchFamily="2" charset="0"/>
                <a:ea typeface="Arial" pitchFamily="2" charset="0"/>
                <a:cs typeface="Arial" pitchFamily="2" charset="0"/>
              </a:defRPr>
            </a:pPr>
            <a:r>
              <a:rPr>
                <a:solidFill>
                  <a:srgbClr val="424242"/>
                </a:solidFill>
              </a:rPr>
              <a:t>The </a:t>
            </a:r>
            <a:r>
              <a:rPr>
                <a:solidFill>
                  <a:srgbClr val="0433FF"/>
                </a:solidFill>
              </a:rPr>
              <a:t>relative rates</a:t>
            </a:r>
            <a:r>
              <a:rPr>
                <a:solidFill>
                  <a:srgbClr val="424242"/>
                </a:solidFill>
              </a:rPr>
              <a:t> accommodate possible bias in the instantaneous rates of transition </a:t>
            </a:r>
            <a:br/>
            <a:r>
              <a:rPr>
                <a:solidFill>
                  <a:srgbClr val="424242"/>
                </a:solidFill>
              </a:rPr>
              <a:t>    and transversion substitutions</a:t>
            </a:r>
            <a:endParaRPr>
              <a:solidFill>
                <a:srgbClr val="424242"/>
              </a:solidFill>
            </a:endParaRPr>
          </a:p>
        </p:txBody>
      </p:sp>
      <p:sp>
        <p:nvSpPr>
          <p:cNvPr id="7" name="Shape 157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wOm4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0JwAAQAsAAOUuAADADQAAEAAAACYAAAAIAAAA//////////8="/>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8" name="Shape 157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VmUlA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8FQAAMBEAAO0cAACwEwAAEAAAACYAAAAIAAAA//////////8="/>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9" name="Shape 1578"/>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lyPSI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IMAAAOA4AALk3AAC4EAAAEAAAACYAAAAIAAAA//////////8="/>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0" name="Shape 1579"/>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91dGUMAAAAEAAAAAAAAAAAAAAAAAAAAAAAAAAeAAAAaAAAAAAAAAAAAAAAAAAAAAAAAAAAAAAAECcAABAnAAAAAAAAAAAAAAAAAAAAAAAAAAAAAAAAAAAAAAAAAAAAAGQAAAAAAAAAwMD/AAAAAABkAAAAMgAAAAAAAABkAAAAAAAAAH9/fwAKAAAAHwAAAFQAAAD///8A////AQAAAAAAAAAAAAAAAAAAAAAAAAAAAAAAAAAAAAAAAAAA/5MAAH9/fwAAAAAAy8vLAMDA/wB/f38AAAAAAAAAAAAAAAAAAAAAAAAAAAAhAAAAGAAAABQAAADQHgAAFBQAAMElAACUFgAAEAAAACYAAAAIAAAA//////////8="/>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1" name="Shape 1580"/>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kHgAAQAsAANUlAADADQAAEAAAACYAAAAIAAAA//////////8="/>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2" name="Shape 1581"/>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IvPjw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OA4AAO0cAAC4EAAAEAAAACYAAAAIAAAA//////////8="/>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3" name="Shape 1582"/>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kcmE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QAsAALk3AADADQAAEAAAACYAAAAIAAAA//////////8="/>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4" name="Shape 1583"/>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ZhY2U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8FQAAFBQAAO0cAACUFgAAEAAAACYAAAAIAAAA//////////8="/>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5" name="Shape 1584"/>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hOmM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QHgAAMBEAAMElAACwEwAAEAAAACYAAAAIAAAA//////////8="/>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6" name="Shape 1585"/>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OA4AAOUuAAC4EAAAEAAAACYAAAAIAAAA//////////8="/>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7" name="Shape 1586"/>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0JwAAFBQAAOUuAACUFgAAEAAAACYAAAAIAAAA//////////8="/>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8" name="Shape 1587"/>
          <p:cNvSpPr>
            <a:extLst>
              <a:ext uri="smNativeData">
                <pr:smNativeData xmlns:pr="smNativeData" val="SMDATA_13_nYDcXB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UaW0MAAAAEAAAAAAAAAAAAAAAAAAAAAAAAAAeAAAAaAAAAAAAAAAAAAAAAAAAAAAAAAAAAAAAECcAABAnAAAAAAAAAAAAAAAAAAAAAAAAAAAAAAAAAAAAAAAAAAAAAGQAAAAAAAAAwMD/AAAAAABkAAAAMgAAAAAAAABkAAAAAAAAAH9/fwAKAAAAHwAAAFQAAAD///8A////AQAAAAAAAAAAAAAAAAAAAAAAAAAAAAAAAAAAAAAAAAAAdtb/AH9/fwAAAAAAy8vLAMDA/wB/f38AAAAAAAAAAAAAAAAAAAAAAAAAAAAhAAAAGAAAABQAAADIMAAAMBEAALk3AACwEwAAEAAAACYAAAAIAAAA//////////8="/>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anchor="ctr"/>
          <a:lstStyle/>
          <a:p>
            <a:pPr defTabSz="457200">
              <a:lnSpc>
                <a:spcPct val="100000"/>
              </a:lnSpc>
              <a:tabLst>
                <a:tab pos="838200" algn="l"/>
              </a:tabLst>
              <a:defRPr sz="3000">
                <a:solidFill>
                  <a:srgbClr val="FFFFFF"/>
                </a:solidFill>
                <a:effectLst>
                  <a:outerShdw dist="63500" dir="3600000" algn="tl" rotWithShape="0">
                    <a:srgbClr val="000000">
                      <a:alpha val="40000"/>
                    </a:srgbClr>
                  </a:outerShdw>
                </a:effectLst>
              </a:defRPr>
            </a:pPr>
          </a:p>
        </p:txBody>
      </p:sp>
      <p:sp>
        <p:nvSpPr>
          <p:cNvPr id="19" name="Shape 1588"/>
          <p:cNvSpPr>
            <a:extLst>
              <a:ext uri="smNativeData">
                <pr:smNativeData xmlns:pr="smNativeData" val="SMDATA_13_nYDcXB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QyNDIMAAAAEAAAAAAAAAAAAAAAAAAAAAAAAAAeAAAAaAAAAAAAAAAAAAAAAAAAAAAAAAAAAAAAECcAABAnAAAAAAAAAAAAAAAAAAAAAAAAAAAAAAAAAAAAAAAAAAAAAGQAAAAAAAAAwMD/AAAAAABkAAAAMgAAAAAAAABkAAAAAAAAAH9/fwAKAAAAHwAAAFQAAAD///8A////AQAAAAAAAAAAAAAAAAAAAAAAAAAAAAAAAAAAAAAAAAAAAAAAAH9/fwAAAAAAy8vLAMDA/wB/f38AAAAAAAAAAAAAAAAAAAAAAAAAAAAhAAAAGAAAABQAAAAYBgAAJB8AAFM9AAALJwAAEAAAACYAAAAIAAAA//////////8="/>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anchor="t"/>
          <a:lstStyle/>
          <a:p>
            <a:pPr algn="l" defTabSz="457200">
              <a:lnSpc>
                <a:spcPts val="2400"/>
              </a:lnSpc>
              <a:tabLst>
                <a:tab pos="838200" algn="l"/>
              </a:tabLst>
              <a:defRPr sz="2000">
                <a:latin typeface="蘋果儷中黑" pitchFamily="0" charset="0"/>
                <a:ea typeface="蘋果儷中黑" pitchFamily="0" charset="0"/>
                <a:cs typeface="蘋果儷中黑" pitchFamily="0" charset="0"/>
              </a:defRPr>
            </a:pPr>
            <a:r>
              <a:rPr sz="1800">
                <a:solidFill>
                  <a:srgbClr val="424242"/>
                </a:solidFill>
                <a:latin typeface="Arial" pitchFamily="2" charset="0"/>
                <a:ea typeface="Arial" pitchFamily="2" charset="0"/>
                <a:cs typeface="Arial" pitchFamily="2" charset="0"/>
              </a:rPr>
              <a:t>Under this model, all </a:t>
            </a:r>
            <a:r>
              <a:rPr sz="1800">
                <a:solidFill>
                  <a:srgbClr val="FF9300"/>
                </a:solidFill>
                <a:latin typeface="Arial" pitchFamily="2" charset="0"/>
                <a:ea typeface="Arial" pitchFamily="2" charset="0"/>
                <a:cs typeface="Arial" pitchFamily="2" charset="0"/>
              </a:rPr>
              <a:t>transition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b</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e</a:t>
            </a:r>
            <a:r>
              <a:rPr sz="1800">
                <a:solidFill>
                  <a:srgbClr val="424242"/>
                </a:solidFill>
                <a:latin typeface="Times New Roman" pitchFamily="1" charset="0"/>
                <a:ea typeface="Times New Roman" pitchFamily="1" charset="0"/>
                <a:cs typeface="Times New Roman" pitchFamily="1" charset="0"/>
              </a:rPr>
              <a:t>)</a:t>
            </a:r>
            <a:br/>
            <a:r>
              <a:rPr sz="1800">
                <a:solidFill>
                  <a:srgbClr val="424242"/>
                </a:solidFill>
                <a:latin typeface="Arial" pitchFamily="2" charset="0"/>
                <a:ea typeface="Arial" pitchFamily="2" charset="0"/>
                <a:cs typeface="Arial" pitchFamily="2" charset="0"/>
              </a:rPr>
              <a:t>     and all </a:t>
            </a:r>
            <a:r>
              <a:rPr sz="1800">
                <a:solidFill>
                  <a:srgbClr val="76D6FF"/>
                </a:solidFill>
                <a:latin typeface="Arial" pitchFamily="2" charset="0"/>
                <a:ea typeface="Arial" pitchFamily="2" charset="0"/>
                <a:cs typeface="Arial" pitchFamily="2" charset="0"/>
              </a:rPr>
              <a:t>transversion</a:t>
            </a:r>
            <a:r>
              <a:rPr sz="1800">
                <a:solidFill>
                  <a:srgbClr val="424242"/>
                </a:solidFill>
                <a:latin typeface="Arial" pitchFamily="2" charset="0"/>
                <a:ea typeface="Arial" pitchFamily="2" charset="0"/>
                <a:cs typeface="Arial" pitchFamily="2" charset="0"/>
              </a:rPr>
              <a:t> substitutions are assumed to have the same rate </a:t>
            </a:r>
            <a:r>
              <a:rPr sz="1800">
                <a:solidFill>
                  <a:srgbClr val="424242"/>
                </a:solidFill>
                <a:latin typeface="Times New Roman" pitchFamily="1" charset="0"/>
                <a:ea typeface="Times New Roman" pitchFamily="1" charset="0"/>
                <a:cs typeface="Times New Roman" pitchFamily="1" charset="0"/>
              </a:rPr>
              <a:t>(</a:t>
            </a:r>
            <a:r>
              <a:rPr sz="1800" i="1">
                <a:solidFill>
                  <a:srgbClr val="424242"/>
                </a:solidFill>
                <a:latin typeface="Times New Roman" pitchFamily="1" charset="0"/>
                <a:ea typeface="Times New Roman" pitchFamily="1" charset="0"/>
                <a:cs typeface="Times New Roman" pitchFamily="1" charset="0"/>
              </a:rPr>
              <a:t>a</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c</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d</a:t>
            </a:r>
            <a:r>
              <a:rPr sz="1800">
                <a:solidFill>
                  <a:srgbClr val="424242"/>
                </a:solidFill>
                <a:latin typeface="Times New Roman" pitchFamily="1" charset="0"/>
                <a:ea typeface="Times New Roman" pitchFamily="1" charset="0"/>
                <a:cs typeface="Times New Roman" pitchFamily="1" charset="0"/>
              </a:rPr>
              <a:t> = </a:t>
            </a:r>
            <a:r>
              <a:rPr sz="1800" i="1">
                <a:solidFill>
                  <a:srgbClr val="424242"/>
                </a:solidFill>
                <a:latin typeface="Times New Roman" pitchFamily="1" charset="0"/>
                <a:ea typeface="Times New Roman" pitchFamily="1" charset="0"/>
                <a:cs typeface="Times New Roman" pitchFamily="1" charset="0"/>
              </a:rPr>
              <a:t>f</a:t>
            </a:r>
            <a:r>
              <a:rPr sz="1800">
                <a:solidFill>
                  <a:srgbClr val="424242"/>
                </a:solidFill>
                <a:latin typeface="Times New Roman" pitchFamily="1" charset="0"/>
                <a:ea typeface="Times New Roman" pitchFamily="1" charset="0"/>
                <a:cs typeface="Times New Roman" pitchFamily="1" charset="0"/>
              </a:rPr>
              <a:t>)</a:t>
            </a:r>
            <a:br/>
            <a:r>
              <a:rPr sz="1700">
                <a:solidFill>
                  <a:srgbClr val="424242"/>
                </a:solidFill>
                <a:latin typeface="Times" pitchFamily="0" charset="0"/>
                <a:ea typeface="Times" pitchFamily="0" charset="0"/>
                <a:cs typeface="Times" pitchFamily="0" charset="0"/>
              </a:rPr>
              <a:t>      </a:t>
            </a:r>
            <a:r>
              <a:rPr sz="1800">
                <a:solidFill>
                  <a:srgbClr val="424242"/>
                </a:solidFill>
                <a:latin typeface="Arial" pitchFamily="2" charset="0"/>
                <a:ea typeface="Arial" pitchFamily="2" charset="0"/>
                <a:cs typeface="Arial" pitchFamily="2" charset="0"/>
              </a:rPr>
              <a:t>BUT we allow for a possible bias in the relative rate of transitions and transversions</a:t>
            </a:r>
            <a:br/>
            <a:r>
              <a:rPr sz="1800">
                <a:solidFill>
                  <a:srgbClr val="424242"/>
                </a:solidFill>
                <a:latin typeface="Arial" pitchFamily="2" charset="0"/>
                <a:ea typeface="Arial" pitchFamily="2" charset="0"/>
                <a:cs typeface="Arial" pitchFamily="2" charset="0"/>
              </a:rPr>
              <a:t>     by introducing a new parameter,    :</a:t>
            </a:r>
            <a:r>
              <a:rPr>
                <a:solidFill>
                  <a:srgbClr val="424242"/>
                </a:solidFill>
              </a:rPr>
              <a:t>  </a:t>
            </a:r>
            <a:br/>
            <a:br/>
            <a:r>
              <a:rPr sz="1700">
                <a:solidFill>
                  <a:srgbClr val="424242"/>
                </a:solidFill>
                <a:latin typeface="Times" pitchFamily="0" charset="0"/>
                <a:ea typeface="Times" pitchFamily="0" charset="0"/>
                <a:cs typeface="Times" pitchFamily="0" charset="0"/>
              </a:rPr>
              <a:t>  </a:t>
            </a:r>
            <a:endParaRPr sz="1700">
              <a:solidFill>
                <a:srgbClr val="424242"/>
              </a:solidFill>
              <a:latin typeface="Times" pitchFamily="0" charset="0"/>
              <a:ea typeface="Times" pitchFamily="0" charset="0"/>
              <a:cs typeface="Times" pitchFamily="0" charset="0"/>
            </a:endParaRPr>
          </a:p>
        </p:txBody>
      </p:sp>
      <p:pic>
        <p:nvPicPr>
          <p:cNvPr id="20"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qxoAAFYnAAAbKAAAVSsAABAAAAAmAAAACAAAAP//////////"/>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21" name="pasted-image.pdf"/>
          <p:cNvPicPr>
            <a:picLocks noChangeAspect="1"/>
            <a:extLst>
              <a:ext uri="smNativeData">
                <pr:smNativeData xmlns:pr="smNativeData" val="SMDATA_15_nYDcXB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CwsIADAAAABAAAAAAAAAAAAAAAAAAAAAAAAAAHgAAAGgAAAAAAAAAAAAAAAAAAAAAAAAAAAAAABAnAAAQJwAAAAAAAAAAAAAAAAAAAAAAAAAAAAAAAAAAAAAAAAAAAABkAAAAAAAAAMDA/wAAAAAAZAAAADIAAAAAAAAAZAAAAAAAAAB/f38ACgAAAB8AAABUAAAAA2XABf///wEAAAAAAAAAAAAAAAAAAAAAAAAAAAAAAAAAAAAAAAAAAAAAAAJ/f38AAAAAAMvLywDAwP8Af39/AAAAAAAAAAAAAAAAAP///wAAAAAAIQAAABgAAAAUAAAAwxwAAK4lAADAHQAAniYAABAAAAAmAAAACAAAAP//////////"/>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val="nYDcXAAAAAD0AQAAAAAAAAYAAAAAAAAAAAAAAAAAAAAAAAAAAQAAAAAAAAAAAAAAAAAAAAAAAAAAAAAA"/>
      </p:ext>
    </p:extLst>
  </p:transition>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Gill Sans"/>
        <a:ea typeface="Gill Sans"/>
        <a:cs typeface="Gill Sans"/>
      </a:majorFont>
      <a:minorFont>
        <a:latin typeface="Gill Sans"/>
        <a:ea typeface="Gill Sans"/>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Gill Sans"/>
        <a:ea typeface="Gill Sans"/>
        <a:cs typeface="Gill Sans"/>
      </a:majorFont>
      <a:minorFont>
        <a:latin typeface="Gill Sans"/>
        <a:ea typeface="Gill Sans"/>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2019-05-15T16:48:32Z</dcterms:created>
  <dcterms:modified xsi:type="dcterms:W3CDTF">2019-05-15T21:11:57Z</dcterms:modified>
</cp:coreProperties>
</file>